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leg-c23-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leg-c23-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ocumento con el rótulo Aviso de Privacidad sobre un mostrador de tienda y una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aviso bien hecho se lee en 20 segundos y resiste una auditoría de do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leg-c23-m0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lata tu tratamiento» (2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lata tu tratamiento» (3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lata tu tratamiento» (4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lata tu tratamiento» (5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lata tu tratamiento» (6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ocumento que delata tu tratamiento» (7 de 7).]]></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os tres formatos y cuándo se us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leg-c23-m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be notificar los nuevos fines no primarios y dar opción de oponerse; y si el aviso original ni siquiera contempló esos fines, la negativa pesa sobre datos ya recab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fines **no primarios** requieren consentimiento informado con opción de negación. Cuando el dato se recabó bajo un aviso que no los anunciaba, la ley impone **notificar** la finalidad nueva y respetar la **oposición** —no es un «ya la tengo, la uso». El error clásico es tratar la base como botín patrimonial cuando el titular solo te prestó el dato para un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nes primarios vs. no primarios, derecho de oposición y notificación de cambios (LFPDPPP y su Regl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leg-c23-m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como mínimo formal** para recolección en línea: la ley exige que esté **visible y accesible** antes o al momento de la captura; el footer o formulario con liga es práctica admitida. Pero «cumplí» no significa «obtuve consentimiento para fines secundarios»: esos requieren **casilla o mecanismo expreso**, no solo footer. Y en mostrador físico, footer no existe: ahí entra el aviso simplificado impreso o el código QR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ios de puesta a disposición del aviso (integral en sitio, simplificado en punto de recolección) según ley y regl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leg-c23-m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udita tu aviso actual contra los elementos mínimos: identidad y domicilio, datos recabados, sensibles en su caso, fines primarios, no primarios con opción de negación, transferencias nombradas, mecanismo ARCO con contacto real, y plazos de conservación. Si no tienes aviso, redacta el borrador con esa lista: dos columnas, «qué hago con tus datos» a la izquierda, «palabras que entiende un cliente» a la derecha. Donde la columna izquierda diga algo que el cliente no esperara (¿vendes listas?, ¿usas reconocimiento facial en la entrada?), ahí tienes una decisión de negocio que tomar, no solo una frase que escr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leg-c23-m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flexi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leg-c23-m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aviso de priv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leg-c23-m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229" r:id="rId1"/>
    <p:sldLayoutId id="2481917230" r:id="rId2"/>
    <p:sldLayoutId id="2481917231" r:id="rId3"/>
    <p:sldLayoutId id="248191723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04b5e46dad0fb6d78a7c4e503820fe12e9fcf3160d16d0c1.jpg"/>
  <Relationship Id="rId3" Type="http://schemas.openxmlformats.org/officeDocument/2006/relationships/hyperlink" Target="https://marketing.lumbre.lat/object/emp-leg-c23-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leg-c23-m02-oa01" TargetMode="External"/>
  <Relationship Id="rId4" Type="http://schemas.openxmlformats.org/officeDocument/2006/relationships/hyperlink" Target="https://marketing.lumbre.lat/object/emp-leg-c23-m0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leg-c23-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vi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vac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c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ómod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leg-c23-m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borar el aviso de privacidad integral con sus elementos mínimos, usar la versión simplificada para recolección en puntos de venta y el aviso actualizado cuando cambia el tratami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de privacidad no es un adorno al pie del sitio: es la declaración de lo que harás con datos ajenos, y un día responderás por ella. Aquí recorres los tres formatos que admite la ley —integral, simplificado y actualizado—, los elementos mínimos (identidad del responsable, fines primarios y secundarios con su negativa, transferencias, mecanismo ARCO y plazos) y los errores típicos de las PyME: un aviso que nadie vio o que promete lo que tu operación no cumpl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viso-privacidad · fines-primarios · fines-secundarios · transferencias · ar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lata tu tratamiento]]></a:t>
            </a:r>
          </a:p>
        </p:txBody>
      </p:sp>
      <p:pic>
        <p:nvPicPr>
          <p:cNvPr id="3" name="" descr="Documento con el rótulo Aviso de Privacidad sobre un mostrador de tienda y una pantalla">
            <a:hlinkClick r:id="rId3" tooltip="Documento con el rótulo Aviso de Privacidad sobre un mostrador de tienda y una pantalla"/>
          </p:cNvPr>
          <p:cNvPicPr>
            <a:picLocks noChangeAspect="1"/>
          </p:cNvPicPr>
          <p:nvPr>
            <p:ph type="pic" idx="1"/>
          </p:nvPr>
        </p:nvPicPr>
        <p:blipFill>
          <a:blip r:embed="rId2"/>
          <a:stretch>
            <a:fillRect/>
          </a:stretch>
        </p:blipFill>
        <p:spPr>
          <a:xfrm>
            <a:off x="3171825" y="1257300"/>
            <a:ext cx="28003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aviso bien hecho se lee en 20 segundos y resiste una auditoría de dos hor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leg-c23-m02-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lata tu tratamient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me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ínim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nt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ci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s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id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a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tec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fi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garla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ví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lata tu tratamient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canism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rvación]]></a:t>
            </a:r>
            <a:r>
              <a:rPr lang="en-US" strike="noStrike" sz="2100" spc="0" u="none" cap="none">
                <a:solidFill>
                  <a:srgbClr val="1B2438">
                    <a:alpha val="100000"/>
                  </a:srgbClr>
                </a:solidFill>
                <a:latin typeface="Calibri"/>
              </a:rPr>
              <a:t><![CDATA[.\n\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iv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g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mpl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j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lata tu tratamient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n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ual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if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tu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ostras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b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und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lata tu tratamient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6]]></a:t>
            </a:r>
          </a:p>
        </p:txBody>
      </p:sp>
      <p:sp>
        <p:nvSpPr>
          <p:cNvPr id="7" name="" descr=""/>
          <p:cNvSpPr/>
          <p:nvPr/>
        </p:nvSpPr>
        <p:spPr>
          <a:xfrm>
            <a:off x="514350" y="1219200"/>
            <a:ext cx="8115300" cy="2390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nes secundarios: la casilla que ya no puedes poner marcada]]></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enti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ác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lidad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marias]]></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imari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éx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al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léfo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t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r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i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ega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tu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vi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luy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abar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lata tu tratamient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6]]></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notificar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mbi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pet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ega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sil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mar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x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lti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cisam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t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ncion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perv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marc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lab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ibl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ti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cund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ispens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atural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lata tu tratamient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l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t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cu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nkenstei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p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í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ir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íti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ur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r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j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rib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lata tu tratamient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6]]></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er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ualiz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r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ines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rgin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ch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o.\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teg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m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c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nt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u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pri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di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tres formatos y cuándo se us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6]]></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3352800"/>
                <a:gridCol w="2981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apl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entreg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g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 recolección donde quepa el documento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tio web visible antes/durante la captura; físico en el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mplif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s de recolección con espacio limitado (mostrador, formulario corto, llam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la vista del titular, con enlace o medio para consultar el integ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u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s de finalidades, transferencias o datos tra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ción con fecha + notificación por el medio dado por el tit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elata tu tratamien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tienda recabó nombre y correo solo para entregas y facturas (primarios). Un año después quiere usar esa base para una campaña con su aliado financiero. Según la lógica del avis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uede hacerlo: la base es de ella desde que la recolectó]]></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be notificar los nuevos fines no primarios y dar opción de oponerse; y si el aviso original ni siquiera contempló esos fines, la negativa pesa sobre datos ya recabados]]></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ede hacerlo si el aliado también es empresa mexic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6]]></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puede si paga una sanción simbólica primer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elata tu tratamien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aviso de privacidad está en el footer del sitio, aunque nadie lo abra, ya cumplí con la obligación de ponerlo a disposi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ocumento que delata tu trata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6]]></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viso de privacidad no se redacta para el día tranquilo: se redacta para el día en que alguien te pregunte, con tu propio documento en la mano, qué prometiste.]]></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ocumento que delata tu tratamient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udita tu aviso actual contra los elementos mínimos: identidad y domicilio, datos recabados, sensibles en su caso, fines primarios, no primarios con opción de negación, transferencias nombradas, mecanismo ARCO con contacto real, y plazos de conservación.]]></a:t>
            </a:r>
          </a:p>
        </p:txBody>
      </p:sp>
      <p:sp>
        <p:nvSpPr>
          <p:cNvPr id="9" name=""/>
          <p:cNvSpPr txBox="1"/>
          <p:nvPr/>
        </p:nvSpPr>
        <p:spPr>
          <a:xfrm>
            <a:off x="514350" y="32670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no tienes aviso, redacta el borrador con esa lista: dos columnas, «qué hago con tus datos» a la izquierda, «palabras que entiende un cliente» a la derec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6]]></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nde la columna izquierda diga algo que el cliente no esperara (¿vendes listas?, ¿usas reconocimiento facial en la entrada?), ahí tienes una decisión de negocio que tomar, no solo una frase que escribir.]]></a:t>
            </a:r>
          </a:p>
        </p:txBody>
      </p:sp>
      <p:sp>
        <p:nvSpPr>
          <p:cNvPr id="8" name=""/>
          <p:cNvSpPr txBox="1"/>
          <p:nvPr/>
        </p:nvSpPr>
        <p:spPr>
          <a:xfrm>
            <a:off x="514350" y="2714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rueba de fuego: pídele a alguien de tu equipo que lo lea y te diga, sin ayuda, qué harás con sus datos. Si se confunde, el aviso falla.]]></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viso integral es obligatorio y trae 7 elementos mínimos definidos por la ley.]]></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nes primarios: consentimiento tácito; no primarios: opción clara de neg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mplificado sirve en puntos de recolección y remite al integral.]]></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r finalidades o transferencias exige aviso actualizado notific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ferencias reales (courier, pasarela, nube) deben decirse: el aviso Frankenstein documenta tu incumplimien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lementos mínimos no pueden faltar en un aviso integral?]]></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separan y consienten los fines primarios de los secundarios?]]></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se usa cada uno: integral, simplificado, actualizado?]]></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on transferencias y por qué deben nombrarse?]]></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un aviso incompleto es peor que no tener avi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el aviso integral de tu empresa con los siete elementos mínimos verificabl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la casilla de negación de fines secundarios sin castigar al que se opon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r en tu operación las transferencias reales y escribirles nombre y finalidad en el avi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aviso de privacid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qué decir, dónde decirlo y cuándo actualizarlo. Tu aviso puede pasar de «documento que nadie lee» a promesa defendible.]]></a:t>
            </a:r>
          </a:p>
        </p:txBody>
      </p:sp>
      <p:sp>
        <p:nvSpPr>
          <p:cNvPr id="10"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la tabla de formatos y el callout de fines secundarios: lo que se te escapa es que el consentimiento tácito solo cubre lo necesario para la operación, no lo conveniente para tu market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leg-c23-m02-oa01"/>
              </a:rPr>
              <a:t><![CDATA[El aviso de privacidad tiene que decir cosas incómod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rechos ARCO: te van a llegar y hay que saber responder]]></a:t>
            </a:r>
            <a:r>
              <a:rPr lang="en-US" strike="noStrike" sz="2100" spc="0" u="none" cap="none">
                <a:solidFill>
                  <a:srgbClr val="1B2438">
                    <a:alpha val="100000"/>
                  </a:srgbClr>
                </a:solidFill>
                <a:latin typeface="Calibri"/>
              </a:rPr>
              <a:t><![CDATA[ — el aviso promete; ahora verás cómo se cobra esa promesa: consentimientos reforzados, datos sensibles y el procedimiento para responder una solicitud de Acceso, Rectificación, Cancelación u Oposición sin morir en el int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2026-10-25T04:02:36Z</dcterms:created>
  <dcterms:modified xsi:type="dcterms:W3CDTF">2026-10-25T04:02:36Z</dcterms:modified>
  <dc:title>El aviso de privacidad tiene que decir cosas incómodas</dc:title>
  <dc:description>Presentación editable del OA «El aviso de privacidad tiene que decir cosas incómodas». Enlace: https://marketing.lumbre.lat/object/emp-leg-c23-m02-oa01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