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09-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siluetas de clientes diferentes frente a un mostrador de cafetería, con un cuadro de tres preguntas de s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liente ideal no es el que más paga: es el que vuelve, trae a otros y entiende por qué tu producto cuesta lo que c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1-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fetería que le vendía a todos y a nadie» (2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fetería que le vendía a todos y a nadie» (3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fetería que le vendía a todos y a nadie» (4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fetería que le vendía a todos y a nadie» (5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fetería que le vendía a todos y a nadie»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fetería que le vendía a todos y a nadi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ueñas de casa de colonias medias con hijos en primaria» → Geodemográ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Viene tres veces por semana y gasta 45 pesos por visita» → Comportamiento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e frustra que el café de cadena no le da espacio para trabajar» → Necesidad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Oficinas a cinco cuadras a la redonda, horario de 7-10 am» → Geodemográ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ra en Amazon porque llega mañana, no por precio» → Comportamiento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Busca un producto local como regalo sin parecer souvenir barato» → Necesidad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ónde vive y qué edad tiene es geodemográfico; frecuencia y canal es comportamiento; el dolor que resuelve es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09-m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dentificar cuál segmento produce el mayor gasto acumulado con menor costo de adquisición — probablemente las familias con cachorro, que vuelven mensual con productos nuevos y traen referidos—, diseñar el marketing para ese segmento, y atender a los otros sin gastar presupuesto en e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5 mil pesos al mes, distribuir en tres es anular el presupuesto: cada segmento recibe 1,666 pesos, insuficiente para impactar a cualquiera. El gasto acumulado por cliente — no el gasto por transacción— decide el segmento principal. La familia con cachorro nuevo tiene meses de compras seguidas — croquetas, veterinario, accesorios— que valen más que una sola compra premium. El segmento premium es importante pero se atiende con producto y servicio, no con publicidad pagada: quien busca lo premium llega por reputación y reseñas, no por un anuncio de 5 mil. Y el mismo mensaje para los tres no es «no confundir» — es ser invisible: el premium no se siente atendido, la familia no se siente comprendida, y el estudiante busca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esupuesto PyME no alcanza para tres segmentos simultáneos: el principal es el de mayor gasto acumulado con menor costo de adqui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09-m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confusión que paraliza a muchos dueños de PyME. Segmentar no es excluir: es decidir dónde va el presupuesto de marketing y dónde va el esfuerzo de diseño. Los tres segmentos pueden ser atendidos con producto, servicio y calidad — pero el presupuesto de publicidad, redes y comunicación se prioriza para el segmento principal, que es el que más retorno produce por peso invertido. El turista de la cafetería de Marisol siguió entrando: solo no recibió su propio mensaje de marketing. Y eso está bien: el marketing de segmentación prioriza el esfuerzo de comunicación, no el derecho 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gmentar es priorizar el presupuesto de comunicación, no excluir clientes: todos pueden comprar, no todos reciben el mismo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09-m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Mira tus últimos diez clientes más rentables — los que volvieron más, gastaron más o trajeron a otros. ¿Qué tienen en común que los demás no tienen? Ese patrón es el inicio de tu segmento principal. Escribe el perfil con los cinco datos observables. Luego haz la lista de qué acciones de marketing tienes actualmente y clasifícalas: ¿hablan al segmento principal o a «todo el mundo»? Si el 80 % de tu presupuesto habla a «todo el mundo», tienes el problema que tenía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eg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053" r:id="rId1"/>
    <p:sldLayoutId id="2481900054" r:id="rId2"/>
    <p:sldLayoutId id="2481900055" r:id="rId3"/>
    <p:sldLayoutId id="248190005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01b92f754618b9d23d782e59fb5c76d5b3eb2f277c01b0d1.jpg"/>
  <Relationship Id="rId3" Type="http://schemas.openxmlformats.org/officeDocument/2006/relationships/hyperlink" Target="https://marketing.lumbre.lat/object/emp-mkt-c09-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mkt-c09-m01-oa01" TargetMode="External"/>
  <Relationship Id="rId4" Type="http://schemas.openxmlformats.org/officeDocument/2006/relationships/hyperlink" Target="https://marketing.lumbre.lat/object/emp-mkt-c09-m01-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úbl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orm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ega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n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i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mentar un mercado local y construir el perfil de cliente ideal con datos observable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09-m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mentar un mercado local y construir el perfil de cliente ideal con datos observab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cliente es todo el mundo, no es nadie. Este objeto enseña a segmentar un mercado local con los tres criterios que una PyME puede usar sin investigación de mercado cara —geodemográfica, comportamiento de compra y necesidad específica—, construir el perfil de cliente ideal con cinco datos observables, y usar ese perfil para priorizar dónde gastar el presupuesto de marketing que ya no alcanza para tod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gmentacion · cliente-ideal · mercado-local · nicho · perfil · priorizac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fetería que le vendía a todos y a nadie]]></a:t>
            </a:r>
          </a:p>
        </p:txBody>
      </p:sp>
      <p:pic>
        <p:nvPicPr>
          <p:cNvPr id="3" name="" descr="Tres siluetas de clientes diferentes frente a un mostrador de cafetería, con un cuadro de tres preguntas de selección">
            <a:hlinkClick r:id="rId3" tooltip="Tres siluetas de clientes diferentes frente a un mostrador de cafetería, con un cuadro de tres preguntas de selección"/>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liente ideal no es el que más paga: es el que vuelve, trae a otros y entiende por qué tu producto cuesta lo que cue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09-m01-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fetería que le vendía a todos y a nadie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tiene una cafetería-artesanal en Oaxaca con productos de cooperativas locales. En su primer año hizo lo que hacen casi todas: tratar igual a todos. Anuncios en redes para el turista, promociones para el estudiante, desayunos para la oficina — todo a la vez, con presupuesto que no alcanzaba para nada.\n\nAl final del año uno revisó sus ventas: los martes y miércoles había huecos enormes. Los fines de semana, filas de turistas que compraban un café y un souven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fetería que le vendía a todos y a nadie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tío, que lleva veinte años en el mercado, le hizo la pregunta que cambió todo: «¿quién es el cliente que vuelve y gasta más en promedio — el turista de un día o el vecino de la oficina de enfrente que viene tres veces por semana?».\n\nMarisol segmentó en dos: el turista y el vecino. El vecino se volvió su cliente ideal — frecuencia, ticket acumulado, boca a boca—. Rediseñó su comunicación, su horario de punta y su menú de media mañana para ese segme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fetería que le vendía a todos y a nadie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1]]></a:t>
            </a:r>
          </a:p>
        </p:txBody>
      </p:sp>
      <p:sp>
        <p:nvSpPr>
          <p:cNvPr id="7" name="" descr=""/>
          <p:cNvSpPr/>
          <p:nvPr/>
        </p:nvSpPr>
        <p:spPr>
          <a:xfrm>
            <a:off x="514350" y="2209800"/>
            <a:ext cx="8115300" cy="24193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209800"/>
            <a:ext cx="38100" cy="24193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eis meses el ticket promedio subió 40 %, no porque cobrara más por taza, sino porque el cliente correcto volvía más y compraba más por visita.]]></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criterios de segmentación para PyME]]></a:t>
            </a:r>
          </a:p>
        </p:txBody>
      </p:sp>
      <p:sp>
        <p:nvSpPr>
          <p:cNvPr id="11" name=""/>
          <p:cNvSpPr txBox="1"/>
          <p:nvPr/>
        </p:nvSpPr>
        <p:spPr>
          <a:xfrm>
            <a:off x="685800" y="26860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eodemográfic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ó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je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5-4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n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men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eñ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on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d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uadalaj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j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a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r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c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n]]></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ortamien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r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s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fie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fetería que le vendía a todos y a nadie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1]]></a:t>
            </a:r>
          </a:p>
        </p:txBody>
      </p:sp>
      <p:sp>
        <p:nvSpPr>
          <p:cNvPr id="7" name="" descr=""/>
          <p:cNvSpPr/>
          <p:nvPr/>
        </p:nvSpPr>
        <p:spPr>
          <a:xfrm>
            <a:off x="514350" y="1219200"/>
            <a:ext cx="8115300" cy="19621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l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r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cket]]></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ed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ecu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s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ig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n]]></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ecesidad]]></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pecífic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bl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du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j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ern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ti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tin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du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fetería que le vendía a todos y a nadie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sicograf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ntas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pir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í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cu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us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fetería que le vendía a todos y a nadie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sta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luy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ñ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og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da.\n\n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é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fetería que le vendía a todos y a nadi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segmentos de la cafetería de Marisol y su tratamiento de marke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1]]></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524000"/>
                <a:gridCol w="2000250"/>
                <a:gridCol w="2038350"/>
                <a:gridCol w="2552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g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orta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eces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de marketing]]></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cino de ofic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ene 3x/semana, gasto acumulado 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yuno rápido, café de calidad, ambiente para trabaj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ú de media mañana, WiFi visible, programa de fidelización de 5 vis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rista de un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ene una vez, compra café y souven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riencia auténtica, producto de cooperativas, his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tales en redes del origen del café, souvenirs en mostrador, reseñas de Goog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524000"/>
                <a:gridCol w="2000250"/>
                <a:gridCol w="2038350"/>
                <a:gridCol w="2552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g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orta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eces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de marketing]]></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udiante de dis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ene ocasionalmente, muy sensible a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cio para estudiar, WiFi, café b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ppy hour de tarde, combo estudiante, presencia en grupos de WhatsApp de la univer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fetería que le vendía a todos y a nadi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ncip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unda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ie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qui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fetería que le vendía a todos y a nadi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f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i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ogle.\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t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ment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afetería que le vendía a todos y a nadi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criterio de segmentación que represen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eodemográfic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ortamiento de compr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ecesidad específic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ueñas de casa de colonias medias con hijos en primari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iene tres veces por semana y gasta 45 pesos por visi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e frustra que el café de cadena no le da espacio para trabaj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Oficinas a cinco cuadras a la redonda, horario de 7-10 am»]]></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ra en Amazon porque llega mañana, no por preci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Busca un producto local como regalo sin parecer souvenir barat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afetería que le vendía a todos y a nadie]]></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tienda de mascotas en Puebla tiene un presupuesto de marketing de 5 mil pesos al mes y tres segmentos: clientes premium con pedigree, familias con primer cachorro y estudiantes con hámster. Según la regla de priorización PyME, la decisión más correcta es:]]></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stribuir los 5 mil pesos en partes iguales para no perder ningún segme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1]]></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dentificar cuál segmento produce el mayor gasto acumulado con menor costo de adquisición — probablemente las familias con cachorro, que vuelven mensual con productos nuevos y traen referidos—, diseñar el marketing para ese segmento, y atender a los otros sin gastar presupuesto en ellos]]></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tacar solo el segmento premium porque gasta más por transacción]]></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vertir en los tres con el mismo mensaje para «no confundir» al merca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afetería que le vendía a todos y a nadi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mentar el mercado significa excluir clientes: si tu nicho es «familias con cachorro», no puedes atender al cliente premium ni al estudia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fetería que le vendía a todos y a nadi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1]]></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que le habla a todo el mundo no le habla a nadie: se vuelve ruido con presupuesto.]]></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afetería que le vendía a todos y a nadie]]></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ra tus últimos diez clientes más rentables — los que volvieron más, gastaron más o trajeron a otros. ¿Qué tienen en común que los demás no tienen? Ese patrón es el inicio de tu segmento principal. Escribe el perfil con los cinco datos observables. Luego haz la lista de qué acciones de marketing tienes actualmente y clasifícalas: ¿hablan al segmento principal o a «todo el mundo»? Si el 80 % de tu presupuesto habla a «todo el mundo», tienes el problema que tenía Mariso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regunta «¿cuántos vuelven al mes y cuáles no?» revela tu segmento más rentable mejor que cualquier encuesta de satisfacción.]]></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mentar es priorizar el presupuesto de comunicación, no excluir client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riterios PyME: geodemográfico, comportamiento de compra, necesidad.]]></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rfil de cliente ideal tiene cinco datos observables, no psicografí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gmento principal, uno secundario: el resto se atiende sin presupues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mento principal es el de mayor gasto acumulado con menor costo de adquisición.]]></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r a todo el mundo con presupuesto PyME es ser invisi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1]]></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es mi cliente ideal con cinco datos observables?]]></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gmento produce el mayor gasto acumulado de mi carter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presupuesto de marketing va al segmento principal o se diluye?]]></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frustra a mi cliente con la alternativa actual?]]></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mensaje de marketing le habla a alguien concreto o a «todo el mun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mentar un mercado local con los tres criterios accesibles para PyME.]]></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el perfil de cliente ideal con cinco datos observables.]]></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orizar el presupuesto de marketing en el segmento de mayor retorn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egment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tienes a quién hablarle. Siguiente: la frase que te diferencia — posicionamiento y propuesta de valor.]]></a:t>
            </a:r>
          </a:p>
        </p:txBody>
      </p:sp>
      <p:sp>
        <p:nvSpPr>
          <p:cNvPr id="10"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cinco datos: si no puedes nombrar la frecuencia de visita y el gasto acumulado de tu segmento principal, no tienes segment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1-oa01"/>
              </a:rPr>
              <a:t><![CDATA[«Mi cliente es todo el público» es la forma elegante de no tener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Una frase, una promesa: propuesta de valor que no se pierde en el aire»]]></a:t>
            </a:r>
            <a:r>
              <a:rPr lang="en-US" strike="noStrike" sz="2100" spc="0" u="none" cap="none">
                <a:solidFill>
                  <a:srgbClr val="1B2438">
                    <a:alpha val="100000"/>
                  </a:srgbClr>
                </a:solidFill>
                <a:latin typeface="Calibri"/>
              </a:rPr>
              <a:t><![CDATA[ — el posicionamiento en una frase, la propuesta con beneficio, diferenciador y prueba, y por qué «calidad y buen precio» es la antítesis de una propuesta de valo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2026-10-24T23:16:20Z</dcterms:created>
  <dcterms:modified xsi:type="dcterms:W3CDTF">2026-10-24T23:16:20Z</dcterms:modified>
  <dc:title>«Mi cliente es todo el público» es la forma elegante de no tener cliente</dc:title>
  <dc:description>Presentación editable del OA ««Mi cliente es todo el público» es la forma elegante de no tener cliente». Enlace: https://marketing.lumbre.lat/object/emp-mkt-c09-m01-oa01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