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Hoja de Excel abierta con cinco solapas: cliente, canales, presupuesto, calendario, KPIs; columnas de doce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plan anual no es profecía: es una apuesta con número, mes y canal — que se revisa cada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5-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intería que pasó de publicar cuando se acordaba a planear doce meses»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intería que pasó de publicar cuando se acordaba a planear doce meses»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intería que pasó de publicar cuando se acordaba a planear doce meses»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intería que pasó de publicar cuando se acordaba a planear doce meses»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intería que pasó de publicar cuando se acordaba a planear doce meses»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intería que pasó de publicar cuando se acordaba a planear doce meses»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intería que pasó de publicar cuando se acordaba a planear doce mes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ropuesta de valor en la fórmula de cuatro partes → Cliente y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signación de 60 mil pesos anuales por canal con 20 % de reserva → Presupuesto y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mbral de CPA máximo antes de prender una campaña → KPIs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cinco datos observables del cliente ideal → Cliente y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lendario con dos publicaciones semanales y una campaña trimestral → Presupuesto y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gunta trimestral «¿qué apagamos aunque nos duela?» → KPIs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mento y promesa van en la hoja 1; pesos y fechas en las hojas 3 y 4; umbrales y revisión en la hoj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errar Instagram, mover esos 10 mil pesos a un programa formal de reseñas y referidos, dejar un presupuesto pequeño para una campaña trimestral con CPL medible, y revisar otra vez en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delo del plan anual no es repartir parejo: es asignar donde hay evidencia de retorno. La hoja de KPIs dice con claridad — 75 % por referidos y reseñas — que ahí está el dinero, y que los 10 mil de Instagram son una apuesta no confirmada. Cerrar Instagram no es un castigo: es una decisión con número, mes y canal, que se puede reabrir si aparece evidencia. Mover el presupuesto al programa de reseñas y referidos refuerza el canal que ya funciona, y la campaña trimestral con CPL medible mantiene el músculo publicitario sin comprometer el año. Duplicar Instagram «porque está de moda» es exactamente lo que el plan busca evitar. Subcontratar todo sin entender el embudo es comprar dependencia: el plan deja de ser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asigna presupuesto por evidencia de retorno, no por igualdad entre canales; la hoja de KPIs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5-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hace que el 90 % de los planes de PyME se abandonen en febrero. Un plan de marketing PyME es un Excel de cinco hojas con números propios, no un documento prestado: su valor está en que puedas defenderlo en una comida familiar y revisarlo cada trimestre con los KPIs reales. El lenguaje corporativo y las cuarenta páginas existen para justificar el trabajo de una agencia ante una junta directiva — no para que un dueño sepa dónde poner los próximos 100 pesos. Un plan de PyME que no cabe en una hoja de cálculo por canal, con metas mensuales y presupuesto realista, no es un plan: es un deseo con portada. Don Isauro llenó el suyo en tres tardes con lo que él ya sabía: el problema no era la sofisticación, era la falta de 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PyME se mide por si cabe en un Excel y se revisa trimestralmente, no por su grosor ni su lengu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09-m05-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un Excel en blanco. Crea cinco solapas: Cliente, Canales, Presupuesto, Calendario, KPIs. Dedica dos horas hoy a llenar la hoja 1 con lo que ya sabes de tu cliente — no con lo que te gustaría que fuera. La próxima semana llena Canales con los últimos doce meses aproximados de leads por canal — aunque no tengas números exactos, la comparación relativa ya es información. Don Isauro llenó el suyo en tres tardes y descubrió que el canal que creía importante era el que menos cerraba. El plan no se termina de escribir: se termina de revisar al primer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5-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5-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asignación con evidencia de KP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09-m05-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asignación con evidencia de KPI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86" r:id="rId1"/>
    <p:sldLayoutId id="2481900887" r:id="rId2"/>
    <p:sldLayoutId id="2481900888" r:id="rId3"/>
    <p:sldLayoutId id="248190088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68d842bf0b495bb9b4b6f4c620bfd16af3bf3dfbbc79f9c1.jpg"/>
  <Relationship Id="rId3" Type="http://schemas.openxmlformats.org/officeDocument/2006/relationships/hyperlink" Target="https://marketing.lumbre.lat/object/emp-mkt-c09-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09-m05-oa01" TargetMode="External"/>
  <Relationship Id="rId4" Type="http://schemas.openxmlformats.org/officeDocument/2006/relationships/hyperlink" Target="https://marketing.lumbre.lat/object/emp-mkt-c09-m05-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09-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rketing]]></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u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ce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ducir el plan: metas por canal, presupuesto mensual, calendario y KPIs del embudo complet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09-m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ir el plan: metas por canal, presupuesto mensual, calendario y KPIs del embudo comple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marketing de PyME no es un documento de 40 páginas: es un Excel de cinco hojas que puedes defender en una comida familiar. Este proyecto integrador reúne los cuatro módulos previos — segmentación, posicionamiento, presencia digital, campaña con embudo — en un plan anual de doce meses con: hoja de cliente ideal y propuesta de valor; hoja de canales con metas mensuales; hoja de presupuesto que cuadra con el flujo del negocio; hoja de calendario editorial y publicitario; y hoja de K.]]></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an-anual · proyecto · calendario · presupuesto · kpis · exc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a:t>
            </a:r>
          </a:p>
        </p:txBody>
      </p:sp>
      <p:pic>
        <p:nvPicPr>
          <p:cNvPr id="3" name="" descr="Hoja de Excel abierta con cinco solapas: cliente, canales, presupuesto, calendario, KPIs; columnas de doce meses">
            <a:hlinkClick r:id="rId3" tooltip="Hoja de Excel abierta con cinco solapas: cliente, canales, presupuesto, calendario, KPIs; columnas de doce meses"/>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plan anual no es profecía: es una apuesta con número, mes y canal — que se revisa cada trimest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09-m05-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 Isauro tiene una carpintería de muebles a medida en Querétaro con seis colaboradores. Publicaba en Facebook cuando se acordaba, mandaba cotizaciones por WhatsApp, y a veces jalaba un anuncio cuando tenía un mes floj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año no pudo decir en qué canal había entrado su cartera.\n\nSu hija, que estudia administración, le propuso un ejercicio incómodo: llenar cinco hojas de Excel con lo que él ya sabía pero nunca había escri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1 — cliente ideal y propuesta de valor: «familias de 35 a 55 que remodelan cocina o clóset, que ya cotizaron con el IKEA o el carpintero de la esquina, y están dispuestas a pagar 20 % más por madera maciza y 15 años de garantía escrita». Hoja 2 — canales: ficha de Google, Facebook con contenido de proceso, WhatsApp Business, campaña mensual de 3,000 pesos, referid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3 — presupuesto anual que cupiera en el flujo: 60 mil pesos, cuatro meses fuertes antes de fin de año. Hoja 4 — calendario con dos publicaciones semanales, un video de proceso al mes, una campaña trimestral. Hoja 5 — KPIs: leads por canal, CPL, CPA, retorno por peso invertido.\n\nLo llenaron en tres tard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cer trimestre, con la hoja de KPIs encendida, vieron que el 70 % de los leads entraban por la ficha de Google y los referidos — no por Facebook—. Don Isauro movió el presupuesto: más fotos y reseñas, menos publicación genérica. La cartera subió 100 % en doce meses con el mismo gas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3]]></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hojas del plan anual PyM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Hoj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sicion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n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órm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oración.\n]]></a:t>
            </a:r>
            <a:r>
              <a:rPr lang="en-US" b="1" strike="noStrike" sz="2000" spc="0" u="none" cap="none">
                <a:solidFill>
                  <a:srgbClr val="1B2438">
                    <a:alpha val="100000"/>
                  </a:srgbClr>
                </a:solidFill>
                <a:latin typeface="Calibri"/>
              </a:rPr>
              <a:t><![CDATA[Hoj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n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nsu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fuer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d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ige.\n]]></a:t>
            </a:r>
            <a:r>
              <a:rPr lang="en-US" b="1" strike="noStrike" sz="2000" spc="0" u="none" cap="none">
                <a:solidFill>
                  <a:srgbClr val="1B2438">
                    <a:alpha val="100000"/>
                  </a:srgbClr>
                </a:solidFill>
                <a:latin typeface="Calibri"/>
              </a:rPr>
              <a:t><![CDATA[Hoj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supue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d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3]]></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flu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fix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gn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a.\n]]></a:t>
            </a:r>
            <a:r>
              <a:rPr lang="en-US" b="1" strike="noStrike" sz="2000" spc="0" u="none" cap="none">
                <a:solidFill>
                  <a:srgbClr val="1B2438">
                    <a:alpha val="100000"/>
                  </a:srgbClr>
                </a:solidFill>
                <a:latin typeface="Calibri"/>
              </a:rPr>
              <a:t><![CDATA[Hoj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lendar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ditori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blici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z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n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a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mestre.\n]]></a:t>
            </a:r>
            <a:r>
              <a:rPr lang="en-US" b="1" strike="noStrike" sz="2000" spc="0" u="none" cap="none">
                <a:solidFill>
                  <a:srgbClr val="1B2438">
                    <a:alpha val="100000"/>
                  </a:srgbClr>
                </a:solidFill>
                <a:latin typeface="Calibri"/>
              </a:rPr>
              <a:t><![CDATA[Hoj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KPI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bu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l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d-a-v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o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imest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mili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diseñ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ig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v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og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sa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ebo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decisiones del plan anual y su pregunta honesta antes de firm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000250"/>
                <a:gridCol w="2257425"/>
                <a:gridCol w="2200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está bi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o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gmento, no tres; cinco datos observ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satisfecho se reconoce en esa de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po puede decir «este cliente es» sin leer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es prioriz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o cinco canales, con meta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leads entraron el año pasado por cada uno, aproximad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nal principal es donde ya hay evidencia de que llega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2000250"/>
                <a:gridCol w="2257425"/>
                <a:gridCol w="2200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está bi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asig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 mensual por canal + 20 % de 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pierde un mes de flujo, el plan se ca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cabe en tres meses malos sin hipote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PIs con umb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PL meta, CPA máximo, retorno mínimo por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s apagar un canal si no cumple el umb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umbrales están escritos antes de prender la ca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k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añ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ráb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a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óxi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mes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n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m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ición.\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fec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fuer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sa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ebo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P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l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ebo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t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rpintería que pasó de publicar cuando se acordaba a planear doce mes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tregable según la hoja del plan anual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iente y posicionamien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upuesto y calendari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KPIs y revis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ropuesta de valor en la fórmula de cuatro part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signación de 60 mil pesos anuales por canal con 20 % de reserv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mbral de CPA máximo antes de prender una campañ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cinco datos observables del cliente ideal]]></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lendario con dos publicaciones semanales y una campaña trimestral]]></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gunta trimestral «¿qué apagamos aunque nos duela?»]]></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rpintería que pasó de publicar cuando se acordaba a planear doce meses]]></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veterinaria de Cuernavaca tiene un plan anual de 40 mil pesos repartidos en cuatro canales por igual. Su hoja de KPIs muestra que el 75 % de los clientes nuevos llegan por referidos y reseñas de Google, y el canal de Instagram consume 10 mil pesos al año con cero conversiones medidas. La decisión más alineada al modelo del plan es:]]></a:t>
            </a:r>
          </a:p>
        </p:txBody>
      </p:sp>
      <p:sp>
        <p:nvSpPr>
          <p:cNvPr id="9" name=""/>
          <p:cNvSpPr txBox="1"/>
          <p:nvPr/>
        </p:nvSpPr>
        <p:spPr>
          <a:xfrm>
            <a:off x="666750" y="36385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guir igual: repartir parejo es justo con todos los canales y evita favoritism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3]]></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rrar Instagram, mover esos 10 mil pesos a un programa formal de reseñas y referidos, dejar un presupuesto pequeño para una campaña trimestral con CPL medible, y revisar otra vez en tres meses]]></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uplicar el presupuesto de Instagram porque «está de moda» y puede que despegue]]></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contratar los cuatro canales a una agencia y no meter las man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rpintería que pasó de publicar cuando se acordaba a planear doce mes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n de marketing anual de PyME debe ser un documento formal de varias páginas, alineado con lenguaje corporativo, porque así se toma en ser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intería que pasó de publicar cuando se acordaba a planear doce me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3]]></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de marketing no adivina el año: decide dónde van los pesos este trimestre y cuándo se revisan.]]></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arpintería que pasó de publicar cuando se acordaba a planear doce mes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un Excel en blanco. Crea cinco solapas: Cliente, Canales, Presupuesto, Calendario, KPIs. Dedica dos horas hoy a llenar la hoja 1 con lo que ya sabes de tu cliente — no con lo que te gustaría que fue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3]]></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óxima semana llena Canales con los últimos doce meses aproximados de leads por canal — aunque no tengas números exactos, la comparación relativa ya es información. Don Isauro llenó el suyo en tres tardes y descubrió que el canal que creía importante era el que menos cerraba.]]></a:t>
            </a:r>
          </a:p>
        </p:txBody>
      </p:sp>
      <p:sp>
        <p:nvSpPr>
          <p:cNvPr id="8" name=""/>
          <p:cNvSpPr txBox="1"/>
          <p:nvPr/>
        </p:nvSpPr>
        <p:spPr>
          <a:xfrm>
            <a:off x="514350" y="29432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no se termina de escribir: se termina de revisar al primer trimestre.]]></a:t>
            </a:r>
          </a:p>
        </p:txBody>
      </p:sp>
      <p:sp>
        <p:nvSpPr>
          <p:cNvPr id="9"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llenar la hoja de KPIs con al menos una estimación por canal, tu plan aún no tiene evidencia: tiene inten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anual PyME cabe en cinco hojas de Excel.]]></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r por evidencia de retorno: no repartir en partes iguales.]]></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una vez, se revisa cuatro trimestres con KP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acticarlo en tu ope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dica tres tardes a llenar las cinco hojas con lo que ya sabe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20 % del presupuesto para duplicar lo que funcion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únete cada trimestre con la hoja de KPIs y decide qué apag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l plan con profecía: el plan se ajusta con la realidad.]]></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ir el presupuesto en partes iguales «para no favoritismos».]]></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el plan en enero y no abrirlo otra vez hasta diciemb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asignación con evidencia de KPI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aplicas la regla de fondo del plan: el presupuesto se asigna por evidencia de retorno, no se reparte parejo. Concentrar en lo que sí funciona, cerrar lo no probado y mantener 20 % de reserva para duplic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asignación con evidencia de KPI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el caso de Don Isauro: si el 75 % de los leads entran por referidos y ficha, ahí está el dinero; los canales que cerraron cero son lastre del plan. La revisión trimestral existe para tomar esa decisión incómo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09-m05-oa01"/>
              </a:rPr>
              <a:t><![CDATA[Proyecto: tu plan de marketing anual cabe en un Exc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con este proyecto cierras el curso de Marketing para PyMES. El siguiente módulo en tu ruta depende de tu operación: si vendes a otras empresas, ]]></a:t>
            </a:r>
            <a:r>
              <a:rPr lang="en-US" b="1" strike="noStrike" sz="2100" spc="0" u="none" cap="none">
                <a:solidFill>
                  <a:srgbClr val="1B2438">
                    <a:alpha val="100000"/>
                  </a:srgbClr>
                </a:solidFill>
                <a:latin typeface="Calibri"/>
              </a:rPr>
              <a:t><![CDATA[Venta consultiva B2B]]></a:t>
            </a:r>
            <a:r>
              <a:rPr lang="en-US" strike="noStrike" sz="2100" spc="0" u="none" cap="none">
                <a:solidFill>
                  <a:srgbClr val="1B2438">
                    <a:alpha val="100000"/>
                  </a:srgbClr>
                </a:solidFill>
                <a:latin typeface="Calibri"/>
              </a:rPr>
              <a:t><![CDATA[; si diriges un equipo comercial, ]]></a:t>
            </a:r>
            <a:r>
              <a:rPr lang="en-US" b="1" strike="noStrike" sz="2100" spc="0" u="none" cap="none">
                <a:solidFill>
                  <a:srgbClr val="1B2438">
                    <a:alpha val="100000"/>
                  </a:srgbClr>
                </a:solidFill>
                <a:latin typeface="Calibri"/>
              </a:rPr>
              <a:t><![CDATA[Dirección comercial y CRM]]></a:t>
            </a:r>
            <a:r>
              <a:rPr lang="en-US" strike="noStrike" sz="2100" spc="0" u="none" cap="none">
                <a:solidFill>
                  <a:srgbClr val="1B2438">
                    <a:alpha val="100000"/>
                  </a:srgbClr>
                </a:solidFill>
                <a:latin typeface="Calibri"/>
              </a:rPr>
              <a:t><![CDATA[; si quieres aterrizar números, ]]></a:t>
            </a:r>
            <a:r>
              <a:rPr lang="en-US" b="1" strike="noStrike" sz="2100" spc="0" u="none" cap="none">
                <a:solidFill>
                  <a:srgbClr val="1B2438">
                    <a:alpha val="100000"/>
                  </a:srgbClr>
                </a:solidFill>
                <a:latin typeface="Calibri"/>
              </a:rPr>
              <a:t><![CDATA[Finanzas para empresarios no financieros]]></a:t>
            </a:r>
            <a:r>
              <a:rPr lang="en-US" strike="noStrike" sz="2100" spc="0" u="none" cap="none">
                <a:solidFill>
                  <a:srgbClr val="1B2438">
                    <a:alpha val="100000"/>
                  </a:srgbClr>
                </a:solidFill>
                <a:latin typeface="Calibri"/>
              </a:rPr>
              <a:t><![CDATA[. El plan anual solo sirve si la venta lo sostien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2026-10-24T23:30:13Z</dcterms:created>
  <dcterms:modified xsi:type="dcterms:W3CDTF">2026-10-24T23:30:13Z</dcterms:modified>
  <dc:title>Proyecto: tu plan de marketing anual cabe en un Excel</dc:title>
  <dc:description>Presentación editable del OA «Proyecto: tu plan de marketing anual cabe en un Excel». Enlace: https://marketing.lumbre.lat/object/emp-mkt-c09-m05-oa01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