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6-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6-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ablero con pocos indicadores y una balanza que compara dos versiones de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buen tablero no muestra todo: muestra lo justo para actuar. Un buen experimento no confirma tu idea: intenta refu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6-m04-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ato a la decisión: tablero y experimento»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ato a la decisión: tablero y experimento»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ato a la decisión: tablero y experimento»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ato a la decisión: tablero y experimento»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hace falta para una decisión, no para un ad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6-m04-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hace falta para una decisión, no para un ad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6-m04-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Fijar la métrica objetivo y la duración antes de empezar → Método vá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mbiar el título y el precio en la misma prueba → D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antener un grupo de control con la versión actual → Método vá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tener la prueba al segundo día porque la B «va ganando» → D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scartar diferencias que caben en el ruido de una muestra pequeña → Método vá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hace válida una prueba es el método (una variable, control, muestra y duración definidas), no que el resultado confirme lo espe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6-m04-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hubo grupo de control ni comparación: el alza podría deberse a temporada, precio o azar, y sin experimental no se puede atribuir a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control no hay atribución causal: solo una coincidencia temporal. La causa pudo ser el ciclo estacional, otra campaña o la pura variación. Para afirmar que el diseño subió el ingreso hace falta comparar, al mismo tiempo, la versión vieja contra la nueva en usuarios repartidos al azar. El tablero observa; el experimento atrib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usalidad en marketing se establece diseñando la comparación, no leyendo el orden de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6-m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Un número sin umbral es decoración: no le dice a nadie cuándo actuar ni qué hacer. Cuando cada indicador define su «por debajo de esto reviso tal cosa» o «por encima de esto escalo presupuesto», el tablero deja de ser un cuadro que se mira y se vuelve un **sistema que avisa**. Lo demás (colores, gráficos bonitos) es secundario; lo que importa es la claridad de la alarma y su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unción de un tablero es provocar decisiones oportunas, no mostrar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6-m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decisión de marketing que estés postergando. Escríbela como hipótesis refutable con una sola métrica objetivo, define tu grupo de control y decide cuánto durará la prueba antes de lanzarla. Si no puedes escribir la hipótesis en una frase, aún no estás listo para experimen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6-m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6-m04-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informar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6-m04-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1136" r:id="rId1"/>
    <p:sldLayoutId id="2481911137" r:id="rId2"/>
    <p:sldLayoutId id="2481911138" r:id="rId3"/>
    <p:sldLayoutId id="248191113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d7163faab799e0a713726f0d0ef4bcb138d5b7fb4e61bea1.jpg"/>
  <Relationship Id="rId3" Type="http://schemas.openxmlformats.org/officeDocument/2006/relationships/hyperlink" Target="https://marketing.lumbre.lat/object/emp-mkt-c26-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mkt-c26-m04-oa01" TargetMode="External"/>
  <Relationship Id="rId4" Type="http://schemas.openxmlformats.org/officeDocument/2006/relationships/hyperlink" Target="https://marketing.lumbre.lat/object/emp-mkt-c26-m04-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6-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able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ueb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stien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26-m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tablero de marketing con pocos indicadores accionables y umbrales de decisión, y planear experimentos A/B válidos (hipótesis, grupo de control, tamaño de muestra y duración) para separar señal real del rui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que se mira pero no se entiende no sirve, y una «prueba» que en realidad es corazonada disfrazada te hace reaccionar al azar. Este módulo cierra el circuito entre dato y decisión. Aprenderás a armar un tablero de una pantalla con contadores que tengan umbral de acción, a no dejarlo morir por desuso, y a diseñar pruebas A/B honestas: una hipótesis, un grupo de control, una métrica y una duración suficiente. Saldrás sabiendo qué cambiar con evidencia y cuándo un «mejoró» es solo suer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ashboard · ab-testing · experimentacion · reporte · deci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ato a la decisión: tablero y experimento]]></a:t>
            </a:r>
          </a:p>
        </p:txBody>
      </p:sp>
      <p:pic>
        <p:nvPicPr>
          <p:cNvPr id="3" name="" descr="Tablero con pocos indicadores y una balanza que compara dos versiones de una página">
            <a:hlinkClick r:id="rId3" tooltip="Tablero con pocos indicadores y una balanza que compara dos versiones de una página"/>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buen tablero no muestra todo: muestra lo justo para actuar. Un buen experimento no confirma tu idea: intenta refutar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26-m04-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ato a la decisión: tablero y experimen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t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zquie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b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qui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mb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mb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gar.\n\n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us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ato a la decisión: tablero y experimen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m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r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on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autoeng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a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is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r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ato a la decisión: tablero y experimen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4]]></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rrelación no es causalidad]]></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suba el ingreso el mismo mes que cambió el banner ]]></a:t>
            </a:r>
            <a:r>
              <a:rPr lang="en-US" b="1" strike="noStrike" sz="2000" spc="0" u="none" cap="none">
                <a:solidFill>
                  <a:srgbClr val="1B2438">
                    <a:alpha val="100000"/>
                  </a:srgbClr>
                </a:solidFill>
                <a:latin typeface="Calibri"/>
              </a:rPr>
              <a:t><![CDATA[no prueba]]></a:t>
            </a:r>
            <a:r>
              <a:rPr lang="en-US" strike="noStrike" sz="2000" spc="0" u="none" cap="none">
                <a:solidFill>
                  <a:srgbClr val="1B2438">
                    <a:alpha val="100000"/>
                  </a:srgbClr>
                </a:solidFill>
                <a:latin typeface="Calibri"/>
              </a:rPr>
              <a:t><![CDATA[ que el banner lo causó: pudo ser temporada, precio o suerte. Solo un ]]></a:t>
            </a:r>
            <a:r>
              <a:rPr lang="en-US" b="1" strike="noStrike" sz="2000" spc="0" u="none" cap="none">
                <a:solidFill>
                  <a:srgbClr val="1B2438">
                    <a:alpha val="100000"/>
                  </a:srgbClr>
                </a:solidFill>
                <a:latin typeface="Calibri"/>
              </a:rPr>
              <a:t><![CDATA[experimento con grupo de control]]></a:t>
            </a:r>
            <a:r>
              <a:rPr lang="en-US" strike="noStrike" sz="2000" spc="0" u="none" cap="none">
                <a:solidFill>
                  <a:srgbClr val="1B2438">
                    <a:alpha val="100000"/>
                  </a:srgbClr>
                </a:solidFill>
                <a:latin typeface="Calibri"/>
              </a:rPr>
              <a:t><![CDATA[ —a quien no se le muestra el cambio— separa el efecto real del ruido. Antes de dar por buena una mejora que «se ve» en el tablero, pregúntate si podrías haberla medido comparando dos versiones al mismo tiemp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ato a la decisión: tablero y experimen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ueb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ipóte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u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i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ét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u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m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fic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n\n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ato a la decisión: tablero y experimen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ali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tener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mpr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nz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m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oxim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íci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gañ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rías.]]></a:t>
            </a:r>
          </a:p>
        </p:txBody>
      </p:sp>
      <p:sp>
        <p:nvSpPr>
          <p:cNvPr id="8" name="" descr=""/>
          <p:cNvSpPr/>
          <p:nvPr/>
        </p:nvSpPr>
        <p:spPr>
          <a:xfrm>
            <a:off x="514350" y="361950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360045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xperimento no existe para darte la razón, existe para quitártela antes de que te cueste dinero.]]></a:t>
            </a:r>
          </a:p>
        </p:txBody>
      </p:sp>
      <p:sp>
        <p:nvSpPr>
          <p:cNvPr id="10" name="" descr=""/>
          <p:cNvSpPr/>
          <p:nvPr/>
        </p:nvSpPr>
        <p:spPr>
          <a:xfrm>
            <a:off x="514350" y="439102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437197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falta para una decisión, no para un ador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657350"/>
                <a:gridCol w="2619375"/>
                <a:gridCol w="3838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débi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accion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r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sue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con umbral de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el valor d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y contra semana o campaña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óte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emos otro bot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 texto subirá conversión porque aclara el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A/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tiene cuando «se ve» ga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 hasta la muestra definida de ante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falta para una decisión, no para un ador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657350"/>
                <a:gridCol w="2619375"/>
                <a:gridCol w="3838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débi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accion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ueven varias cosas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ambia un solo factor por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dato a la decisión: tablero y experim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áctica como método válido o defecto que invalida la decis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étodo váli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fect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ijar la métrica objetivo y la duración antes de empezar]]></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mbiar el título y el precio en la misma prueb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ntener un grupo de control con la versión actu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tener la prueba al segundo día porque la B «va ganando»]]></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scartar diferencias que caben en el ruido de una muestra pequeña]]></a:t>
            </a:r>
          </a:p>
        </p:txBody>
      </p:sp>
      <p:sp>
        <p:nvSpPr>
          <p:cNvPr id="9" name=""/>
          <p:cNvSpPr txBox="1"/>
          <p:nvPr/>
        </p:nvSpPr>
        <p:spPr>
          <a:xfrm>
            <a:off x="514350" y="2257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dato a la decisión: tablero y experimen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ercio electrónico cambia la portada y, dos semanas después, el ingreso sube 15%. Atribuye el alza al nuevo diseño. ¿Cuál es el problema metodológic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subió el ingreso, así que el diseño funcionó]]></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hubo grupo de control ni comparación: el alza podría deberse a temporada, precio o azar, y sin experimental no se puede atribuir al cambio]]></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os semanas es mucho tiempo para un A/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ingreso nunca es una métrica váli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dato a la decisión: tablero y experim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componente de un tablero semanal debería ir acompañado de un umbral que dispare una acción concre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dato a la decisión: tablero y experiment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decisión de marketing que estés postergando. Escríbela como hipótesis refutable con una sola métrica objetivo, define tu grupo de control y decide cuánto durará la prueba antes de lanzarla. Si no puedes escribir la hipótesis en una frase, aún no estás listo para experimentarla.]]></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a buena hipótesis se puede equivocar; si no hay forma de que el dato la contradiga, no es hipótesis sino deseo.]]></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blero corto, en orden de embudo, con umbral de acción en cada número.]]></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umbral ni dueño, el tablero muere por desuso.]]></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comparaciones y anota contexto; un pico sin nota se lee mal después.]]></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A/B: una hipótesis, una métrica, un control, una sola variable y duración definida.]]></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observa; solo el experimento con control atribuye caus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4]]></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as métricas debe tener tu tablero y en qué orden?]]></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umbral convierte un número en una decisión?]]></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lementos hacen válida una prueba A/B?]]></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detener la prueba temprano la invalida?]]></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una subida en el tablero no prueba una caus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osquejar un tablero de una pantalla con umbral y dueño por indicador.]]></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una hipótesis refutable y planear su prueba A/B.]]></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cuándo una «mejora» es solo ruido o correl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informar para deci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armar un tablero que avisa y una prueba que atribuye causas. Es el momento de unir todo en tu proyecto: tu propio tablero de marketing con KPI, umbrales y una hipótesis de prueba.]]></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método válido y el defecto de detener la prueba temprano: sin control ni duración fija, «mejoró» puede ser suerte. El tablero necesita umbrales, no más gráfic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6-m04-oa01"/>
              </a:rPr>
              <a:t><![CDATA[Tableros y pruebas que se sos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u tablero de marketing, de una pantalla]]></a:t>
            </a:r>
            <a:r>
              <a:rPr lang="en-US" strike="noStrike" sz="2100" spc="0" u="none" cap="none">
                <a:solidFill>
                  <a:srgbClr val="1B2438">
                    <a:alpha val="100000"/>
                  </a:srgbClr>
                </a:solidFill>
                <a:latin typeface="Calibri"/>
              </a:rPr>
              <a:t><![CDATA[ — el proyecto integrador reúne instrumentación, KPI por etapa y lectura de pruebas en un tablero propio con sus umbrales y una hipótesis lista para experiment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2026-10-25T02:21:03Z</dcterms:created>
  <dcterms:modified xsi:type="dcterms:W3CDTF">2026-10-25T02:21:03Z</dcterms:modified>
  <dc:title>Tableros y pruebas que se sostienen</dc:title>
  <dc:description>Presentación editable del OA «Tableros y pruebas que se sostienen». Enlace: https://marketing.lumbre.lat/object/emp-mkt-c26-m04-oa01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