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2-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cover.p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pa de posicionamiento con dos ejes y marcas ubicadas en distintas zonas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No compites por gustar a todos: compites por ser la opción obvia para alguien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es elegir qué renuncias a ser» (2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es elegir qué renuncias a ser» (3 de 5).]]></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es elegir qué renuncias a ser» (4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sicionar es elegir qué renuncias a ser» (5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l atributo genérico al territorio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Del atributo genérico al territorio defend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ntrega garantizada en 24 horas o es gratis → Diferenci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os mejores productos al mejor precio → Gen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omos amables y responsables → Gen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Especialistas únicamente en cafés de origen → Diferenciad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alidad y satisfacción garantizada → Genéri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diferenciador es específico, valioso y difícil de copiar; el genérico lo puede firmar cualquier competidor sin cambiar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2-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funde a quién se parece con a quién pierde al cliente: su competidor real, en la mente del comprador, es la app y el «yo lo hago solo», y su mensaje no responde a esa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osicionamiento se juega en las opciones que el cliente baraja justo antes de decidir, no en las que tú consideras «semejantes». Si el cliente te cambia por hacerlo solo o por una app, tu propuesta de valor debe atacar **esa** duda (tiempo, miedo, costo de equivocarse), no presumir frente a los grandes. Mirar mal la competencia produce mensajes que no mueven la decisión re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ompetencia relevante es la alternativa que el cliente elige cuando no te elige a ti.]]></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2-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 la prueba contraria. Si un rival puede firmar tu propuesta de valor sin cambiar una sílaba, no estás posicionando: estás recitando el guion del gremio. La propuesta de valor sirve justamente para **distinguirte**: debe señalar un beneficio concreto, para un cliente concreto, respaldado por una razón que solo tú puedes sostener con credibilidad. La genericidad es la señal de que aún no elegiste terri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valor del posicionamiento está en lo que no pueden decir los demás; lo intercambiable no posic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emp-mkt-c27-m02-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mpleta la plantilla con tus datos: «Para [cliente] que [problema], somos [categoría] que [beneficio], porque [razón defendible]». Luego búscale a un competidor que podría escribir lo mismo; si lo puede, afila el beneficio o la razón hasta que ya no te lo puedan copiar sin men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territorio y propuesta de va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emp-mkt-c27-m02-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7984" r:id="rId1"/>
    <p:sldLayoutId id="2481907985" r:id="rId2"/>
    <p:sldLayoutId id="2481907986" r:id="rId3"/>
    <p:sldLayoutId id="248190798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2e348c013e1b9f44c23a9dc51f5ecdd2e3931241c4e2750e1.jpg"/>
  <Relationship Id="rId3" Type="http://schemas.openxmlformats.org/officeDocument/2006/relationships/hyperlink" Target="https://marketing.lumbre.lat/object/emp-mkt-c27-m02-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cover2.png"/>
  <Relationship Id="rId3" Type="http://schemas.openxmlformats.org/officeDocument/2006/relationships/hyperlink" Target="https://marketing.lumbre.lat/object/emp-mkt-c27-m02-oa01" TargetMode="External"/>
  <Relationship Id="rId4" Type="http://schemas.openxmlformats.org/officeDocument/2006/relationships/hyperlink" Target="https://marketing.lumbre.lat/object/emp-mkt-c27-m02-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emp-mkt-c27-m02-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U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rritori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ued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fender]]></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emp-mkt-c27-m02-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el posicionamiento de la marca: reconocer la competencia real desde la perspectiva del cliente, identificar un diferenciador creíble y redactar una propuesta de valor y un mensaje central que se sostengan en todos los cana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r «bueno, cercano y de calidad» no posiciona a nadie: lo dicen todos y no significa nada. Este módulo te obliga a elegir un territorio que puedas defender. Verás a quién compites de verdad (a veces no es quien crees), cómo hallar un diferenciador creíble y valioso, y cómo convertirlo en una propuesta de valor y un mensaje central claro. Saldrás con una frase que explique por qué te eligen a ti y no a la alternativa, lista para repetir en cada canal.]]></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4]]></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osicionamiento · propuesta-valor · diferenciacion · mensaje · competenc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a:t>
            </a:r>
          </a:p>
        </p:txBody>
      </p:sp>
      <p:pic>
        <p:nvPicPr>
          <p:cNvPr id="3" name="" descr="Mapa de posicionamiento con dos ejes y marcas ubicadas en distintas zonas de valor">
            <a:hlinkClick r:id="rId3" tooltip="Mapa de posicionamiento con dos ejes y marcas ubicadas en distintas zonas de valor"/>
          </p:cNvPr>
          <p:cNvPicPr>
            <a:picLocks noChangeAspect="1"/>
          </p:cNvPicPr>
          <p:nvPr>
            <p:ph type="pic" idx="1"/>
          </p:nvPr>
        </p:nvPicPr>
        <p:blipFill>
          <a:blip r:embed="rId2"/>
          <a:stretch>
            <a:fillRect/>
          </a:stretch>
        </p:blipFill>
        <p:spPr>
          <a:xfrm>
            <a:off x="3305175" y="1257300"/>
            <a:ext cx="25336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No compites por gustar a todos: compites por ser la opción obvia para alguien concre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marketing.lumbre.lat/object/emp-mkt-c27-m02-oa01"/>
              </a:rPr>
              <a:t><![CDATA[Ver imagen original en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siciona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ugar]]></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cup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ete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ue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f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i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qui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icion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ómodam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nuncia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rv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j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p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up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ugar.\n\n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est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ié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i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alm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agi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opcion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lien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sid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mil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lu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a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aj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um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rib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éric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o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ternativ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4]]></a:t>
            </a:r>
          </a:p>
        </p:txBody>
      </p:sp>
      <p:sp>
        <p:nvSpPr>
          <p:cNvPr id="7" name="" descr=""/>
          <p:cNvSpPr/>
          <p:nvPr/>
        </p:nvSpPr>
        <p:spPr>
          <a:xfrm>
            <a:off x="514350" y="1219200"/>
            <a:ext cx="8115300" cy="236220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ferenciador tiene que pasar tres filtros]]></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atributo solo te diferencia si es: ]]></a:t>
            </a:r>
            <a:r>
              <a:rPr lang="en-US" b="1" strike="noStrike" sz="2000" spc="0" u="none" cap="none">
                <a:solidFill>
                  <a:srgbClr val="1B2438">
                    <a:alpha val="100000"/>
                  </a:srgbClr>
                </a:solidFill>
                <a:latin typeface="Calibri"/>
              </a:rPr>
              <a:t><![CDATA[valioso]]></a:t>
            </a:r>
            <a:r>
              <a:rPr lang="en-US" strike="noStrike" sz="2000" spc="0" u="none" cap="none">
                <a:solidFill>
                  <a:srgbClr val="1B2438">
                    <a:alpha val="100000"/>
                  </a:srgbClr>
                </a:solidFill>
                <a:latin typeface="Calibri"/>
              </a:rPr>
              <a:t><![CDATA[ (le importa al cliente), ]]></a:t>
            </a:r>
            <a:r>
              <a:rPr lang="en-US" b="1" strike="noStrike" sz="2000" spc="0" u="none" cap="none">
                <a:solidFill>
                  <a:srgbClr val="1B2438">
                    <a:alpha val="100000"/>
                  </a:srgbClr>
                </a:solidFill>
                <a:latin typeface="Calibri"/>
              </a:rPr>
              <a:t><![CDATA[creíble]]></a:t>
            </a:r>
            <a:r>
              <a:rPr lang="en-US" strike="noStrike" sz="2000" spc="0" u="none" cap="none">
                <a:solidFill>
                  <a:srgbClr val="1B2438">
                    <a:alpha val="100000"/>
                  </a:srgbClr>
                </a:solidFill>
                <a:latin typeface="Calibri"/>
              </a:rPr>
              <a:t><![CDATA[ (puedes demostrarlo, no solo afirmarlo) y ]]></a:t>
            </a:r>
            <a:r>
              <a:rPr lang="en-US" b="1" strike="noStrike" sz="2000" spc="0" u="none" cap="none">
                <a:solidFill>
                  <a:srgbClr val="1B2438">
                    <a:alpha val="100000"/>
                  </a:srgbClr>
                </a:solidFill>
                <a:latin typeface="Calibri"/>
              </a:rPr>
              <a:t><![CDATA[defendible]]></a:t>
            </a:r>
            <a:r>
              <a:rPr lang="en-US" strike="noStrike" sz="2000" spc="0" u="none" cap="none">
                <a:solidFill>
                  <a:srgbClr val="1B2438">
                    <a:alpha val="100000"/>
                  </a:srgbClr>
                </a:solidFill>
                <a:latin typeface="Calibri"/>
              </a:rPr>
              <a:t><![CDATA[ (no lo copian en una tarde). «Atención personalizada» falla casi siempre el tercero porque lo dicen todos. Busca algo concreto y tuyo: un tiempo de respuesta medido, una garantía específica, un método propio, una especialización que otros no tien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p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i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yM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ncret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ese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somos]]></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ategorí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benefici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incipal],]]></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prueba]]></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diferenciador]»]]></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log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n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pecífi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mostra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dr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nérse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n\n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nsaj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nt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sicionar es elegir qué renuncias a ser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4]]></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d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duc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stagram,]]></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ág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i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lab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cipl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de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petid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herentemen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sti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blic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a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bur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e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u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z:]]></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cep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eti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m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riedad.]]></a:t>
            </a:r>
          </a:p>
        </p:txBody>
      </p:sp>
      <p:sp>
        <p:nvSpPr>
          <p:cNvPr id="8" name="" descr=""/>
          <p:cNvSpPr/>
          <p:nvPr/>
        </p:nvSpPr>
        <p:spPr>
          <a:xfrm>
            <a:off x="514350" y="361950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9" name=""/>
          <p:cNvSpPr txBox="1"/>
          <p:nvPr/>
        </p:nvSpPr>
        <p:spPr>
          <a:xfrm>
            <a:off x="781050" y="360045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osicionamiento no es encontrar lo que te hace especial: es decidir qué dejarás de ser para que lo especial se note.]]></a:t>
            </a:r>
          </a:p>
        </p:txBody>
      </p:sp>
      <p:sp>
        <p:nvSpPr>
          <p:cNvPr id="10" name="" descr=""/>
          <p:cNvSpPr/>
          <p:nvPr/>
        </p:nvSpPr>
        <p:spPr>
          <a:xfrm>
            <a:off x="514350" y="439102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1" name=""/>
          <p:cNvSpPr txBox="1"/>
          <p:nvPr/>
        </p:nvSpPr>
        <p:spPr>
          <a:xfrm>
            <a:off x="781050" y="437197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tributo genérico al territorio defendib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4]]></a:t>
            </a:r>
          </a:p>
        </p:txBody>
      </p:sp>
      <p:graphicFrame>
        <p:nvGraphicFramePr>
          <p:cNvPr id="7" name="" descr=""/>
          <p:cNvGraphicFramePr>
            <a:graphicFrameLocks noGrp="1"/>
          </p:cNvGraphicFramePr>
          <p:nvPr/>
        </p:nvGraphicFramePr>
        <p:xfrm>
          <a:off x="514350" y="1257300"/>
          <a:ext cx="8115300" cy="2781300"/>
        </p:xfrm>
        <a:graphic>
          <a:graphicData uri="http://schemas.openxmlformats.org/drawingml/2006/table">
            <a:tbl>
              <a:tblPr firstRow="1" bandRow="1"/>
              <a:tblGrid>
                <a:gridCol w="2000250"/>
                <a:gridCol w="2324100"/>
                <a:gridCol w="3790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genér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posi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ncreta y defend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mos de alta ca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s lo dicen, nada demuest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 lo entregamos en 24 horas o te devolvemos el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ención personaliz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copiable y vac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asesor con nombre responde en menos de 2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s competitiv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peleas por el más bar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mismo costo total, sin sorpresas de letra pequeñ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atributo genérico al territorio defendib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4]]></a:t>
            </a:r>
          </a:p>
        </p:txBody>
      </p:sp>
      <p:graphicFrame>
        <p:nvGraphicFramePr>
          <p:cNvPr id="7" name="" descr=""/>
          <p:cNvGraphicFramePr>
            <a:graphicFrameLocks noGrp="1"/>
          </p:cNvGraphicFramePr>
          <p:nvPr/>
        </p:nvGraphicFramePr>
        <p:xfrm>
          <a:off x="514350" y="1257300"/>
          <a:ext cx="8115300" cy="1390650"/>
        </p:xfrm>
        <a:graphic>
          <a:graphicData uri="http://schemas.openxmlformats.org/drawingml/2006/table">
            <a:tbl>
              <a:tblPr firstRow="1" bandRow="1"/>
              <a:tblGrid>
                <a:gridCol w="2000250"/>
                <a:gridCol w="2324100"/>
                <a:gridCol w="3790950"/>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genéric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or qué no posicion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ersión concreta y defendi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mplia experi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dice qué ganas tú]]></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 años haciendo solo instalaciones eléctricas segu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sicionar es elegir qué renuncias a s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sirva como diferenciador defendible o sea un atributo genérico que no posicio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iferenciado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Genérico]]></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ntrega garantizada en 24 horas o es gratis]]></a:t>
            </a:r>
          </a:p>
        </p:txBody>
      </p:sp>
      <p:sp>
        <p:nvSpPr>
          <p:cNvPr id="13" name=""/>
          <p:cNvSpPr txBox="1"/>
          <p:nvPr/>
        </p:nvSpPr>
        <p:spPr>
          <a:xfrm>
            <a:off x="514350" y="3667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os mejores productos al mejor precio]]></a:t>
            </a:r>
          </a:p>
        </p:txBody>
      </p:sp>
      <p:sp>
        <p:nvSpPr>
          <p:cNvPr id="14" name=""/>
          <p:cNvSpPr txBox="1"/>
          <p:nvPr/>
        </p:nvSpPr>
        <p:spPr>
          <a:xfrm>
            <a:off x="514350" y="40290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omos amables y responsab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4]]></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specialistas únicamente en cafés de origen]]></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lidad y satisfacción garantizada]]></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sicionar es elegir qué renuncias a ser]]></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asesoría fiscal define su competencia como «las grandes firmas». Pero sus clientes potenciales terminan resolviendo solos con una app. ¿Qué error de posicionamiento comete?]]></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inguno: las grandes firmas son su verdadera competencia]]></a:t>
            </a:r>
          </a:p>
        </p:txBody>
      </p:sp>
      <p:sp>
        <p:nvSpPr>
          <p:cNvPr id="10" name=""/>
          <p:cNvSpPr txBox="1"/>
          <p:nvPr/>
        </p:nvSpPr>
        <p:spPr>
          <a:xfrm>
            <a:off x="666750" y="302895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unde a quién se parece con a quién pierde al cliente: su competidor real, en la mente del comprador, es la app y el «yo lo hago solo», y su mensaje no responde a esa alternativa]]></a:t>
            </a:r>
          </a:p>
        </p:txBody>
      </p:sp>
      <p:sp>
        <p:nvSpPr>
          <p:cNvPr id="11" name=""/>
          <p:cNvSpPr txBox="1"/>
          <p:nvPr/>
        </p:nvSpPr>
        <p:spPr>
          <a:xfrm>
            <a:off x="666750" y="40386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bería bajar sus precios para ganarle a las firma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4]]></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Debe ampliar servicios para parecerse más a la app]]></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sicionar es elegir qué renuncias a se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buena propuesta de valor es aquella que tu competencia podría copiarse palabra por palabra sin que se note la diferenc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osicionar es elegir qué renuncias a ser]]></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mpleta la plantilla con tus datos: «Para [cliente] que [problema], somos [categoría] que [beneficio], porque [razón defendible]». Luego búscale a un competidor que podría escribir lo mismo; si lo puede, afila el beneficio o la razón hasta que ya no te lo puedan copiar sin mentir.]]></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cuesta renunciar, pregúntate qué cliente estás dispuesto a NO atender: ahí se define tu territorio.]]></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icionar es ocupar un lugar en la mente del cliente, y eso exige renunc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mpetencia real es lo que el cliente baraja antes de comprarte (incluido el «hacerlo solo»).]]></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diferenciador pasa tres filtros: valioso, creíble y defendible.]]></a:t>
            </a:r>
          </a:p>
        </p:txBody>
      </p:sp>
      <p:sp>
        <p:nvSpPr>
          <p:cNvPr id="13" name=""/>
          <p:cNvSpPr txBox="1"/>
          <p:nvPr/>
        </p:nvSpPr>
        <p:spPr>
          <a:xfrm>
            <a:off x="514350" y="30670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opuesta de valor es una promesa concreta y demostrable, no un adjetivo.]]></a:t>
            </a:r>
          </a:p>
        </p:txBody>
      </p:sp>
      <p:sp>
        <p:nvSpPr>
          <p:cNvPr id="15" name=""/>
          <p:cNvSpPr txBox="1"/>
          <p:nvPr/>
        </p:nvSpPr>
        <p:spPr>
          <a:xfrm>
            <a:off x="514350" y="37909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6" name=""/>
          <p:cNvSpPr txBox="1"/>
          <p:nvPr/>
        </p:nvSpPr>
        <p:spPr>
          <a:xfrm>
            <a:off x="762000" y="37909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mensaje central: una idea repetida con coherencia vale más que diez ventajas suelta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4]]></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lugar ocupa tu marca en la mente del cliente frente a las alternativ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ién es tu competencia real desde el punto de vista del comprado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diferenciador pasa los filtros de valioso, creíble y defendible?]]></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struye una propuesta de valor que nadie pueda copiar?]]></a:t>
            </a:r>
          </a:p>
        </p:txBody>
      </p:sp>
      <p:sp>
        <p:nvSpPr>
          <p:cNvPr id="15" name=""/>
          <p:cNvSpPr txBox="1"/>
          <p:nvPr/>
        </p:nvSpPr>
        <p:spPr>
          <a:xfrm>
            <a:off x="514350" y="41243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41243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ás repitiendo una sola idea o diez mensajes distinto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4]]></a:t>
            </a:r>
          </a:p>
        </p:txBody>
      </p:sp>
      <p:sp>
        <p:nvSpPr>
          <p:cNvPr id="7"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star la competencia real que tu cliente considera al decidir.]]></a:t>
            </a:r>
          </a:p>
        </p:txBody>
      </p:sp>
      <p:sp>
        <p:nvSpPr>
          <p:cNvPr id="9" name=""/>
          <p:cNvSpPr txBox="1"/>
          <p:nvPr/>
        </p:nvSpPr>
        <p:spPr>
          <a:xfrm>
            <a:off x="514350" y="16192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6192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dactar una propuesta de valor con la plantilla y probar que no es copiable.]]></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ir un mensaje central único para repetir en todos los canal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territorio y propuesta de val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24]]></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elegiste un territorio defendible y sabes armar una propuesta de valor que la competencia no puede firmar. Ahora harás que esa promesa se vea y se escuche igual en todos lados.]]></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propuesta de valor podría copiarse un rival, aún es genérica: vuelve a los tres filtros (valioso, creíble, defendible) y recorta a quién sirves hasta que la diferencia sea evid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emp-mkt-c27-m02-oa01"/>
              </a:rPr>
              <a:t><![CDATA[Un territorio que puedas defender]]></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24]]></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Coherencia que se nota en cualquier pantalla]]></a:t>
            </a:r>
            <a:r>
              <a:rPr lang="en-US" strike="noStrike" sz="2100" spc="0" u="none" cap="none">
                <a:solidFill>
                  <a:srgbClr val="1B2438">
                    <a:alpha val="100000"/>
                  </a:srgbClr>
                </a:solidFill>
                <a:latin typeface="Calibri"/>
              </a:rPr>
              <a:t><![CDATA[ — con el territorio definido, fijarás el tono de voz, la identidad visual y las reglas de presencia que hacen reconocible tu marca en cada can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2026-10-25T01:28:31Z</dcterms:created>
  <dcterms:modified xsi:type="dcterms:W3CDTF">2026-10-25T01:28:31Z</dcterms:modified>
  <dc:title>Un territorio que puedas defender</dc:title>
  <dc:description>Presentación editable del OA «Un territorio que puedas defender». Enlace: https://marketing.lumbre.lat/object/emp-mkt-c27-m02-oa01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