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ersona completando una guía de marca de dos páginas con territorio, voz e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marca deja de ser tuya el día en que otro puede representarla siguiendo tu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cuatro lecciones a una guía que otros pueden usar»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cuatro lecciones a una guía que otros pueden usar»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cuatro lecciones a una guía que otros pueden usar»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cuatro lecciones a una guía que otros pueden usar»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cuatro lecciones a una guía que otros pueden usar»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u guía de marca, sección por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u guía de marca, sección por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ejemplo escrito de frase «así sí» y su versión «así no» → Va en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lista de deseos aspiracionales de la empresa → Fuera de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es cosas que la marca nunca hará, por escrito → Va en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nual de procedimientos internos de ventas → Fuera de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u mensaje central de una frase, listo para repetir → Va en la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uía admite decisiones de marca concretas y usables (ejemplos, prohibiciones, mensaje); queda fuera lo aspiracional o operativo que no guía un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olverla una hoja viva y accionable: un mensaje central, ejemplos «así sí / así no» y no-negociables que alguien más pueda usar al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alor de una guía de marca no está en su extensión sino en que se use. Veinte páginas de teoría que la propia fundadora ignora son un documento institucional, no un sistema. Una marca se alinea con una o dos páginas de decisiones concretas que cualquiera del equipo pueda obedecer sin explicación extra. Menos, pero usable, 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guía de marca se mide por si otra persona la aplica al publicar, no por lo completa que se v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guía es el punto de partida, no la meta: la **percepción** la decide el cliente y puede divergir de lo que escribiste. Por eso la guía es **viva**: se contrasta cada mes con las señales de percepción (qué dicen las reseñas, cómo repiten tu mensaje, si la confianza se traslada a la empresa) y se corrige. Una marca que no se escucha se desconecta: crees que prometes una cosa mientras el mercado recuerda otra. La disciplina es revisar, no arch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rca es promesa más percepción sostenida; la guía se revisa contra la realidad, no se cuelga y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tu guía en una o dos páginas con sus cuatro bloques: territorio y propuesta, voz con ejemplos «así sí / así no», identidad con no-negociables y prohibiciones, y el rol de la marca personal. Dale la guía a alguien del equipo, pídele que escriba una publicación solo con ella, y compara el resultado con lo que tú habrías publicado. Anota qué señal de percepción revisarás el próxim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inal: tu marca, de la promesa a la per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5-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final: tu marca, de la promesa a la percep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3076" r:id="rId1"/>
    <p:sldLayoutId id="2481903077" r:id="rId2"/>
    <p:sldLayoutId id="2481903078" r:id="rId3"/>
    <p:sldLayoutId id="24819030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86ea015f83cf8786b01bea72daf669895d5a73d6ec6ba31.jpg"/>
  <Relationship Id="rId3" Type="http://schemas.openxmlformats.org/officeDocument/2006/relationships/hyperlink" Target="https://marketing.lumbre.lat/object/emp-mkt-c27-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7-m05-oa01" TargetMode="External"/>
  <Relationship Id="rId4" Type="http://schemas.openxmlformats.org/officeDocument/2006/relationships/hyperlink" Target="https://marketing.lumbre.lat/object/emp-mkt-c27-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u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gi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ágin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7-m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posicionamiento, mensaje central, tono de voz, identidad visual y marca personal del líder en una guía de marca de una o dos páginas, con reglas de coherencia entre canales y señales simples para vigilar la percep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oyecto integrador convierte las cuatro lecciones en un activo que cualquiera en tu equipo puede usar: una guía de marca digital de una o dos páginas. Reunirás tu territorio y propuesta de valor, tu tono con ejemplos «así sí / así no», tu identidad visual con sus no-negociables, y el papel de la marca personal del líder. Cerrarás con reglas para no deformarte entre canales y señales para vigilar la percepción. El entregable es tu guía viva: de tener logo a tener sistem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guia-de-marca · posicionamiento · coherencia · percep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a:t>
            </a:r>
          </a:p>
        </p:txBody>
      </p:sp>
      <p:pic>
        <p:nvPicPr>
          <p:cNvPr id="3" name="" descr="Persona completando una guía de marca de dos páginas con territorio, voz e identidad">
            <a:hlinkClick r:id="rId3" tooltip="Persona completando una guía de marca de dos páginas con territorio, voz e identidad"/>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marca deja de ser tuya el día en que otro puede representarla siguiendo tu gu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7-m05-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gi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ágin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negoci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an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tie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h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bloques de tu guí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ga cuatro piezas en dos páginas: (1) ]]></a:t>
            </a:r>
            <a:r>
              <a:rPr lang="en-US" b="1" strike="noStrike" sz="2000" spc="0" u="none" cap="none">
                <a:solidFill>
                  <a:srgbClr val="1B2438">
                    <a:alpha val="100000"/>
                  </a:srgbClr>
                </a:solidFill>
                <a:latin typeface="Calibri"/>
              </a:rPr>
              <a:t><![CDATA[Territorio]]></a:t>
            </a:r>
            <a:r>
              <a:rPr lang="en-US" strike="noStrike" sz="2000" spc="0" u="none" cap="none">
                <a:solidFill>
                  <a:srgbClr val="1B2438">
                    <a:alpha val="100000"/>
                  </a:srgbClr>
                </a:solidFill>
                <a:latin typeface="Calibri"/>
              </a:rPr>
              <a:t><![CDATA[: cliente al que sirves, competidor real, propuesta de valor con la plantilla y mensaje central de una frase; (2) ]]></a:t>
            </a:r>
            <a:r>
              <a:rPr lang="en-US" b="1" strike="noStrike" sz="2000" spc="0" u="none" cap="none">
                <a:solidFill>
                  <a:srgbClr val="1B2438">
                    <a:alpha val="100000"/>
                  </a:srgbClr>
                </a:solidFill>
                <a:latin typeface="Calibri"/>
              </a:rPr>
              <a:t><![CDATA[Voz]]></a:t>
            </a:r>
            <a:r>
              <a:rPr lang="en-US" strike="noStrike" sz="2000" spc="0" u="none" cap="none">
                <a:solidFill>
                  <a:srgbClr val="1B2438">
                    <a:alpha val="100000"/>
                  </a:srgbClr>
                </a:solidFill>
                <a:latin typeface="Calibri"/>
              </a:rPr>
              <a:t><![CDATA[: tres adjetivos de tono con un ejemplo «así sí / así no» y cómo firmas; (3) ]]></a:t>
            </a:r>
            <a:r>
              <a:rPr lang="en-US" b="1" strike="noStrike" sz="2000" spc="0" u="none" cap="none">
                <a:solidFill>
                  <a:srgbClr val="1B2438">
                    <a:alpha val="100000"/>
                  </a:srgbClr>
                </a:solidFill>
                <a:latin typeface="Calibri"/>
              </a:rPr>
              <a:t><![CDATA[Identidad]]></a:t>
            </a:r>
            <a:r>
              <a:rPr lang="en-US" strike="noStrike" sz="2000" spc="0" u="none" cap="none">
                <a:solidFill>
                  <a:srgbClr val="1B2438">
                    <a:alpha val="100000"/>
                  </a:srgbClr>
                </a:solidFill>
                <a:latin typeface="Calibri"/>
              </a:rPr>
              <a:t><![CDATA[: dos o tres colores, una tipografía, un estilo de foto y tres cosas que la marca ]]></a:t>
            </a:r>
            <a:r>
              <a:rPr lang="en-US" b="1"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hace; (4) ]]></a:t>
            </a:r>
            <a:r>
              <a:rPr lang="en-US" b="1" strike="noStrike" sz="2000" spc="0" u="none" cap="none">
                <a:solidFill>
                  <a:srgbClr val="1B2438">
                    <a:alpha val="100000"/>
                  </a:srgbClr>
                </a:solidFill>
                <a:latin typeface="Calibri"/>
              </a:rPr>
              <a:t><![CDATA[Rostro y coherencia]]></a:t>
            </a:r>
            <a:r>
              <a:rPr lang="en-US" strike="noStrike" sz="2000" spc="0" u="none" cap="none">
                <a:solidFill>
                  <a:srgbClr val="1B2438">
                    <a:alpha val="100000"/>
                  </a:srgbClr>
                </a:solidFill>
                <a:latin typeface="Calibri"/>
              </a:rPr>
              <a:t><![CDATA[: qué aporta la marca personal del líder y qué se adapta por canal versus qué no cambia jam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í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pel.\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cep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ánd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ipótes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lga.]]></a:t>
            </a:r>
          </a:p>
        </p:txBody>
      </p:sp>
      <p:sp>
        <p:nvSpPr>
          <p:cNvPr id="9"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marca queda resuelta el día que otro puede defenderla bien sin que tú estés prese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cuatro lecciones a una guía que otros pueden us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guía de marca, sección por 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20992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verificas que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irves y por qué te eligen a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ival no puede firmar tu 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hablas, con ejemplos «así sí / así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 escribe y suena a tu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es, tipografía, estilo y prohib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n el logo y reconocen la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porta la marca personal del lí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fianza se traslada a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guía de marca, sección por 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320992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verificas que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por canal y qué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canales, una sola pers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cuatro lecciones a una guía que otros pueden us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deba entrar en tu guía de marca o quedarse fuera por vago o fuera de lug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la guí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ra de la guí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ejemplo escrito de frase «así sí» y su versión «así n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lista de deseos aspiracionales de la empres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es cosas que la marca nunca hará, por escr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nual de procedimientos internos de vent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u mensaje central de una frase, listo para repetir]]></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cuatro lecciones a una guía que otros pueden us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undadora presume su «guía de marca»: es un PDF de veinte páginas con teoría sobre identidad que ella misma no consulta al publicar. ¿Qué le falta según este cur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páginas y más teoría para que quede completa]]></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lverla una hoja viva y accionable: un mensaje central, ejemplos «así sí / así no» y no-negociables que alguien más pueda usar al publicar]]></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eñarla con más colores para que sea profesio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una guía extensa siempre es mej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cuatro lecciones a una guía que otros pueden us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la guía de marca está escrita, el trabajo de marca termina: ya solo hay que ejecutarla sin volver a revisar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cuatro lecciones a una guía que otros pueden usar]]></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tu guía en una o dos páginas con sus cuatro bloques: territorio y propuesta, voz con ejemplos «así sí / así no», identidad con no-negociables y prohibiciones, y el rol de la marca personal. Dale la guía a alguien del equipo, pídele que escriba una publicación solo con ella, y compara el resultado con lo que tú habrías publicado. Anota qué señal de percepción revisarás el próximo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otro puede publicar «como tú» con solo leer tu guía, ya construiste sistema; si no, ahí está exactamente lo que falta afinar.]]></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integra el curso: territorio, voz, identidad, rostro y coher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valor es que otro pueda publicar «como tú» sin explicación ext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bloque baja la promesa a una decisión concreta y verifica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cómo vigilas la percepción: reseñas, mensaje repetido, traslado de confian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guía viva: se contrasta con la realidad y se corrige cada 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de cada uno de los cuatro bloques de tu guí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compruebas que otro puede publicar siguiendo solo tu guí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adapta por canal y qué permanece igual en toda tu presenci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es de percepción revisarás cada mes?]]></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evita tu guía que la marca dependa solo del fundad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ir una guía de marca de una o dos páginas con las cuatro sec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que la propuesta de valor y la identidad son propias y reconocibles.]]></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un control mensual de percepción con señales concret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inal: tu marca, de la promesa a la percep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Felicidades: armaste tu guía de marca digital de una o dos páginas, con territorio, voz, identidad, rostro y reglas de coherencia, más cómo vigilar la percepción. Pasas de tener logo a tener sistema. Fin del cur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inal: tu marca, de la promesa a la percep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alguien aún no puede publicar «como tú» con solo leer tu guía, o no definiste señales de percepción, vuelve a los módulos de voz y coherencia: una guía que no se puede obedecer ni contrastar todavía no es un sis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5-oa01"/>
              </a:rPr>
              <a:t><![CDATA[Tu guía de marca digital, en una o dos pág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l curso.]]></a:t>
            </a:r>
            <a:r>
              <a:rPr lang="en-US" strike="noStrike" sz="2100" spc="0" u="none" cap="none">
                <a:solidFill>
                  <a:srgbClr val="1B2438">
                    <a:alpha val="100000"/>
                  </a:srgbClr>
                </a:solidFill>
                <a:latin typeface="Calibri"/>
              </a:rPr>
              <a:t><![CDATA[ Completaste ]]></a:t>
            </a:r>
            <a:r>
              <a:rPr lang="en-US" i="1" strike="noStrike" sz="2100" spc="0" u="none" cap="none">
                <a:solidFill>
                  <a:srgbClr val="1B2438">
                    <a:alpha val="100000"/>
                  </a:srgbClr>
                </a:solidFill>
                <a:latin typeface="Calibri"/>
              </a:rPr>
              <a:t><![CDATA[Marca personal y de empresa digital]]></a:t>
            </a:r>
            <a:r>
              <a:rPr lang="en-US" strike="noStrike" sz="2100" spc="0" u="none" cap="none">
                <a:solidFill>
                  <a:srgbClr val="1B2438">
                    <a:alpha val="100000"/>
                  </a:srgbClr>
                </a:solidFill>
                <a:latin typeface="Calibri"/>
              </a:rPr>
              <a:t><![CDATA[. Tu próximo paso no es diseñar más bonito: es poner la guía a trabajar esta semana y escuchar qué dice el mercado de ti. La marca no se decreta, se gana en cada contacto coherente; ahora tienes el sistema para ganarla una y otra vez.]]></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2026-10-25T00:06:43Z</dcterms:created>
  <dcterms:modified xsi:type="dcterms:W3CDTF">2026-10-25T00:06:43Z</dcterms:modified>
  <dc:title>Tu guía de marca digital, en una o dos páginas</dc:title>
  <dc:description>Presentación editable del OA «Tu guía de marca digital, en una o dos páginas». Enlace: https://marketing.lumbre.lat/object/emp-mkt-c27-m05-oa01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