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presProps" Target="presProps.xml"/>
  <Relationship Id="rId94" Type="http://schemas.openxmlformats.org/officeDocument/2006/relationships/viewProps" Target="viewProps.xml"/>
  <Relationship Id="rId9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Jabones artesanales cortados en cubos, apilados sobre una superficie clara, con textura rús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oto de donbalon en Pixabay (licencia de contenido libre): soap, handmade, france, cubes, soap-boiling, brown soap, soap, soap, soap, soap, soap, france. https://pixabay.com/photos/soap-handmade-france-cubes-60123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4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5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6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7 de 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fug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de flujo de seis cajas: precio de 320 pesos, producción 96, empaque 14, envío 78, comisión 53 y quedan 7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 $320 a $79: la ruta completa de un bálsamo vendido en el marketplace del caso. Caso ficticio Bálsamo Oaxaca · comisión de 16.5% declarada como supuesto del caso · elaboración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mismo bálsamo de $320 en los cuatro ca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El punto de partida es el mismo par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cio de lista $320, costo de producción $96 y empaque $14. Los tres son idénticos en los cuatro canales, así que **la diferencia entre canales no está en el producto: está en cómo lo entregas y por dónde lo cobras**. 320 menos 96 menos 14 deja $210 antes de enviar y de pagar com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mismo bálsamo de $320 en los cuatro ca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Canal directo: WhatsApp e Instagra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ierras la venta en el chat, el cliente paga por transferencia o en persona y tú mandas el paquete. 210 menos $38 de envío, menos $0 de comisión = **$172 por bálsamo**, que es el **53.8%** del precio. Es el canal más rentable del caso y, con 260 pedidos, también el que menos escala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mismo bálsamo de $320 en los cuatro ca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Tienda propia en la web]]></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smo envío de $38, pero aquí sí hay pasarela de pago: 3.4% de $320 son $10.88, que el caso anota como **$11**. Y hay un costo que casi nadie pone en la hoja: la publicidad del mes. En octubre fueron **$7,400 de anuncios entre 150 pedidos**, o sea **$49.33 de costo de adquisición (CAC) por pedido**; el caso redondea a $49.\n\n210 menos 38 menos 11 menos 49 = **$112 por bálsamo (35.0%)**. Con el centavo exacto del CAC serían $111.67: la hoja se redondea, la decisión no se invie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mismo bálsamo de $320 en los cuatro ca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Amazon (con la logística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modelo que usa el caso, la empresa manda su inventario al centro de distribución y paga una tarifa de logística de **$62** por unidad entregada, más la comisión supuesta de **15% = $48**. 210 menos 62 menos 48 = **$100 por bálsamo (31.3%)**. Menos envío propio que en el marketplace líder, más tarifa de almacén: por eso el número queda en 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mismo bálsamo de $320 en los cuatro ca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Mercado Libre: el canal que más vende y menos d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quí el envío incluido de la plataforma lo absorbe la empresa con **$78** y la comisión supuesta es de **16.5% = $53** (el cálculo exacto da $52.80; el caso anota $53). 210 menos 78 menos 53 = **$79 por bálsamo (24.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mismo bálsamo de $320 en los cuatro ca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Se ordena la escalera y se mira la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 mayor a menor: **$172 directo · $112 tienda propia · $100 Amazon · $79 Mercado Libre**. Entre el mejor y el peor canal hay **$93 por bálsamo**, que son 29.1 puntos del precio de venta. En un mes con 410 pedidos en el canal más flojo, cada peso de margen por unidad que recuperes ahí vale $41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mismo bálsamo de $320 en los cuatro ca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Lo que este número NO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tos $172, $112, $100 y $79 son **margen de contribución**, no utilidad. Todavía no pagan la renta del taller, el sueldo de Socorro ni la luz. Lo que sí responden, y con eso alcanza para decidir, es: **¿me conviene vender una pieza más por este canal?** Si el margen por pedido es positivo y tu capacidad aguanta, vender más ayuda. Si es negativo, vender más hu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marge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Gráfica de barras horizontales con el margen de contribución de cada canal como porcentaje del precio: 53.8, 35.0, 31.3 y 24.7 por c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escalera del bálsamo de $320: del 53.8% del canal directo al 24.7% del marketplace. Caso ficticio Bálsamo Oaxaca · comisiones declaradas como supuestos del caso · elaboración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8 de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8 de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79 MXN (tolerancia ±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320 menos 96 menos 14 menos 78 menos 53 = $79, el 24.7% del precio. Es el número más bajo de los cuatro canales y vive en el canal que trae 410 de los 1,040 pedidos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argen por pedido se construye restando al precio todos los costos de ese pedido, incluido el envío que absorbe la empresa y lo que descuenta el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1-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49.33 MXN (tolerancia ±0.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7,400 entre 150 = $49.33 por pedido. El caso lo anota como $49 para que la hoja se lea rápido; con el centavo, el margen de la tienda propia sería $111.67 en lugar de $11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AC por pedido es la publicidad del mes dividida entre los pedidos del canal: por eso cambia cada mes y por eso va en la hoja, aunque no aparezca en ninguna fa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1-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e dónde salieron los 1,040 pedidos de octu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lena tu hoja de margen por canal en siete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Elige un producto ancla, no el promedio del catál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bálsamo, una vela de 8 onzas, un jabón. El promedio del catálogo borra las diferencias y es la excusa perfecta para no decidir. Si vendes tres productos con márgenes muy distintos, haces tres hoj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lena tu hoja de margen por canal en siete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Anota el precio al que SÍ ven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cio de lista $320 suena bonito, pero si todo el mes salió con cupón de $300 o con 2x1, tu precio real es ése. Empieza con el precio efectivamente cobrado; el de lista es un dato de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lena tu hoja de margen por canal en siete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Resta costo del producto y empa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quí entra la ficha de costo unitario (materia prima, manos y merma) más el empaque con que sale la caja. En el caso: $96 y $14. Si tu ficha de costo no existe todavía, ese es tu paso cero, no un paso de este mód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lena tu hoja de margen por canal en siete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Pon el envío que absorbes t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el que paga el cliente: el que sale de tu bolsillo para que la promesa de «envío gratis» se cumpla. En el caso van $38 en directo y tienda, $78 en el marketplace con envío incluido y $62 de tarifa de logística en el modelo de Amazon. Si tu canal no envía, escribe $0 y si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lena tu hoja de margen por canal en siete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Pon la comisión que te cobraron, no la que anunci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bre el estado de cuenta del canal del mes y anota el descuento real por venta. Ese número, y no el porcentaje de la página de ventas, es el que va en la hoja. Si no lo encuentras: «pendiente», y con pendiente el canal no se a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lena tu hoja de margen por canal en siete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Divide la publicidad del mes entre los pedidos de ese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 el CAC por pedido: $7,400 entre 150 dan $49.33 en la tienda del caso. Si el canal recibe anuncios internos de la plataforma, ésos también se dividen. Un canal con $0 de publicidad y $0 de CAC es un canal que todavía no has pro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lena tu hoja de margen por canal en siete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Cierra con una columna de decisión, con fecha y con d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hoja sin decisión es un adorno. Cuatro palabras posibles: **crecer, mantener, corregir, salir**, más la fecha en que se vuelve a mirar. En el caso, esa columna se escribió por primera vez en noviembre y se revisa cada mes con el mismo form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empaque de $14 con que sale cada bálsamo → Va en la hoja por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os $78 de envío incluido que absorbe la empresa en el marketplace → Va en la hoja por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comisión de $53 por venta (supuesto del caso) → Va en la hoja por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os $7,400 de publicidad de la tienda entre sus 150 pedidos → Va en la hoja por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renta del taller en San Bartolo Coyotepec → Es costo fijo del mes (no va por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sueldo de Socorro, jefa de producción → Es costo fijo del mes (no va por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l pago de $320 que hace el cliente por el bálsamo → No es un costo: es in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La cera y el aceite esencial que ya están contados dentro de los $96 de producción → Ya está dentro de otro renglón (no lo rep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El costo del stand en la feria artesanal de octubre, pagado una sola vez → Es costo fijo del mes (no va por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 la hoja de margen por pedido solo van los costos que se mueven con cada unidad vendida; renta, sueldos y gastos de una vez se restan después, en la utilidad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1-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lasificar» (2 de 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lasificar» (3 de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crecer ahí todavía: primero corregir el margen por bálsamo (precio, empaque, envío) y medir los anuncios internos como CAC; decidir después con dos meses de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1 confunde volumen con rentabilidad: en el caso, cada pedido extra de ese canal llega con el margen más bajo de los cuatro, y los anuncios internos lo empeoran. La opción 3 es la reacción opuesta e igual de cara: ese canal aporta $32,390 de margen al mes (27.9% del total); cerrarlo sin a dónde mandar la demanda quita casi un tercio del margen de golpe. La 2 es la que se puede sostener: corregir el número por pedido, medir lo que cuesta cada pedido adicional y volver a decidir co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cisión sobre un canal se toma sobre su margen por pedido y su costo de adquisición medidos, no sobre su conteo de ped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1-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pción múltiple»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use la renta del taller dentro del renglón de comisión del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lan la 2, la 3 y la 5. La renta no es un costo por pedido: mezclar costos fijos con variables infla el costo de unos canales y esconde el de otros. El envío de $78 lo absorbe la empresa aunque la plataforma lo promocione como «envío gratis»: gratis lo llama el cliente, caro lo pagas tú. Y el precio de la hoja es el precio cobrado, no el de lista: un cupón de $20 le quita $20 completos al margen, porque el costo del bálsamo no bajó. Las líneas 1, 4 y 6 están bien: el empaque sí es igual en los cuatro, el CAC sí se divide entre los pedidos del canal y un dato pendiente no se disfraza con un porcentaje de fol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 la hoja solo van costos variables del pedido, al precio realmente cobrado y con los datos del estado de cuenta del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Detective de errores»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crezcan los pedidos y la venta, pero el margen por bálsamo efectivo baje de $79 a unos $67.74 y el promedio de la empresa se deshi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10 pedidos más 30% son 533 pedidos. 533 por $79 dan $42,107 de margen; menos los $6,000 de anuncios quedan **$36,107**, es decir **$67.74 por bálsamo**. El canal crece 30% en pedidos y solo **11.5% en margen** ($32,390 a $36,107). Y el promedio de la empresa cae: el margen total pasa de $115,910 a $119,627 (los $32,390 de octubre se convierten en $36,107) entre 1,163 pedidos, o sea **$102.86 por pedido**, contra los $111.45 de octu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to es lo que significa «vender más duele». El crecimiento comprado no solo cuesta por sí mismo: llega al canal con el margen más bajo, así que cada pedido nuevo pesa menos que el promedio y arrastra la mezcla hacia abajo. El dinero entró, los pedidos también, y la utilidad del mes puede quedar igual o peor. Si el canal además exige más horas de Socorro y más empaque, el golpe real es mayor que el de est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ndo los pedidos nuevos llegan al canal de menor margen, el margen promedio por pedido de la empresa baja aunque el margen total su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1-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Predicción»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l caso lo muestra al revés: el marketplace líder trae 410 de 1,040 pedidos (39.4%) y deja $79 por bálsamo, el número más bajo de los cuatro canales. El volumen mide actividad; el margen por pedido mide dinero. Un canal puede ser el primero en pedidos y el último en lo que queda, y ésa es exactamente la trampa de octu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Volumen de pedidos y margen por pedido se miden por separado; el orden de una lista no determina el de la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1-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argen · variables · ut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argen de contribución por pedido = precio menos costos variables del pedido. La utilidad del mes es otra cuenta: a la suma de márgenes se le restan los costos fijos del peri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argen de contribución por pedido solo descuenta lo que se mueve con cada unidad; los costos fijos del mes se restan después, en la ut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1-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Margen de contribución por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cio realmente cobrado menos todos los costos de **ese** pedido: producto, empaque, envío absorbido, comisión del canal y publicidad del mes dividida entre pedidos. Responde si conviene vender una pieza más por ah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sto variable d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que sube si vendes uno más y desaparece si no vendes: cera, mecha, empaque, envío, comisión. En el caso: $96 de producción, $14 de empaque, $38 a $78 de envío y $0 a $53 de com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sto fijo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nta del taller, sueldos, luz. No entra en la hoja por pedido: se resta al final, sobre la suma de todos los márg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nvío absorb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flete que paga la empresa para cumplir la promesa de envío gratis o incluido. Se llama «gratis» en la ficha del producto y sale de tu margen: $38, $62 o $78 según el canal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misión del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que la plataforma descuenta de tu venta. **Verifica el importe real en tu estado de cuenta**: varía por país, categoría, plan y promociones. Los porcentajes de este curso son supues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AC por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ublicidad del mes dividida entre los pedidos de ese canal: $7,400 entre 150 = $49.33 en la tienda del caso. Es el costo de comprar la demanda, y casi siempre vive fuera de la hoja hasta que alguien lo a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Margen promedio ponde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uma del margen de todos los canales entre el total de pedidos: $115,910 entre 1,040 = $111.45 por pedido en octubre. Es el número que se deshace cuando creces en el canal de menor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Mezcla de ca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reparto de tus pedidos entre canales. Cambiar la mezcla cambia tu utilidad sin tocar precios ni costos: 100 pedidos más en el canal de $79 no equivalen a 100 pedidos más en el de $17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8.]]></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pa de letras: Los ocho términos de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ocho términos de la hoja» (2 de 3).]]></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ocho términos de la hoja» (3 de 3).]]></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taller-02-px4829708.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Jabones artesanales de colores suaves acomodados en fila sobre una superficie de mad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oto de Mrdidg en Pixabay (licencia de contenido libre): soap, bath soap, hygiene, craft, cosmetic, care, pink, wash, natural, organic, soap, soap, soap, soap, soap. https://pixabay.com/photos/soap-bath-soap-hygiene-craft-482970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yCiE-2jwIh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1-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Fuera de los bálsamos, prueba el método. **Café Tostado del Golfo** (empresa ficticia de Xalapa): bolsa de 250 g a $180, costo de tueste y bolsa $72, empaque de envío $9, envío que absorbe $45 en el canal directo y $58 en un marketplace, y una comisión supuesta de $22 por venta en ese marketplace. Calcula el margen por bolsa en los dos canales, exprésalo como porcentaje del precio y escribe la decisión de una palabra para cada uno (crecer, mantener, corregir o salir). Después haz lo mismo con TU producto ancla en DOS de tus canales, con el importe real de comisión que saques de tu estado de cuenta. ¿En cuál de los dos ejercicios te sorprendió más el resultado y qué cambiarías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3).]]></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3 de 3).]]></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s clave del tema» (2 de 2).]]></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cuánto deja cada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1-oa01]]></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cuánto deja cada pedido»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988" r:id="rId1"/>
    <p:sldLayoutId id="2481907989" r:id="rId2"/>
    <p:sldLayoutId id="2481907990" r:id="rId3"/>
    <p:sldLayoutId id="248190799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252452d1881d58de43d888c1366b23b69d3f973545f7b7b1.jpg"/>
  <Relationship Id="rId3" Type="http://schemas.openxmlformats.org/officeDocument/2006/relationships/hyperlink" Target="https://marketing.lumbre.lat/object/emp-mkt-c69-m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jpg"/>
  <Relationship Id="rId3" Type="http://schemas.openxmlformats.org/officeDocument/2006/relationships/hyperlink" Target="https://marketing.lumbre.lat/object/emp-mkt-c69-m01-oa01" TargetMode="External"/>
  <Relationship Id="rId4" Type="http://schemas.openxmlformats.org/officeDocument/2006/relationships/hyperlink" Target="https://marketing.lumbre.lat/object/emp-mkt-c69-m01-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fuga3.jpg"/>
  <Relationship Id="rId3" Type="http://schemas.openxmlformats.org/officeDocument/2006/relationships/hyperlink" Target="https://marketing.lumbre.lat/object/emp-mkt-c69-m01-oa01" TargetMode="External"/>
  <Relationship Id="rId4" Type="http://schemas.openxmlformats.org/officeDocument/2006/relationships/hyperlink" Target="https://marketing.lumbre.lat/object/emp-mkt-c69-m01-oa01"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margen4.jpg"/>
  <Relationship Id="rId3" Type="http://schemas.openxmlformats.org/officeDocument/2006/relationships/hyperlink" Target="https://marketing.lumbre.lat/object/emp-mkt-c69-m01-oa01" TargetMode="External"/>
  <Relationship Id="rId4" Type="http://schemas.openxmlformats.org/officeDocument/2006/relationships/hyperlink" Target="https://marketing.lumbre.lat/object/emp-mkt-c69-m01-oa01"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taller-02-px482970810.jpg"/>
  <Relationship Id="rId3" Type="http://schemas.openxmlformats.org/officeDocument/2006/relationships/hyperlink" Target="https://marketing.lumbre.lat/object/emp-mkt-c69-m01-oa01" TargetMode="External"/>
  <Relationship Id="rId4" Type="http://schemas.openxmlformats.org/officeDocument/2006/relationships/hyperlink" Target="https://marketing.lumbre.lat/object/emp-mkt-c69-m01-oa01" TargetMode="External"/>
  <Relationship Id="rId5"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yCiE-2jwIhI11.jpg"/>
  <Relationship Id="rId3" Type="http://schemas.openxmlformats.org/officeDocument/2006/relationships/hyperlink" Target="https://marketing.lumbre.lat/object/emp-mkt-c69-m01-oa01" TargetMode="External"/>
  <Relationship Id="rId4" Type="http://schemas.openxmlformats.org/officeDocument/2006/relationships/hyperlink" Target="https://www.youtube.com/watch?v=yCiE-2jwIhI" TargetMode="External"/>
  <Relationship Id="rId5" Type="http://schemas.openxmlformats.org/officeDocument/2006/relationships/hyperlink" Target="https://www.youtube.com/watch?v=yCiE-2jwIhI" TargetMode="External"/>
  <Relationship Id="rId6"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1-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495800"/>
          <a:chOff x="514350" y="990600"/>
          <a:chExt cx="85344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án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j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alm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did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nd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á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uel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lcular el margen de contribución por pedido en cuatro canales y localizar la fuga.]]></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mkt-c69-m01-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466850"/>
            <a:ext cx="3105150" cy="20574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el margen de contribución por pedido en cuatro canales y localizar la fug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ma vende $340,000 en 1,040 pedidos y no sabe a dónde se fue el dinero. Aquí está la cuenta por bálsamo de $320: costo de producción $96, empaque $14, envío absorbido y comisión del canal. Resultado: $172 en directo, $112 en tienda propia, $100 en Amazon y $79 en el marketplace que trae más pedidos. Con hoja de margen por canal lista para llenar (fila de Alma llena, fila tuya vacía). Caso ficticio, cifras en pesos y comisiones declaradas como supuesto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rgen por pedido · unit economics digital · costo de enviar · comision del canal · cac por pedido · rentabilidad por can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ejor mes de ventas de Bálsamo Oaxaca fue el primero en el que Alma sospechó que algo no cuadraba]]></a:t>
            </a:r>
          </a:p>
        </p:txBody>
      </p:sp>
      <p:pic>
        <p:nvPicPr>
          <p:cNvPr id="3" name="" descr="Jabones artesanales cortados en cubos, apilados sobre una superficie clara, con textura rústica">
            <a:hlinkClick r:id="rId3" tooltip="Jabones artesanales cortados en cubos, apilados sobre una superficie clara, con textura rústica"/>
          </p:cNvPr>
          <p:cNvPicPr>
            <a:picLocks noChangeAspect="1"/>
          </p:cNvPicPr>
          <p:nvPr>
            <p:ph type="pic" idx="1"/>
          </p:nvPr>
        </p:nvPicPr>
        <p:blipFill>
          <a:blip r:embed="rId2"/>
          <a:stretch>
            <a:fillRect/>
          </a:stretch>
        </p:blipFill>
        <p:spPr>
          <a:xfrm>
            <a:off x="2867025" y="1257300"/>
            <a:ext cx="3409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oto de donbalon en Pixabay (licencia de contenido libre): soap, handmade, france, cubes, soap-boiling, brown soap, soap, soap, soap, soap, soap, france. https://pixabay.com/photos/soap-handmade-france-cubes-601239/]]></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69-m01-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a:t>
            </a:r>
          </a:p>
        </p:txBody>
      </p:sp>
      <p:sp>
        <p:nvSpPr>
          <p:cNvPr id="8" name=""/>
          <p:cNvSpPr txBox="1"/>
          <p:nvPr/>
        </p:nvSpPr>
        <p:spPr>
          <a:xfrm>
            <a:off x="514350" y="2019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álsa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xa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V.]]></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mpre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cti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áls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ab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esa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ll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rt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yotepec,]]></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xa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le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2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9]]></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l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ue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uestos.\n\nOctu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2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p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40,00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04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did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cke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2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r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r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8,0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1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hatsAp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agra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2,0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6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az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76,0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eb]]></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4,0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50.\n\nAl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i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dad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m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no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un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ó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Kev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tín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tafor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señ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ál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ncil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mpre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di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n\n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o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0]]></a:t>
            </a:r>
          </a:p>
        </p:txBody>
      </p:sp>
      <p:sp>
        <p:nvSpPr>
          <p:cNvPr id="7" name="" descr=""/>
          <p:cNvSpPr/>
          <p:nvPr/>
        </p:nvSpPr>
        <p:spPr>
          <a:xfrm>
            <a:off x="514350" y="1219200"/>
            <a:ext cx="8115300" cy="33337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33337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l curso: ningún canal se aprueba sin su margen por pedido]]></a:t>
            </a:r>
          </a:p>
        </p:txBody>
      </p:sp>
      <p:sp>
        <p:nvSpPr>
          <p:cNvPr id="10" name=""/>
          <p:cNvSpPr txBox="1"/>
          <p:nvPr/>
        </p:nvSpPr>
        <p:spPr>
          <a:xfrm>
            <a:off x="685800" y="19621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t>
            </a:r>
            <a:r>
              <a:rPr lang="en-US" b="1" strike="noStrike" sz="2000" spc="0" u="none" cap="none">
                <a:solidFill>
                  <a:srgbClr val="1B2438">
                    <a:alpha val="100000"/>
                  </a:srgbClr>
                </a:solidFill>
                <a:latin typeface="Calibri"/>
              </a:rPr>
              <a:t><![CDATA[margen de contribución por pedido]]></a:t>
            </a:r>
            <a:r>
              <a:rPr lang="en-US" strike="noStrike" sz="2000" spc="0" u="none" cap="none">
                <a:solidFill>
                  <a:srgbClr val="1B2438">
                    <a:alpha val="100000"/>
                  </a:srgbClr>
                </a:solidFill>
                <a:latin typeface="Calibri"/>
              </a:rPr>
              <a:t><![CDATA[ es el precio al que realmente vendes, menos todo lo que le cuesta a la empresa ]]></a:t>
            </a:r>
            <a:r>
              <a:rPr lang="en-US" i="1" strike="noStrike" sz="2000" spc="0" u="none" cap="none">
                <a:solidFill>
                  <a:srgbClr val="1B2438">
                    <a:alpha val="100000"/>
                  </a:srgbClr>
                </a:solidFill>
                <a:latin typeface="Calibri"/>
              </a:rPr>
              <a:t><![CDATA[ese]]></a:t>
            </a:r>
            <a:r>
              <a:rPr lang="en-US" strike="noStrike" sz="2000" spc="0" u="none" cap="none">
                <a:solidFill>
                  <a:srgbClr val="1B2438">
                    <a:alpha val="100000"/>
                  </a:srgbClr>
                </a:solidFill>
                <a:latin typeface="Calibri"/>
              </a:rPr>
              <a:t><![CDATA[ pedido: el producto, el empaque, el envío que absorbes y lo que se queda el canal. No es la utilidad del mes: la utilidad del mes todavía tiene que pagar renta, sueldos y luz. Pero es el único número que te dice si vender más te sirve o te cuesta, y por eso el curso lo pone como requisito: ]]></a:t>
            </a:r>
            <a:r>
              <a:rPr lang="en-US" b="1" strike="noStrike" sz="2000" spc="0" u="none" cap="none">
                <a:solidFill>
                  <a:srgbClr val="1B2438">
                    <a:alpha val="100000"/>
                  </a:srgbClr>
                </a:solidFill>
                <a:latin typeface="Calibri"/>
              </a:rPr>
              <a:t><![CDATA[sin este número, un canal no se aprueba y no se le sube presupuesto]]></a:t>
            </a:r>
            <a:r>
              <a:rPr lang="en-US" strike="noStrike" sz="2000" spc="0" u="none" cap="none">
                <a:solidFill>
                  <a:srgbClr val="1B2438">
                    <a:alpha val="100000"/>
                  </a:srgbClr>
                </a:solidFill>
                <a:latin typeface="Calibri"/>
              </a:rPr>
              <a:t><![CDA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e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c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álsa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6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20]]></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9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i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ll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ac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áls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1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4.\n\n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gl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ví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bsorb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v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v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t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i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7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ketpl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v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lu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gís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az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n\n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um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is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sam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pues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taform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í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teg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o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ont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uen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ue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6.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ketpl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áls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re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hatsAp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ejor mes de ventas de Bálsamo Oaxaca fue el primero en el que Alma sospechó que algo no cuadraba]]></a:t>
            </a:r>
          </a:p>
        </p:txBody>
      </p:sp>
      <p:pic>
        <p:nvPicPr>
          <p:cNvPr id="3" name="" descr="Diagrama de flujo de seis cajas: precio de 320 pesos, producción 96, empaque 14, envío 78, comisión 53 y quedan 79">
            <a:hlinkClick r:id="rId3" tooltip="Diagrama de flujo de seis cajas: precio de 320 pesos, producción 96, empaque 14, envío 78, comisión 53 y quedan 79"/>
          </p:cNvPr>
          <p:cNvPicPr>
            <a:picLocks noChangeAspect="1"/>
          </p:cNvPicPr>
          <p:nvPr>
            <p:ph type="pic" idx="1"/>
          </p:nvPr>
        </p:nvPicPr>
        <p:blipFill>
          <a:blip r:embed="rId2"/>
          <a:stretch>
            <a:fillRect/>
          </a:stretch>
        </p:blipFill>
        <p:spPr>
          <a:xfrm>
            <a:off x="2752725" y="1257300"/>
            <a:ext cx="3629025"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 $320 a $79: la ruta completa de un bálsamo vendido en el marketplace del caso. Caso ficticio Bálsamo Oaxaca · comisión de 16.5% declarada como supuesto del caso · elaboración prop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69-m01-oa01"/>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 · Ejemplo resuelto: el mismo bálsamo de $320 en los cuatro canales · Paso 1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punto de partida es el mismo para todo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cio de lista $320, costo de producción $96 y empaque $14. Los tres son idénticos en los cuatro canales, así que ]]></a:t>
            </a:r>
            <a:r>
              <a:rPr lang="en-US" b="1" strike="noStrike" sz="2100" spc="0" u="none" cap="none">
                <a:solidFill>
                  <a:srgbClr val="1B2438">
                    <a:alpha val="100000"/>
                  </a:srgbClr>
                </a:solidFill>
                <a:latin typeface="Calibri"/>
              </a:rPr>
              <a:t><![CDATA[la diferencia entre canales no está en el producto: está en cómo lo entregas y por dónde lo cobras]]></a:t>
            </a:r>
            <a:r>
              <a:rPr lang="en-US" strike="noStrike" sz="2100" spc="0" u="none" cap="none">
                <a:solidFill>
                  <a:srgbClr val="1B2438">
                    <a:alpha val="100000"/>
                  </a:srgbClr>
                </a:solidFill>
                <a:latin typeface="Calibri"/>
              </a:rPr>
              <a:t><![CDATA[. 320 menos 96 menos 14 deja $210 antes de enviar y de pagar comision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 · Ejemplo resuelto: el mismo bálsamo de $320 en los cuatro canales · Paso 2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anal directo: WhatsApp e Instagram]]></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as la venta en el chat, el cliente paga por transferencia o en persona y tú mandas el paquete. 210 menos $38 de envío, menos $0 de comisión = ]]></a:t>
            </a:r>
            <a:r>
              <a:rPr lang="en-US" b="1" strike="noStrike" sz="2100" spc="0" u="none" cap="none">
                <a:solidFill>
                  <a:srgbClr val="1B2438">
                    <a:alpha val="100000"/>
                  </a:srgbClr>
                </a:solidFill>
                <a:latin typeface="Calibri"/>
              </a:rPr>
              <a:t><![CDATA[$172 por bálsamo]]></a:t>
            </a:r>
            <a:r>
              <a:rPr lang="en-US" strike="noStrike" sz="2100" spc="0" u="none" cap="none">
                <a:solidFill>
                  <a:srgbClr val="1B2438">
                    <a:alpha val="100000"/>
                  </a:srgbClr>
                </a:solidFill>
                <a:latin typeface="Calibri"/>
              </a:rPr>
              <a:t><![CDATA[, que es el ]]></a:t>
            </a:r>
            <a:r>
              <a:rPr lang="en-US" b="1" strike="noStrike" sz="2100" spc="0" u="none" cap="none">
                <a:solidFill>
                  <a:srgbClr val="1B2438">
                    <a:alpha val="100000"/>
                  </a:srgbClr>
                </a:solidFill>
                <a:latin typeface="Calibri"/>
              </a:rPr>
              <a:t><![CDATA[53.8%]]></a:t>
            </a:r>
            <a:r>
              <a:rPr lang="en-US" strike="noStrike" sz="2100" spc="0" u="none" cap="none">
                <a:solidFill>
                  <a:srgbClr val="1B2438">
                    <a:alpha val="100000"/>
                  </a:srgbClr>
                </a:solidFill>
                <a:latin typeface="Calibri"/>
              </a:rPr>
              <a:t><![CDATA[ del precio. Es el canal más rentable del caso y, con 260 pedidos, también el que menos escala sol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 · Ejemplo resuelto: el mismo bálsamo de $320 en los cuatro canales · Paso 3 de 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Tienda propia en la web]]></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smo envío de $38, pero aquí sí hay pasarela de pago: 3.4% de $320 son $10.88, que el caso anota como ]]></a:t>
            </a:r>
            <a:r>
              <a:rPr lang="en-US" b="1" strike="noStrike" sz="2100" spc="0" u="none" cap="none">
                <a:solidFill>
                  <a:srgbClr val="1B2438">
                    <a:alpha val="100000"/>
                  </a:srgbClr>
                </a:solidFill>
                <a:latin typeface="Calibri"/>
              </a:rPr>
              <a:t><![CDATA[$11]]></a:t>
            </a:r>
            <a:r>
              <a:rPr lang="en-US" strike="noStrike" sz="2100" spc="0" u="none" cap="none">
                <a:solidFill>
                  <a:srgbClr val="1B2438">
                    <a:alpha val="100000"/>
                  </a:srgbClr>
                </a:solidFill>
                <a:latin typeface="Calibri"/>
              </a:rPr>
              <a:t><![CDATA[. Y hay un costo que casi nadie pone en la hoja: la publicidad del mes. En octubre fueron ]]></a:t>
            </a:r>
            <a:r>
              <a:rPr lang="en-US" b="1" strike="noStrike" sz="2100" spc="0" u="none" cap="none">
                <a:solidFill>
                  <a:srgbClr val="1B2438">
                    <a:alpha val="100000"/>
                  </a:srgbClr>
                </a:solidFill>
                <a:latin typeface="Calibri"/>
              </a:rPr>
              <a:t><![CDATA[$7,400 de anuncios entre 150 pedidos]]></a:t>
            </a:r>
            <a:r>
              <a:rPr lang="en-US" strike="noStrike" sz="2100" spc="0" u="none" cap="none">
                <a:solidFill>
                  <a:srgbClr val="1B2438">
                    <a:alpha val="100000"/>
                  </a:srgbClr>
                </a:solidFill>
                <a:latin typeface="Calibri"/>
              </a:rPr>
              <a:t><![CDATA[, o sea ]]></a:t>
            </a:r>
            <a:r>
              <a:rPr lang="en-US" b="1" strike="noStrike" sz="2100" spc="0" u="none" cap="none">
                <a:solidFill>
                  <a:srgbClr val="1B2438">
                    <a:alpha val="100000"/>
                  </a:srgbClr>
                </a:solidFill>
                <a:latin typeface="Calibri"/>
              </a:rPr>
              <a:t><![CDATA[$49.33 de costo de adquisición (CAC) por pedido]]></a:t>
            </a:r>
            <a:r>
              <a:rPr lang="en-US" strike="noStrike" sz="2100" spc="0" u="none" cap="none">
                <a:solidFill>
                  <a:srgbClr val="1B2438">
                    <a:alpha val="100000"/>
                  </a:srgbClr>
                </a:solidFill>
                <a:latin typeface="Calibri"/>
              </a:rPr>
              <a:t><![CDATA[; el caso redondea a $49.\n\n210 menos 38 menos 11 menos 49 = ]]></a:t>
            </a:r>
            <a:r>
              <a:rPr lang="en-US" b="1" strike="noStrike" sz="2100" spc="0" u="none" cap="none">
                <a:solidFill>
                  <a:srgbClr val="1B2438">
                    <a:alpha val="100000"/>
                  </a:srgbClr>
                </a:solidFill>
                <a:latin typeface="Calibri"/>
              </a:rPr>
              <a:t><![CDATA[$112 por bálsamo (35.0%)]]></a:t>
            </a:r>
            <a:r>
              <a:rPr lang="en-US" strike="noStrike" sz="2100" spc="0" u="none" cap="none">
                <a:solidFill>
                  <a:srgbClr val="1B2438">
                    <a:alpha val="100000"/>
                  </a:srgbClr>
                </a:solidFill>
                <a:latin typeface="Calibri"/>
              </a:rPr>
              <a:t><![CDATA[. Con el centavo exacto del CAC serían $111.67: la hoja se redondea, la decisión no se invier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 · Ejemplo resuelto: el mismo bálsamo de $320 en los cuatro canales · Paso 4 de 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Amazon (con la logística del cas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odelo que usa el caso, la empresa manda su inventario al centro de distribución y paga una tarifa de logística de ]]></a:t>
            </a:r>
            <a:r>
              <a:rPr lang="en-US" b="1" strike="noStrike" sz="2100" spc="0" u="none" cap="none">
                <a:solidFill>
                  <a:srgbClr val="1B2438">
                    <a:alpha val="100000"/>
                  </a:srgbClr>
                </a:solidFill>
                <a:latin typeface="Calibri"/>
              </a:rPr>
              <a:t><![CDATA[$62]]></a:t>
            </a:r>
            <a:r>
              <a:rPr lang="en-US" strike="noStrike" sz="2100" spc="0" u="none" cap="none">
                <a:solidFill>
                  <a:srgbClr val="1B2438">
                    <a:alpha val="100000"/>
                  </a:srgbClr>
                </a:solidFill>
                <a:latin typeface="Calibri"/>
              </a:rPr>
              <a:t><![CDATA[ por unidad entregada, más la comisión supuesta de ]]></a:t>
            </a:r>
            <a:r>
              <a:rPr lang="en-US" b="1" strike="noStrike" sz="2100" spc="0" u="none" cap="none">
                <a:solidFill>
                  <a:srgbClr val="1B2438">
                    <a:alpha val="100000"/>
                  </a:srgbClr>
                </a:solidFill>
                <a:latin typeface="Calibri"/>
              </a:rPr>
              <a:t><![CDATA[15% = $48]]></a:t>
            </a:r>
            <a:r>
              <a:rPr lang="en-US" strike="noStrike" sz="2100" spc="0" u="none" cap="none">
                <a:solidFill>
                  <a:srgbClr val="1B2438">
                    <a:alpha val="100000"/>
                  </a:srgbClr>
                </a:solidFill>
                <a:latin typeface="Calibri"/>
              </a:rPr>
              <a:t><![CDATA[. 210 menos 62 menos 48 = ]]></a:t>
            </a:r>
            <a:r>
              <a:rPr lang="en-US" b="1" strike="noStrike" sz="2100" spc="0" u="none" cap="none">
                <a:solidFill>
                  <a:srgbClr val="1B2438">
                    <a:alpha val="100000"/>
                  </a:srgbClr>
                </a:solidFill>
                <a:latin typeface="Calibri"/>
              </a:rPr>
              <a:t><![CDATA[$100 por bálsamo (31.3%)]]></a:t>
            </a:r>
            <a:r>
              <a:rPr lang="en-US" strike="noStrike" sz="2100" spc="0" u="none" cap="none">
                <a:solidFill>
                  <a:srgbClr val="1B2438">
                    <a:alpha val="100000"/>
                  </a:srgbClr>
                </a:solidFill>
                <a:latin typeface="Calibri"/>
              </a:rPr>
              <a:t><![CDATA[. Menos envío propio que en el marketplace líder, más tarifa de almacén: por eso el número queda en medi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 · Ejemplo resuelto: el mismo bálsamo de $320 en los cuatro canales · Paso 5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Mercado Libre: el canal que más vende y menos dej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el envío incluido de la plataforma lo absorbe la empresa con ]]></a:t>
            </a:r>
            <a:r>
              <a:rPr lang="en-US" b="1" strike="noStrike" sz="2100" spc="0" u="none" cap="none">
                <a:solidFill>
                  <a:srgbClr val="1B2438">
                    <a:alpha val="100000"/>
                  </a:srgbClr>
                </a:solidFill>
                <a:latin typeface="Calibri"/>
              </a:rPr>
              <a:t><![CDATA[$78]]></a:t>
            </a:r>
            <a:r>
              <a:rPr lang="en-US" strike="noStrike" sz="2100" spc="0" u="none" cap="none">
                <a:solidFill>
                  <a:srgbClr val="1B2438">
                    <a:alpha val="100000"/>
                  </a:srgbClr>
                </a:solidFill>
                <a:latin typeface="Calibri"/>
              </a:rPr>
              <a:t><![CDATA[ y la comisión supuesta es de ]]></a:t>
            </a:r>
            <a:r>
              <a:rPr lang="en-US" b="1" strike="noStrike" sz="2100" spc="0" u="none" cap="none">
                <a:solidFill>
                  <a:srgbClr val="1B2438">
                    <a:alpha val="100000"/>
                  </a:srgbClr>
                </a:solidFill>
                <a:latin typeface="Calibri"/>
              </a:rPr>
              <a:t><![CDATA[16.5% = $53]]></a:t>
            </a:r>
            <a:r>
              <a:rPr lang="en-US" strike="noStrike" sz="2100" spc="0" u="none" cap="none">
                <a:solidFill>
                  <a:srgbClr val="1B2438">
                    <a:alpha val="100000"/>
                  </a:srgbClr>
                </a:solidFill>
                <a:latin typeface="Calibri"/>
              </a:rPr>
              <a:t><![CDATA[ (el cálculo exacto da $52.80; el caso anota $53). 210 menos 78 menos 53 = ]]></a:t>
            </a:r>
            <a:r>
              <a:rPr lang="en-US" b="1" strike="noStrike" sz="2100" spc="0" u="none" cap="none">
                <a:solidFill>
                  <a:srgbClr val="1B2438">
                    <a:alpha val="100000"/>
                  </a:srgbClr>
                </a:solidFill>
                <a:latin typeface="Calibri"/>
              </a:rPr>
              <a:t><![CDATA[$79 por bálsamo (24.7%)]]></a:t>
            </a:r>
            <a:r>
              <a:rPr lang="en-US" strike="noStrike" sz="2100" spc="0" u="none" cap="none">
                <a:solidFill>
                  <a:srgbClr val="1B2438">
                    <a:alpha val="100000"/>
                  </a:srgbClr>
                </a:solidFill>
                <a:latin typeface="Calibri"/>
              </a:rPr>
              <a:t><![CDAT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 · Ejemplo resuelto: el mismo bálsamo de $320 en los cuatro canales · Paso 6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Se ordena la escalera y se mira la diferenci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mayor a menor: ]]></a:t>
            </a:r>
            <a:r>
              <a:rPr lang="en-US" b="1" strike="noStrike" sz="2100" spc="0" u="none" cap="none">
                <a:solidFill>
                  <a:srgbClr val="1B2438">
                    <a:alpha val="100000"/>
                  </a:srgbClr>
                </a:solidFill>
                <a:latin typeface="Calibri"/>
              </a:rPr>
              <a:t><![CDATA[$172 directo · $112 tienda propia · $100 Amazon · $79 Mercado Libre]]></a:t>
            </a:r>
            <a:r>
              <a:rPr lang="en-US" strike="noStrike" sz="2100" spc="0" u="none" cap="none">
                <a:solidFill>
                  <a:srgbClr val="1B2438">
                    <a:alpha val="100000"/>
                  </a:srgbClr>
                </a:solidFill>
                <a:latin typeface="Calibri"/>
              </a:rPr>
              <a:t><![CDATA[. Entre el mejor y el peor canal hay ]]></a:t>
            </a:r>
            <a:r>
              <a:rPr lang="en-US" b="1" strike="noStrike" sz="2100" spc="0" u="none" cap="none">
                <a:solidFill>
                  <a:srgbClr val="1B2438">
                    <a:alpha val="100000"/>
                  </a:srgbClr>
                </a:solidFill>
                <a:latin typeface="Calibri"/>
              </a:rPr>
              <a:t><![CDATA[$93 por bálsamo]]></a:t>
            </a:r>
            <a:r>
              <a:rPr lang="en-US" strike="noStrike" sz="2100" spc="0" u="none" cap="none">
                <a:solidFill>
                  <a:srgbClr val="1B2438">
                    <a:alpha val="100000"/>
                  </a:srgbClr>
                </a:solidFill>
                <a:latin typeface="Calibri"/>
              </a:rPr>
              <a:t><![CDATA[, que son 29.1 puntos del precio de venta. En un mes con 410 pedidos en el canal más flojo, cada peso de margen por unidad que recuperes ahí vale $4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 · Ejemplo resuelto: el mismo bálsamo de $320 en los cuatro canales · Paso 7 de 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o que este número NO e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s $172, $112, $100 y $79 son ]]></a:t>
            </a:r>
            <a:r>
              <a:rPr lang="en-US" b="1" strike="noStrike" sz="2100" spc="0" u="none" cap="none">
                <a:solidFill>
                  <a:srgbClr val="1B2438">
                    <a:alpha val="100000"/>
                  </a:srgbClr>
                </a:solidFill>
                <a:latin typeface="Calibri"/>
              </a:rPr>
              <a:t><![CDATA[margen de contribución]]></a:t>
            </a:r>
            <a:r>
              <a:rPr lang="en-US" strike="noStrike" sz="2100" spc="0" u="none" cap="none">
                <a:solidFill>
                  <a:srgbClr val="1B2438">
                    <a:alpha val="100000"/>
                  </a:srgbClr>
                </a:solidFill>
                <a:latin typeface="Calibri"/>
              </a:rPr>
              <a:t><![CDATA[, no utilidad. Todavía no pagan la renta del taller, el sueldo de Socorro ni la luz. Lo que sí responden, y con eso alcanza para decidir, es: ]]></a:t>
            </a:r>
            <a:r>
              <a:rPr lang="en-US" b="1" strike="noStrike" sz="2100" spc="0" u="none" cap="none">
                <a:solidFill>
                  <a:srgbClr val="1B2438">
                    <a:alpha val="100000"/>
                  </a:srgbClr>
                </a:solidFill>
                <a:latin typeface="Calibri"/>
              </a:rPr>
              <a:t><![CDATA[¿me conviene vender una pieza más por este canal?]]></a:t>
            </a:r>
            <a:r>
              <a:rPr lang="en-US" strike="noStrike" sz="2100" spc="0" u="none" cap="none">
                <a:solidFill>
                  <a:srgbClr val="1B2438">
                    <a:alpha val="100000"/>
                  </a:srgbClr>
                </a:solidFill>
                <a:latin typeface="Calibri"/>
              </a:rPr>
              <a:t><![CDATA[ Si el margen por pedido es positivo y tu capacidad aguanta, vender más ayuda. Si es negativo, vender más hund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ejor mes de ventas de Bálsamo Oaxaca fue el primero en el que Alma sospechó que algo no cuadraba]]></a:t>
            </a:r>
          </a:p>
        </p:txBody>
      </p:sp>
      <p:pic>
        <p:nvPicPr>
          <p:cNvPr id="3" name="" descr="Gráfica de barras horizontales con el margen de contribución de cada canal como porcentaje del precio: 53.8, 35.0, 31.3 y 24.7 por ciento">
            <a:hlinkClick r:id="rId3" tooltip="Gráfica de barras horizontales con el margen de contribución de cada canal como porcentaje del precio: 53.8, 35.0, 31.3 y 24.7 por ciento"/>
          </p:cNvPr>
          <p:cNvPicPr>
            <a:picLocks noChangeAspect="1"/>
          </p:cNvPicPr>
          <p:nvPr>
            <p:ph type="pic" idx="1"/>
          </p:nvPr>
        </p:nvPicPr>
        <p:blipFill>
          <a:blip r:embed="rId2"/>
          <a:stretch>
            <a:fillRect/>
          </a:stretch>
        </p:blipFill>
        <p:spPr>
          <a:xfrm>
            <a:off x="2752725" y="1257300"/>
            <a:ext cx="3629025"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escalera del bálsamo de $320: del 53.8% del canal directo al 24.7% del marketplace. Caso ficticio Bálsamo Oaxaca · comisiones declaradas como supuestos del caso · elaboración prop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69-m01-oa01"/>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a:t>
            </a:r>
          </a:p>
        </p:txBody>
      </p:sp>
      <p:sp>
        <p:nvSpPr>
          <p:cNvPr id="8" name=""/>
          <p:cNvSpPr txBox="1"/>
          <p:nvPr/>
        </p:nvSpPr>
        <p:spPr>
          <a:xfrm>
            <a:off x="514350" y="2019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RRAMIENTA · Hoja de margen por canal. Las cuatro primeras filas son las de Alma (caso ficticio, en pesos); la última fila está vacía para tu producto ancla. Comisiones y CAC son supuestos del caso: cámbialos por los números de tu estado de cuen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8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0]]></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619250"/>
                <a:gridCol w="1619250"/>
                <a:gridCol w="1619250"/>
                <a:gridCol w="1619250"/>
                <a:gridCol w="163830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al o platafo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cio al que vend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ducto + empa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vío que absorb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isión del canal (supu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hatsApp e Instagram dir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2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da propia (web)]]></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2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8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0]]></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1619250"/>
                <a:gridCol w="1619250"/>
                <a:gridCol w="1619250"/>
                <a:gridCol w="1619250"/>
                <a:gridCol w="163830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al o platafo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cio al que vend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ducto + empa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vío que absorb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isión del canal (supu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azon (logística del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2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cado Li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2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canal (fila para lle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precio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costo + empaq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enví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estado de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8 de 8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0]]></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2085975"/>
                <a:gridCol w="2238375"/>
                <a:gridCol w="2000250"/>
                <a:gridCol w="179070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al o platafo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C del mes (publicidad / pedid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argen por bálsa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 del pre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hatsApp e Instagram dir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7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3.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da propia (web)]]></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9 (7,400 / 1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1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azon (logística del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 de me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1.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8 de 8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0]]></a:t>
            </a:r>
          </a:p>
        </p:txBody>
      </p:sp>
      <p:graphicFrame>
        <p:nvGraphicFramePr>
          <p:cNvPr id="7" name="" descr=""/>
          <p:cNvGraphicFramePr>
            <a:graphicFrameLocks noGrp="1"/>
          </p:cNvGraphicFramePr>
          <p:nvPr/>
        </p:nvGraphicFramePr>
        <p:xfrm>
          <a:off x="514350" y="1257300"/>
          <a:ext cx="8115300" cy="2085975"/>
        </p:xfrm>
        <a:graphic>
          <a:graphicData uri="http://schemas.openxmlformats.org/drawingml/2006/table">
            <a:tbl>
              <a:tblPr firstRow="1" bandRow="1"/>
              <a:tblGrid>
                <a:gridCol w="2085975"/>
                <a:gridCol w="2238375"/>
                <a:gridCol w="2000250"/>
                <a:gridCol w="179070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al o platafo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C del mes (publicidad / pedid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argen por bálsa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 del pre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cado Li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 de me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canal (fila para lle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publicidad / ped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ta los se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entre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0]]></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ejor mes de ventas de Bálsamo Oaxaca fue el primero en el que Alma sospechó que algo no cuadraba]]></a:t>
            </a:r>
          </a:p>
        </p:txBody>
      </p:sp>
      <p:sp>
        <p:nvSpPr>
          <p:cNvPr id="8" name=""/>
          <p:cNvSpPr txBox="1"/>
          <p:nvPr/>
        </p:nvSpPr>
        <p:spPr>
          <a:xfrm>
            <a:off x="514350" y="1800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bálsamo de $320 se vende en el marketplace del caso: producción $96, empaque $14, envío absorbido $78 y comisión supuesta de $53. ¿Cuánto margen de contribución deja ese bálsamo? Captura el número en pesos.]]></a:t>
            </a:r>
          </a:p>
        </p:txBody>
      </p:sp>
      <p:sp>
        <p:nvSpPr>
          <p:cNvPr id="9" name=""/>
          <p:cNvSpPr txBox="1"/>
          <p:nvPr/>
        </p:nvSpPr>
        <p:spPr>
          <a:xfrm>
            <a:off x="628650" y="3228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MXN): ________________]]></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0]]></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ejor mes de ventas de Bálsamo Oaxaca fue el primero en el que Alma sospechó que algo no cuadraba]]></a:t>
            </a:r>
          </a:p>
        </p:txBody>
      </p:sp>
      <p:sp>
        <p:nvSpPr>
          <p:cNvPr id="8" name=""/>
          <p:cNvSpPr txBox="1"/>
          <p:nvPr/>
        </p:nvSpPr>
        <p:spPr>
          <a:xfrm>
            <a:off x="514350" y="1800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tienda propia gastó $7,400 de publicidad en octubre y cerró 150 pedidos. ¿Cuánto costo de adquisición (CAC) por pedido hay que anotar en la hoja? Captura el número con dos decimales.]]></a:t>
            </a:r>
          </a:p>
        </p:txBody>
      </p:sp>
      <p:sp>
        <p:nvSpPr>
          <p:cNvPr id="9" name=""/>
          <p:cNvSpPr txBox="1"/>
          <p:nvPr/>
        </p:nvSpPr>
        <p:spPr>
          <a:xfrm>
            <a:off x="628650" y="2895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MXN): ________________]]></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dónde salieron los 1,040 pedidos de octubr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0]]></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3352800"/>
                <a:gridCol w="4762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tegorí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edidos de octubr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cado Li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hatsApp e Instagram dir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6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az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2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da pro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a:t>
            </a:r>
          </a:p>
        </p:txBody>
      </p:sp>
      <p:sp>
        <p:nvSpPr>
          <p:cNvPr id="8" name=""/>
          <p:cNvSpPr txBox="1"/>
          <p:nvPr/>
        </p:nvSpPr>
        <p:spPr>
          <a:xfrm>
            <a:off x="514350" y="2019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u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um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ab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ó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en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lu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j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llaz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ketpl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41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040]]></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did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9.4%]]></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d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8,0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340,0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34.7%]]></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n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rg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álsa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79]]></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60]]></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di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5.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72]]></a:t>
            </a:r>
            <a:r>
              <a:rPr lang="en-US" strike="noStrike" sz="2100" spc="0" u="none" cap="none">
                <a:solidFill>
                  <a:srgbClr val="1B2438">
                    <a:alpha val="100000"/>
                  </a:srgbClr>
                </a:solidFill>
                <a:latin typeface="Calibri"/>
              </a:rPr>
              <a:t><![CDATA[.\n\n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ltipl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x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áls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cke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32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tu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ib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44,720]]></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2,390]]></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azo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2,0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6,800]]></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t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15,910]]></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11.45]]></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n\nLée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centaj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8.6%]]></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r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9.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r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7.9%]]></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rgen]]></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nd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r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quivoc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ec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r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di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nanci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 · Ejemplo resuelto: llena tu hoja de margen por canal en siete pasos · Paso 1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ige un producto ancla, no el promedio del catálog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bálsamo, una vela de 8 onzas, un jabón. El promedio del catálogo borra las diferencias y es la excusa perfecta para no decidir. Si vendes tres productos con márgenes muy distintos, haces tres hoj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 · Ejemplo resuelto: llena tu hoja de margen por canal en siete pasos · Paso 2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Anota el precio al que SÍ vende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cio de lista $320 suena bonito, pero si todo el mes salió con cupón de $300 o con 2x1, tu precio real es ése. Empieza con el precio efectivamente cobrado; el de lista es un dato de market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 · Ejemplo resuelto: llena tu hoja de margen por canal en siete pasos · Paso 3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Resta costo del producto y empaqu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entra la ficha de costo unitario (materia prima, manos y merma) más el empaque con que sale la caja. En el caso: $96 y $14. Si tu ficha de costo no existe todavía, ese es tu paso cero, no un paso de este módul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 · Ejemplo resuelto: llena tu hoja de margen por canal en siete pasos · Paso 4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Pon el envío que absorbes tú]]></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l que paga el cliente: el que sale de tu bolsillo para que la promesa de «envío gratis» se cumpla. En el caso van $38 en directo y tienda, $78 en el marketplace con envío incluido y $62 de tarifa de logística en el modelo de Amazon. Si tu canal no envía, escribe $0 y sigu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 · Ejemplo resuelto: llena tu hoja de margen por canal en siete pasos · Paso 5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on la comisión que te cobraron, no la que anuncia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e el estado de cuenta del canal del mes y anota el descuento real por venta. Ese número, y no el porcentaje de la página de ventas, es el que va en la hoja. Si no lo encuentras: «pendiente», y con pendiente el canal no se aprueb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 · Ejemplo resuelto: llena tu hoja de margen por canal en siete pasos · Paso 6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Divide la publicidad del mes entre los pedidos de ese canal]]></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el CAC por pedido: $7,400 entre 150 dan $49.33 en la tienda del caso. Si el canal recibe anuncios internos de la plataforma, ésos también se dividen. Un canal con $0 de publicidad y $0 de CAC es un canal que todavía no has probad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 · Ejemplo resuelto: llena tu hoja de margen por canal en siete pasos · Paso 7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Cierra con una columna de decisión, con fecha y con dueñ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sin decisión es un adorno. Cuatro palabras posibles: ]]></a:t>
            </a:r>
            <a:r>
              <a:rPr lang="en-US" b="1" strike="noStrike" sz="2100" spc="0" u="none" cap="none">
                <a:solidFill>
                  <a:srgbClr val="1B2438">
                    <a:alpha val="100000"/>
                  </a:srgbClr>
                </a:solidFill>
                <a:latin typeface="Calibri"/>
              </a:rPr>
              <a:t><![CDATA[crecer, mantener, corregir, salir]]></a:t>
            </a:r>
            <a:r>
              <a:rPr lang="en-US" strike="noStrike" sz="2100" spc="0" u="none" cap="none">
                <a:solidFill>
                  <a:srgbClr val="1B2438">
                    <a:alpha val="100000"/>
                  </a:srgbClr>
                </a:solidFill>
                <a:latin typeface="Calibri"/>
              </a:rPr>
              <a:t><![CDATA[, más la fecha en que se vuelve a mirar. En el caso, esa columna se escribió por primera vez en noviembre y se revisa cada mes con el mismo format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0]]></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ejor mes de ventas de Bálsamo Oaxaca fue el primero en el que Alma sospechó que algo no cuadraba]]></a:t>
            </a:r>
          </a:p>
        </p:txBody>
      </p:sp>
      <p:sp>
        <p:nvSpPr>
          <p:cNvPr id="8" name=""/>
          <p:cNvSpPr txBox="1"/>
          <p:nvPr/>
        </p:nvSpPr>
        <p:spPr>
          <a:xfrm>
            <a:off x="514350" y="1800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tes de aprobar el presupuesto de noviembre, clasifica cada renglón según a dónde va en la hoja de margen por pedido:]]></a:t>
            </a:r>
          </a:p>
        </p:txBody>
      </p:sp>
      <p:sp>
        <p:nvSpPr>
          <p:cNvPr id="9" name=""/>
          <p:cNvSpPr txBox="1"/>
          <p:nvPr/>
        </p:nvSpPr>
        <p:spPr>
          <a:xfrm>
            <a:off x="514350" y="25717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847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 en la hoja por pedido]]></a:t>
            </a:r>
          </a:p>
        </p:txBody>
      </p:sp>
      <p:sp>
        <p:nvSpPr>
          <p:cNvPr id="11" name=""/>
          <p:cNvSpPr txBox="1"/>
          <p:nvPr/>
        </p:nvSpPr>
        <p:spPr>
          <a:xfrm>
            <a:off x="628650" y="32004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 costo fijo del mes (no va por pedido)]]></a:t>
            </a:r>
          </a:p>
        </p:txBody>
      </p:sp>
      <p:sp>
        <p:nvSpPr>
          <p:cNvPr id="12" name=""/>
          <p:cNvSpPr txBox="1"/>
          <p:nvPr/>
        </p:nvSpPr>
        <p:spPr>
          <a:xfrm>
            <a:off x="628650" y="35528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es un costo: es ingreso]]></a:t>
            </a:r>
          </a:p>
        </p:txBody>
      </p:sp>
      <p:sp>
        <p:nvSpPr>
          <p:cNvPr id="13" name=""/>
          <p:cNvSpPr txBox="1"/>
          <p:nvPr/>
        </p:nvSpPr>
        <p:spPr>
          <a:xfrm>
            <a:off x="628650" y="3905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Ya está dentro de otro renglón (no lo repitas)]]></a:t>
            </a:r>
          </a:p>
        </p:txBody>
      </p:sp>
      <p:sp>
        <p:nvSpPr>
          <p:cNvPr id="14" name=""/>
          <p:cNvSpPr txBox="1"/>
          <p:nvPr/>
        </p:nvSpPr>
        <p:spPr>
          <a:xfrm>
            <a:off x="514350" y="42576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empaque de $14 con que sale cada bálsam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os $78 de envío incluido que absorbe la empresa en el marketplace]]></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comisión de $53 por venta (supuesto del caso)]]></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os $7,400 de publicidad de la tienda entre sus 150 pedidos]]></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renta del taller en San Bartolo Coyotepec]]></a:t>
            </a:r>
          </a:p>
        </p:txBody>
      </p:sp>
      <p:sp>
        <p:nvSpPr>
          <p:cNvPr id="11" name=""/>
          <p:cNvSpPr txBox="1"/>
          <p:nvPr/>
        </p:nvSpPr>
        <p:spPr>
          <a:xfrm>
            <a:off x="514350" y="2981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sueldo de Socorro, jefa de producción]]></a:t>
            </a:r>
          </a:p>
        </p:txBody>
      </p:sp>
      <p:sp>
        <p:nvSpPr>
          <p:cNvPr id="12" name=""/>
          <p:cNvSpPr txBox="1"/>
          <p:nvPr/>
        </p:nvSpPr>
        <p:spPr>
          <a:xfrm>
            <a:off x="514350" y="3343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l pago de $320 que hace el cliente por el bálsamo]]></a:t>
            </a:r>
          </a:p>
        </p:txBody>
      </p:sp>
      <p:sp>
        <p:nvSpPr>
          <p:cNvPr id="13" name=""/>
          <p:cNvSpPr txBox="1"/>
          <p:nvPr/>
        </p:nvSpPr>
        <p:spPr>
          <a:xfrm>
            <a:off x="514350" y="37052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La cera y el aceite esencial que ya están contados dentro de los $96 de produc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El costo del stand en la feria artesanal de octubre, pagado una sola vez]]></a:t>
            </a:r>
          </a:p>
        </p:txBody>
      </p:sp>
      <p:sp>
        <p:nvSpPr>
          <p:cNvPr id="8" name=""/>
          <p:cNvSpPr txBox="1"/>
          <p:nvPr/>
        </p:nvSpPr>
        <p:spPr>
          <a:xfrm>
            <a:off x="514350" y="1895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0]]></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ejor mes de ventas de Bálsamo Oaxaca fue el primero en el que Alma sospechó que algo no cuadraba]]></a:t>
            </a:r>
          </a:p>
        </p:txBody>
      </p:sp>
      <p:sp>
        <p:nvSpPr>
          <p:cNvPr id="8" name=""/>
          <p:cNvSpPr txBox="1"/>
          <p:nvPr/>
        </p:nvSpPr>
        <p:spPr>
          <a:xfrm>
            <a:off x="514350" y="1800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ma quiere subir 30% los pedidos del marketplace en noviembre con anuncios internos del catálogo, «porque ahí está el volumen». Con la hoja de margen en la mano, ¿cuál es la mejor decisión?]]></a:t>
            </a:r>
          </a:p>
        </p:txBody>
      </p:sp>
      <p:sp>
        <p:nvSpPr>
          <p:cNvPr id="9" name=""/>
          <p:cNvSpPr txBox="1"/>
          <p:nvPr/>
        </p:nvSpPr>
        <p:spPr>
          <a:xfrm>
            <a:off x="666750" y="28956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acerlo: 410 pedidos demuestran que el canal funciona y más volumen siempre baja el costo por unidad]]></a:t>
            </a:r>
          </a:p>
        </p:txBody>
      </p:sp>
      <p:sp>
        <p:nvSpPr>
          <p:cNvPr id="10" name=""/>
          <p:cNvSpPr txBox="1"/>
          <p:nvPr/>
        </p:nvSpPr>
        <p:spPr>
          <a:xfrm>
            <a:off x="666750" y="359092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crecer ahí todavía: primero corregir el margen por bálsamo (precio, empaque, envío) y medir los anuncios internos como CAC; decidir después con dos meses de dato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0]]></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errar el marketplace de una vez y mandar los 410 pedidos a la tienda propi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0]]></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ejor mes de ventas de Bálsamo Oaxaca fue el primero en el que Alma sospechó que algo no cuadraba]]></a:t>
            </a:r>
          </a:p>
        </p:txBody>
      </p:sp>
      <p:sp>
        <p:nvSpPr>
          <p:cNvPr id="8" name=""/>
          <p:cNvSpPr txBox="1"/>
          <p:nvPr/>
        </p:nvSpPr>
        <p:spPr>
          <a:xfrm>
            <a:off x="514350" y="1800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a es la hoja que Kevin llenó antes de aprobar el presupuesto de noviembre. Marca las líneas que tienen un error de método:]]></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sté $14 de empaque en los cuatro canales, porque en todos se empaca igual.]]></a:t>
            </a:r>
          </a:p>
        </p:txBody>
      </p:sp>
      <p:sp>
        <p:nvSpPr>
          <p:cNvPr id="10" name=""/>
          <p:cNvSpPr txBox="1"/>
          <p:nvPr/>
        </p:nvSpPr>
        <p:spPr>
          <a:xfrm>
            <a:off x="628650" y="3248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use la renta del taller dentro del renglón de comisión del canal.]]></a:t>
            </a:r>
          </a:p>
        </p:txBody>
      </p:sp>
      <p:sp>
        <p:nvSpPr>
          <p:cNvPr id="11" name=""/>
          <p:cNvSpPr txBox="1"/>
          <p:nvPr/>
        </p:nvSpPr>
        <p:spPr>
          <a:xfrm>
            <a:off x="628650" y="36099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 el marketplace no resté el envío de $78 «porque ese lo paga la plataform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 la tienda dividí los $7,400 de publicidad del mes entre los 150 pedido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é $320 como precio aunque todo el mes el bálsamo salió con cupón a $300.]]></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Dejé la comisión de un canal en «pendiente» y no le subí presupuesto ese m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Predi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0]]></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ejor mes de ventas de Bálsamo Oaxaca fue el primero en el que Alma sospechó que algo no cuadraba]]></a:t>
            </a:r>
          </a:p>
        </p:txBody>
      </p:sp>
      <p:sp>
        <p:nvSpPr>
          <p:cNvPr id="8" name=""/>
          <p:cNvSpPr txBox="1"/>
          <p:nvPr/>
        </p:nvSpPr>
        <p:spPr>
          <a:xfrm>
            <a:off x="514350" y="1800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CENARIO HIPOTÉTICO (no es un dato del caso): en noviembre el marketplace sube 30% sus pedidos con $6,000 de anuncios internos del catálogo, y el margen por bálsamo se queda en $79. ¿Qué es lo más probable que le pase a la empresa?]]></a:t>
            </a:r>
          </a:p>
        </p:txBody>
      </p:sp>
      <p:sp>
        <p:nvSpPr>
          <p:cNvPr id="9" name=""/>
          <p:cNvSpPr txBox="1"/>
          <p:nvPr/>
        </p:nvSpPr>
        <p:spPr>
          <a:xfrm>
            <a:off x="666750" y="32289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margen del canal crezca 30% y el promedio de la empresa suba con é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Predi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0]]></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crezcan los pedidos y la venta, pero el margen por bálsamo efectivo baje de $79 a unos $67.74 y el promedio de la empresa se deshile]]></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no pase nada: los anuncios internos no tocan el margen por pedid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0]]></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ejor mes de ventas de Bálsamo Oaxaca fue el primero en el que Alma sospechó que algo no cuadraba]]></a:t>
            </a:r>
          </a:p>
        </p:txBody>
      </p:sp>
      <p:sp>
        <p:nvSpPr>
          <p:cNvPr id="8" name=""/>
          <p:cNvSpPr txBox="1"/>
          <p:nvPr/>
        </p:nvSpPr>
        <p:spPr>
          <a:xfrm>
            <a:off x="514350" y="1800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anal que trae más pedidos de una empresa es, por definición, el canal más rentable de esa empresa.]]></a:t>
            </a:r>
          </a:p>
        </p:txBody>
      </p:sp>
      <p:sp>
        <p:nvSpPr>
          <p:cNvPr id="9" name=""/>
          <p:cNvSpPr txBox="1"/>
          <p:nvPr/>
        </p:nvSpPr>
        <p:spPr>
          <a:xfrm>
            <a:off x="666750" y="25717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9527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0]]></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ejor mes de ventas de Bálsamo Oaxaca fue el primero en el que Alma sospechó que algo no cuadraba]]></a:t>
            </a:r>
          </a:p>
        </p:txBody>
      </p:sp>
      <p:sp>
        <p:nvSpPr>
          <p:cNvPr id="8" name=""/>
          <p:cNvSpPr txBox="1"/>
          <p:nvPr/>
        </p:nvSpPr>
        <p:spPr>
          <a:xfrm>
            <a:off x="514350" y="180022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leta la definición con la que se trabaja todo el curso: el ___ de contribución por pedido es el precio menos los costos ___ a ese pedido; no es lo mismo que la ___ del mes, que todavía tiene que pagar renta, sueldos y luz.]]></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 · Vocabulario de la hoja de margen por canal · Tarjeta 1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Margen de contribución por pedid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 · Vocabulario de la hoja de margen por canal · Tarjeta 1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cio realmente cobrado menos todos los costos de ]]></a:t>
            </a:r>
            <a:r>
              <a:rPr lang="en-US" b="1" strike="noStrike" sz="2200" spc="0" u="none" cap="none">
                <a:solidFill>
                  <a:srgbClr val="1B2438">
                    <a:alpha val="100000"/>
                  </a:srgbClr>
                </a:solidFill>
                <a:latin typeface="Calibri"/>
              </a:rPr>
              <a:t><![CDATA[ese]]></a:t>
            </a:r>
            <a:r>
              <a:rPr lang="en-US" strike="noStrike" sz="2200" spc="0" u="none" cap="none">
                <a:solidFill>
                  <a:srgbClr val="1B2438">
                    <a:alpha val="100000"/>
                  </a:srgbClr>
                </a:solidFill>
                <a:latin typeface="Calibri"/>
              </a:rPr>
              <a:t><![CDATA[ pedido: producto, empaque, envío absorbido, comisión del canal y publicidad del mes dividida entre pedidos. Responde si conviene vender una pieza más por ahí.]]></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 · Vocabulario de la hoja de margen por canal · Tarjeta 2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sto variable del pedid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 · Vocabulario de la hoja de margen por canal · Tarjeta 2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que sube si vendes uno más y desaparece si no vendes: cera, mecha, empaque, envío, comisión. En el caso: $96 de producción, $14 de empaque, $38 a $78 de envío y $0 a $53 de comis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 · Vocabulario de la hoja de margen por canal · Tarjeta 3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sto fijo del m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 · Vocabulario de la hoja de margen por canal · Tarjeta 3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nta del taller, sueldos, luz. No entra en la hoja por pedido: se resta al final, sobre la suma de todos los márgen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 · Vocabulario de la hoja de margen por canal · Tarjeta 4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nvío absorbid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 · Vocabulario de la hoja de margen por canal · Tarjeta 4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flete que paga la empresa para cumplir la promesa de envío gratis o incluido. Se llama «gratis» en la ficha del producto y sale de tu margen: $38, $62 o $78 según el canal del cas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 · Vocabulario de la hoja de margen por canal · Tarjeta 5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misión del cana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 · Vocabulario de la hoja de margen por canal · Tarjeta 5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que la plataforma descuenta de tu venta. ]]></a:t>
            </a:r>
            <a:r>
              <a:rPr lang="en-US" b="1" strike="noStrike" sz="2200" spc="0" u="none" cap="none">
                <a:solidFill>
                  <a:srgbClr val="1B2438">
                    <a:alpha val="100000"/>
                  </a:srgbClr>
                </a:solidFill>
                <a:latin typeface="Calibri"/>
              </a:rPr>
              <a:t><![CDATA[Verifica el importe real en tu estado de cuenta]]></a:t>
            </a:r>
            <a:r>
              <a:rPr lang="en-US" strike="noStrike" sz="2200" spc="0" u="none" cap="none">
                <a:solidFill>
                  <a:srgbClr val="1B2438">
                    <a:alpha val="100000"/>
                  </a:srgbClr>
                </a:solidFill>
                <a:latin typeface="Calibri"/>
              </a:rPr>
              <a:t><![CDATA[: varía por país, categoría, plan y promociones. Los porcentajes de este curso son supuestos del cas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 · Vocabulario de la hoja de margen por canal · Tarjeta 6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AC por pedid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 · Vocabulario de la hoja de margen por canal · Tarjeta 6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ublicidad del mes dividida entre los pedidos de ese canal: $7,400 entre 150 = $49.33 en la tienda del caso. Es el costo de comprar la demanda, y casi siempre vive fuera de la hoja hasta que alguien lo anot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 · Vocabulario de la hoja de margen por canal · Tarjeta 7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Margen promedio ponderad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 · Vocabulario de la hoja de margen por canal · Tarjeta 7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ma del margen de todos los canales entre el total de pedidos: $115,910 entre 1,040 = $111.45 por pedido en octubre. Es el número que se deshace cuando creces en el canal de menor marge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 · Vocabulario de la hoja de margen por canal · Tarjeta 8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Mezcla de canal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 · Vocabulario de la hoja de margen por canal · Tarjeta 8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reparto de tus pedidos entre canales. Cambiar la mezcla cambia tu utilidad sin tocar precios ni costos: 100 pedidos más en el canal de $79 no equivalen a 100 pedidos más en el de $17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ocho términos de la hoj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cuentra las ocho palabras que usas para costear un pedido. Están en horizontal, vertical y diagonal.]]></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ocho términos de la hoj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0]]></a:t>
            </a:r>
          </a:p>
        </p:txBody>
      </p:sp>
      <p:sp>
        <p:nvSpPr>
          <p:cNvPr id="7" name="" descr=""/>
          <p:cNvSpPr/>
          <p:nvPr/>
        </p:nvSpPr>
        <p:spPr>
          <a:xfrm>
            <a:off x="514350" y="1219200"/>
            <a:ext cx="8115300" cy="326707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8" name=""/>
          <p:cNvSpPr txBox="1"/>
          <p:nvPr/>
        </p:nvSpPr>
        <p:spPr>
          <a:xfrm>
            <a:off x="628650" y="1295400"/>
            <a:ext cx="7886700" cy="3114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YCOMISIONMVT]]></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GEMRXXNWHPOV]]></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UAKLHEDZHQZS]]></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LOVOGKVGTLNT]]></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TZCRPNTEAMCW]]></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BFAVENKNUQNJ]]></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RMWHDCAVYIWL]]></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RELDICENVIOC]]></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WFCTDMLNTZEI]]></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FVAZOPPGWULT]]></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YJCBVOFBMMSP]]></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TRTPTXGYJPWY]]></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ocho términos de la hoj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labras: MARGEN · CANAL · COMISION · ENVIO · CAC · TICKET · PEDIDO · PVP]]></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l tablero interactivo se juega en el O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a:t>
            </a:r>
          </a:p>
        </p:txBody>
      </p:sp>
      <p:sp>
        <p:nvSpPr>
          <p:cNvPr id="8" name="" descr=""/>
          <p:cNvSpPr/>
          <p:nvPr/>
        </p:nvSpPr>
        <p:spPr>
          <a:xfrm>
            <a:off x="514350" y="2038350"/>
            <a:ext cx="38100" cy="333375"/>
          </a:xfrm>
          <a:prstGeom prst="roundRect">
            <a:avLst/>
          </a:prstGeom>
          <a:solidFill>
            <a:srgbClr val="BF4018">
              <a:alpha val="100000"/>
            </a:srgbClr>
          </a:solidFill>
          <a:ln w="9525">
            <a:noFill/>
          </a:ln>
        </p:spPr>
        <p:txBody>
          <a:bodyPr vertOverflow="clip" rtlCol="0" anchor="ctr"/>
          <a:lstStyle/>
          <a:p>
            <a:pPr algn="ctr"/>
            <a:r>
              <a:t/>
            </a:r>
          </a:p>
        </p:txBody>
      </p:sp>
      <p:sp>
        <p:nvSpPr>
          <p:cNvPr id="9" name=""/>
          <p:cNvSpPr txBox="1"/>
          <p:nvPr/>
        </p:nvSpPr>
        <p:spPr>
          <a:xfrm>
            <a:off x="781050" y="2019300"/>
            <a:ext cx="78486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endo más que nunca y no sé a dónde se fue el dinero.]]></a:t>
            </a:r>
          </a:p>
        </p:txBody>
      </p:sp>
      <p:sp>
        <p:nvSpPr>
          <p:cNvPr id="10" name="" descr=""/>
          <p:cNvSpPr/>
          <p:nvPr/>
        </p:nvSpPr>
        <p:spPr>
          <a:xfrm>
            <a:off x="514350" y="246697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1" name=""/>
          <p:cNvSpPr txBox="1"/>
          <p:nvPr/>
        </p:nvSpPr>
        <p:spPr>
          <a:xfrm>
            <a:off x="781050" y="244792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Alma Ruiz Cortés, fundadora de Bálsamo Oaxaca (personaje ficticio del cas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ejor mes de ventas de Bálsamo Oaxaca fue el primero en el que Alma sospechó que algo no cuadraba]]></a:t>
            </a:r>
          </a:p>
        </p:txBody>
      </p:sp>
      <p:pic>
        <p:nvPicPr>
          <p:cNvPr id="3" name="" descr="Jabones artesanales de colores suaves acomodados en fila sobre una superficie de madera">
            <a:hlinkClick r:id="rId3" tooltip="Jabones artesanales de colores suaves acomodados en fila sobre una superficie de madera"/>
          </p:cNvPr>
          <p:cNvPicPr>
            <a:picLocks noChangeAspect="1"/>
          </p:cNvPicPr>
          <p:nvPr>
            <p:ph type="pic" idx="1"/>
          </p:nvPr>
        </p:nvPicPr>
        <p:blipFill>
          <a:blip r:embed="rId2"/>
          <a:stretch>
            <a:fillRect/>
          </a:stretch>
        </p:blipFill>
        <p:spPr>
          <a:xfrm>
            <a:off x="2867025" y="1257300"/>
            <a:ext cx="3400425"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oto de Mrdidg en Pixabay (licencia de contenido libre): soap, bath soap, hygiene, craft, cosmetic, care, pink, wash, natural, organic, soap, soap, soap, soap, soap. https://pixabay.com/photos/soap-bath-soap-hygiene-craft-4829708/]]></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69-m01-oa01"/>
              </a:rPr>
              <a:t><![CDATA[Ver imagen original en el O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jor mes de ventas de Bálsamo Oaxaca fue el primero en el que Alma sospechó que algo no cuadraba]]></a:t>
            </a:r>
          </a:p>
        </p:txBody>
      </p:sp>
      <p:sp>
        <p:nvSpPr>
          <p:cNvPr id="8" name=""/>
          <p:cNvSpPr txBox="1"/>
          <p:nvPr/>
        </p:nvSpPr>
        <p:spPr>
          <a:xfrm>
            <a:off x="514350" y="2019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ver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ni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rmi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sol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ign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n\n]]></a:t>
            </a:r>
            <a:r>
              <a:rPr lang="en-US" b="1"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emp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cke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2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e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áls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ltipl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gen]]></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n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xi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íp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ía.\n\n]]></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pac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in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7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áls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r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ll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or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ef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nós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p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n\n]]></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g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oj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tu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ecier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85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osit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tafor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Kev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álsam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ndier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ist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ís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ie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il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ós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rio]]></a:t>
            </a:r>
          </a:p>
        </p:txBody>
      </p:sp>
      <p:sp>
        <p:nvSpPr>
          <p:cNvPr id="8"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343525"/>
          <a:chOff x="514350" y="247650"/>
          <a:chExt cx="8629650" cy="534352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ejor mes de ventas de Bálsamo Oaxaca fue el primero en el que Alma sospechó que algo no cuadrab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0]]></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Margen de contribución EJERCICIO resuelto]]></a:t>
            </a:r>
          </a:p>
        </p:txBody>
      </p:sp>
      <p:sp>
        <p:nvSpPr>
          <p:cNvPr id="10" name=""/>
          <p:cNvSpPr txBox="1"/>
          <p:nvPr/>
        </p:nvSpPr>
        <p:spPr>
          <a:xfrm>
            <a:off x="4362450" y="2362200"/>
            <a:ext cx="4267200" cy="2571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n YouTube del canal Felipe Delgado con un ejercicio resuelto de margen de contribución: mismo procedimiento de este módulo aplicado a otro producto. El identificador salió de la búsqueda verificada de la campaña; confirma vigencia y canal antes de publicar.]]></a:t>
            </a:r>
          </a:p>
        </p:txBody>
      </p:sp>
      <p:sp>
        <p:nvSpPr>
          <p:cNvPr id="11" name=""/>
          <p:cNvSpPr txBox="1"/>
          <p:nvPr/>
        </p:nvSpPr>
        <p:spPr>
          <a:xfrm>
            <a:off x="4362450" y="50482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0]]></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ejor mes de ventas de Bálsamo Oaxaca fue el primero en el que Alma sospechó que algo no cuadraba]]></a:t>
            </a:r>
          </a:p>
        </p:txBody>
      </p:sp>
      <p:sp>
        <p:nvSpPr>
          <p:cNvPr id="8" name=""/>
          <p:cNvSpPr txBox="1"/>
          <p:nvPr/>
        </p:nvSpPr>
        <p:spPr>
          <a:xfrm>
            <a:off x="514350" y="1800225"/>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ue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álsam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ueb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étod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afé]]></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ostad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Golf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mpre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ctic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Xalap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ol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250]]></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180,]]></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s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es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ol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72,]]></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mp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ví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9,]]></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ví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bsorb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45]]></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n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rec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58]]></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arketplac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is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pue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22]]></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en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arketplac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lcu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arg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ol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nal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xprés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0]]></a:t>
            </a:r>
          </a:p>
        </p:txBody>
      </p:sp>
      <p:sp>
        <p:nvSpPr>
          <p:cNvPr id="7" name=""/>
          <p:cNvSpPr txBox="1"/>
          <p:nvPr/>
        </p:nvSpPr>
        <p:spPr>
          <a:xfrm>
            <a:off x="514350" y="121920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centaj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c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rib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cis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lab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rece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antene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rregi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ali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pué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z]]></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ism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duc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c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nal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mpor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is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aqu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en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á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jercici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rprendió]]></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á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ult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mbiarí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man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0]]></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n el caso del café: 180 menos 72 menos 9 deja $99 antes de entregar. Directo: 99 menos 45 = $54 (30.0%). Marketplace: 99 menos 58 menos 22 = $19 (10.6%). La diferencia entre las dos puertas es de $35 por bolsa, y la decisión no se toma con el conteo de pedidos.]]></a:t>
            </a:r>
          </a:p>
        </p:txBody>
      </p:sp>
      <p:sp>
        <p:nvSpPr>
          <p:cNvPr id="8"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gen de contribución por pedido = precio realmente cobrado menos producto, empaque, envío absorbido, comisión del canal y CAC del canal.]]></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el mismo bálsamo de $320 deja $172 en directo, $112 en tienda propia, $100 en Amazon y $79 en el marketplace: $93 de diferencia por pieza.]]></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vío «gratis» y el «envío incluido» los paga la empresa: $38, $62 o $78 según el canal del cas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omisiones de las plataformas son supuestos hasta que las sacas de tu estado de cuenta: varían por país, categoría y plan.]]></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C del canal va en la hoja: $7,400 entre 150 pedidos son $49.33 por pedido, y sin ese renglón la tienda propia parece mejor de lo que es.]]></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der más duele cuando el crecimiento llega al canal de menor margen: el promedio ponderado baja aunque el total sub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l es tu producto ancla y a qué precio se cobró realmente el mes pasad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o envío absorbes por pedido en cada canal cuando prometes envío gratis o incluid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o te descontó cada plataforma en su último estado de cuenta, por venta tuy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a publicidad del mes le toca a cada canal y cuánto CAC por pedido result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e llega un pedido más por tu canal de menor margen, ¿cuánto dinero real te deja después de tod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el margen de contribución por pedido de tu producto ancla en cada canal, con sus costos completos.]]></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r la hoja de margen por canal con el estado de cuenta de la plataforma en la mano y escribir una decisión en la última column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icipar el efecto de un crecimiento de pedidos en el canal de menor margen sobre el promedio de la empres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uánto deja cada pedi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separas volumen de dinero: sabes restarle a un pedido su producto, su empaque, su envío absorbido, su comisión y su CAC, y sabes leer la escalera de canales. Siguiente: comparar los cuatro canales con las otras cuatro varas que no son el margen.]]></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uánto deja cada pedi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0]]></a:t>
            </a:r>
          </a:p>
        </p:txBody>
      </p:sp>
      <p:sp>
        <p:nvSpPr>
          <p:cNvPr id="7" name=""/>
          <p:cNvSpPr txBox="1"/>
          <p:nvPr/>
        </p:nvSpPr>
        <p:spPr>
          <a:xfrm>
            <a:off x="514350" y="12192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Si todavía se te van el envío absorbido o el CAC, vuelve al ejemplo resuelto de los cuatro canales: $320 menos $96 menos $14 deja $210, y de ahí salen $38/$62/$78 de envío, $0/$11/$48/$53 de comisión y $49 de publicidad por pedido. Repasa también la diferencia entre margen de contribución y utilidad del mes: mezclar renta en la hoja por pedido es el error más común.]]></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1-oa01"/>
              </a:rPr>
              <a:t><![CDATA[Cuánto deja realmente cada pedido (y por qué vender más due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legir canal: propio, marketplace o los dos, con la misma vara]]></a:t>
            </a:r>
            <a:r>
              <a:rPr lang="en-US" strike="noStrike" sz="2100" spc="0" u="none" cap="none">
                <a:solidFill>
                  <a:srgbClr val="1B2438">
                    <a:alpha val="100000"/>
                  </a:srgbClr>
                </a:solidFill>
                <a:latin typeface="Calibri"/>
              </a:rPr>
              <a:t><![CDATA[ — ya sabes cuánto deja un pedido en cada puerta; ahora vas a comparar las puertas con cinco varas, incluidas las tres que no son dinero inmediato: el control del dato del cliente, el flujo de caja y el riesgo de depender de reglas ajen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2026-10-25T01:28:35Z</dcterms:created>
  <dcterms:modified xsi:type="dcterms:W3CDTF">2026-10-25T01:28:35Z</dcterms:modified>
  <dc:title>Cuánto deja realmente cada pedido (y por qué vender más duele)</dc:title>
  <dc:description>Presentación editable del OA «Cuánto deja realmente cada pedido (y por qué vender más duele)». Enlace: https://marketing.lumbre.lat/object/emp-mkt-c69-m01-oa01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