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presProps" Target="presProps.xml"/>
  <Relationship Id="rId108" Type="http://schemas.openxmlformats.org/officeDocument/2006/relationships/viewProps" Target="viewProps.xml"/>
  <Relationship Id="rId109"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2-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mkt-c69-m02-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cover.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esa de trabajo con cajas de envío listas, etiquetas y material de empaque para pedidos de una tienda en lín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Foto de konkapo en Pixabay (licencia de contenido libre): small business, e commerce, order packing, business owner, online store, packaging, shipping orders, home business, startup, entrepreneur, workspace, wooden desk, natural light, productivity, order fulfillment, retail, small business owner, logistics, packaging process, handmade business, training material. https://pixabay.com/photos/small-business-e-commerce-10207329/]]></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2-oa01]]></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ompleto de la imagen.]]></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7).]]></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3 de 7).]]></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4 de 7).]]></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5 de 7).]]></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6 de 7).]]></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7 de 7).]]></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margen-me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Gráfica de barras con el margen de contribución de octubre por canal en pesos: 44,720 directo, 32,390 Mercado Libre, 22,000 Amazon y 16,800 tienda prop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orden del dinero no es el orden del volumen: el canal directo produce 38.6% del margen con 25% de los pedidos. Caso ficticio Bálsamo Oaxaca · aproximación de un bálsamo por pedido · elaboración prop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2-oa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5).]]></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3 de 5).]]></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4 de 5).]]></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5 de 5).]]></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ruta.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iagrama de flujo de cinco cajas: pedido pagado, retenciones, depósito, conciliación y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ruta del dinero en un canal ajeno: de la venta al depósito hay descuentos y tiempos que la hoja de margen no ve. Caso ficticio Bálsamo Oaxaca · los plazos de liquidación varían por cuenta: mídelos en tu estado de cuenta · elaboración prop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2-oa01]]></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3).]]></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3 de 3).]]></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triz de dos por dos con el margen por pedido en el eje horizontal y el control del dato del cliente en el vertical, y los cuatro cuadrantes crecer, corregir, mantener con plan B y sal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Matriz de decisión con las dos varas que más pesan: el dinero de hoy y el activo de mañana. Caso ficticio Bálsamo Oaxaca · elaboración prop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2-oa01]]></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 · Columnas 1–5 de 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2-oa01]]></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 · Columnas 1–5 de 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2-oa01]]></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 · Columnas 1–5 de 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2-oa01]]></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 · Columnas 1–5 de 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2-oa01]]></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 · Columnas 1–5 de 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2-oa01]]></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 · Columnas 1, 6–7 de 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2-oa01]]></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 · Columnas 1, 6–7 de 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2-oa01]]></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puntuar los cuatro canales con las cinco va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7: 1. Se escribe la fuente de cada número antes del nú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cance y margen salen de la hoja del mes. Control del dato sale de tus términos y de lo que realmente llega a tu correo. Flujo de caja y riesgo salen del **estado de cuenta** de cada canal. Si un renglón no tiene fuente, no entra en la comparación: entra en la lista de pendientes con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2-oa01]]></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puntuar los cuatro canales con las cinco va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7: 2. Cada vara se califica en tres niveles, no con porcentaj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to / medio / bajo, con una línea de justificación. No hace falta una fórmula fina para decidir: hace falta que «alto» signifique lo mismo en las cuatro columnas. En el caso: alcance alto en Mercado Libre, margen alto solo en directo, control alto solo en los dos canales prop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2-oa01]]></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puntuar los cuatro canales con las cinco va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7: 3. Se pesa lo que pesa en tu empresa, no lo que pesa en el cur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no tienes efectivo para comprar cera en diciembre, flujo de caja vale doble. Si tu catálogo depende de un solo producto, riesgo de dependencia vale doble. Escribe los pesos y déjalos fijos un año: cambiar los pesos cada mes es la forma elegante de confirmar lo que ya querías cre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2-oa01]]></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puntuar los cuatro canales con las cinco va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7: 4. Se cruzan las dos varas que deciden el largo pla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gen por pedido (dinero de hoy) contra control del dato (activo de mañana). Ahí sale la matriz: directo en **crecer**, tienda propia en **corregir si el CAC se dispara**, Amazon en **mantener con plan B**, Mercado Libre en **salir solo si corregir no funci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2-oa01]]></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puntuar los cuatro canales con las cinco va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7: 5. Se traduce a una decisión con fecha y due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recer: cuánto y en qué mes. Mantener: qué se vigila y cada cuánto. Corregir: qué renglón de la hoja de margen se mueve y con qué meta. Salir: qué se hace con los pedidos que ya vienen por ahí. Sin dueño y sin fecha, la matriz es un carte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2-oa01]]></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puntuar los cuatro canales con las cinco va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7: 6. Se busca el empate y se decide con la quinta va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el caso, Amazon y Mercado Libre empatan en casi todo menos en $21 de margen por bálsamo ($100 contra $79). Ahí no decide la resta: decide el riesgo de concentración y el flujo de caja, que son distintos por canal y por cuenta. Un empate se rompe con una prueba de 60 días, no con una corazo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2-oa01]]></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puntuar los cuatro canales con las cinco va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7 de 7: 7. Se vuelve a puntuar cada mes con la misma h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hoja de rentabilidad por canal del curso se mira **cada mes** y lleva columna de decisión, porque el alcance y el margen se mueven: octubre fue el mes en que el crecimiento de Mercado Libre se compró con publicidad interna del catálogo, y eso todavía no estaba en la h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2-oa01]]></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el CAC:LTV del canal propio, con los númer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7: 1. El CAC del canal propio, ya calcul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tienda propia gastó **$7,400** de publicidad en octubre y cerró **150 pedidos**: **$49.33 de costo de adquisición por pedido**. Es el número que hace que la tienda propia baje de $161 a $112 de margen por bálsa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2-oa01]]></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el CAC:LTV del canal propio, con los númer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7: 2. Se compara con el margen del primer pe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primer pedido deja $112 contra un CAC de $49.33: **la primera compra ya recupera el costo de adquirir al cliente**, con $62.67 de sobra. El periodo de recuperación del canal propio es de un pedido, y eso es lo que hace defendible invertir ahí.]]></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2-oa01]]></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el CAC:LTV del canal propio, con los númer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7: 3. Aquí hay que declarar un supuesto, porque el caso no mide recomp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biblia del caso no dice cada cuánto vuelve un cliente de la tienda. Para poder enseñar el método, se asume un cliente que compra **tres veces en doce meses** ($320 de precio cada vez). Ese «3» es un supuesto de trabajo: tu número sale de tu lista de pedidos, y si no lo tienes, tu primera tarea es empezar a registr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2-oa01]]></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el CAC:LTV del canal propio, con los númer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7: 4. El LTV se calcula en margen, no en v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res pedidos por $112 de margen = **$336 de valor de vida del cliente**. Si lo calcularas en venta ($320 por tres) te saldrían $960 y parecerías cuatro veces más rentable de lo que eres: el LTV se cuenta en lo que deja, no en lo que pasa por la ca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2-oa01]]></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el CAC:LTV del canal propio, con los númer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7: 5. La razón LTV:CAC]]></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336 entre $49.33 = 6.8 a 1.** Con esa razón hay aire para invertir en el canal propio: el curso usa como referencia de trabajo que una razón de 3 a 1 o mayor permite escalar, y por debajo de 1 a 1 cada cliente cuesta más de lo que devuelve. No es un semáforo universal: depende de cuánto aguante tu ca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2-oa01]]></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el CAC:LTV del canal propio, con los númer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7: 6. Se prueba el número moviendo el su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el cliente no compra tres veces sino dos, el LTV baja a $224 y la razón a **4.5 a 1** (224 entre 49.33). Sigue siendo invertible. Si compra una sola vez, la razón es 2.3 a 1 (112 entre 49.33) y el canal propio deja de ser un activo para ser una campaña. **La decisión es tan firme como tu supuesto de recompra**, y por eso se escri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2-oa01]]></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el CAC:LTV del canal propio, con los númer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7 de 7: 7. Por qué el marketplace no entra en esta com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ara calcular su CAC:LTV haría falta saber cuánto se gastó en publicidad interna del catálogo, y el caso no lo midió: ésa es una de las fugas. Y aunque lo midieras, la recompra de esos 410 compradores no es tuya: el cliente vuelve a la plataforma, no a tu tienda. Por eso el control del dato es una vara separada del margen, y por eso el curso recomienda el OA reutilizado **«Del clic al ingreso: CAC y LTV»** antes de tocar esta cuenta en tu empr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2-oa01]]></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32390 MXN (tolerancia ±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410 por $79 = $32,390, que son 27.9% del margen total de la empresa. Ese canal trae 39.4% de los pedidos y aporta 27.9% del dinero: ésa es la exposición que hay que ponerle tech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exposición a un canal se mide en margen que se iría con él, no en número de pedidos que tra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mkt-c69-m02-oa01]]></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6.8 a 1 (tolerancia ±0.1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TV = 3 por $112 = $336. 336 entre 49.33 = 6.8. Con el mismo método pero dos recompras, la razón baja a 4.5; con una sola compra, a 2.3. El supuesto de recompra es el que sostiene el nú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LTV se calcula en margen por pedido y se divide entre el CAC del mismo canal; cambiar el denominador o contar venta en lugar de margen infla la raz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mkt-c69-m02-oa01]]></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Meter la mayor parte en el canal propio (lista de clientes, fichas y contenido) y dejar el marketplace sin crecimiento pagado, corrigiendo antes su margen por pe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opción 1 compra pedidos en el canal de $79 y encima deja de medir cuánto cuesta cada uno: es la mecánica con la que octubre creció comprando margen. La opción 2 parece neutral y es la peor: reparte el dinero donde no hay ninguna razón para que rinda. La 3 es la única que usa las cinco varas a la vez: el canal propio tiene el mayor margen, el control del dato, la recuperación del CAC en un solo pedido y una razón LTV:CAC de 6.8 a 1 con el supuesto del caso; y el marketplace no se cierra, se corrige y se le pone techo de expos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publicidad se asigna donde el margen por pedido y el control del dato rinden más de una vez, no donde hay más pedidos cont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mkt-c69-m02-oa01]]></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Opción múltiple» (2 de 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410 de los 1,040 pedidos del mes llegaron por el marketplace → Alcan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El mismo bálsamo deja $172 en directo y $79 en el marketplace → Margen por pe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De esos 410 pedidos la hoja solo tiene producto, monto y dirección de envío → Control del dato de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La lista de clientes de la tienda permite lanzar la vela de temporada sin pagar anuncios → Control del dato de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3,850 de diferencia entre lo depositado y lo registrado como vendido → Flujo de ca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Dos rechazos de tarjeta por $1,900 llegaron cobrados como contracargo → Flujo de ca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El depósito del canal ajeno llega ya descontado, no por el importe de la venta → Flujo de ca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Un solo canal concentra 34.7% de la venta de la empresa → Riesgo de depen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9. Una tarifa o una regla que la plataforma puede cambiar y tú notas en el estado de cuenta → Riesgo de depen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vara se alimenta de su propio dato: conteo de pedidos, hoja de margen, qué sabes del comprador, cuándo y cuánto llega depositado, y cuánto de tu venta vive fuera de tu contro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mkt-c69-m02-oa01]]></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3).]]></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3 de 3).]]></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lcance → ¿Cuántos pedidos y cuánta venta llegaron por aquí que no habrías conseguido sol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argen por pedido → ¿Cuánto deja una pieza más por esta puerta, con envío y comisión inclui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rol del dato del cliente → ¿Puedo volver a ofrecerle a este comprador sin volver a pagar por é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lujo de caja → ¿Cuándo liquidan, cuánto retienen y con qué importe llega a mi cu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iesgo de dependencia → ¿Qué porcentaje de mi venta y de mi margen se iría si este canal cambia de regl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ecisión de la matriz → ¿Crezco, mantengo, corrijo o salgo, con fecha y con quién lo revi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Una vara solo sirve si tiene una pregunta con respuesta en un papel tuyo: estado de cuenta, hoja de margen o lista de cli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mkt-c69-m02-oa01]]></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3).]]></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3 de 3).]]></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Ahí no empacamos nosotros, así que el empaque de $14 ya no cuenta en la h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lan la 1, la 2 y la 4. Subir presupuesto por crecimiento sin revisar el margen por pedido es exactamente lo que le pasó a Mercado Libre en octubre. El empaque de $14 sí cuenta: en el modelo logístico del caso la empresa sigue empacando su producto antes de mandarlo, y un costo que se paga no desaparece porque otro es alto. Y el alcance no se convierte en relación: la plataforma te presta su tráfico, no su cartera de clientes. Las líneas 3 y 5 son el procedimiento correcto: cinco varas con fuente y estado de cuenta en la m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recimiento, empaque y cartera de clientes son tres preguntas distintas; ninguna se responde con el nombre del ca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mkt-c69-m02-oa01]]></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y por eso conviene escribir las dos varas separadas: el mejor margen ($172) está en el canal directo, cuyo riesgo de dependencia es bajo en dinero (cobra la empresa) pero **no nulo en alcance**, porque ese canal vive dentro de una red social cuyas reglas de visibilidad tampoco decide Alma. El mayor riesgo de concentración está en el marketplace, que es el de menor margen. Un canal puede ser bueno en una vara y malo en otra: la matriz sirve para no tapar una con la o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riesgo de dependencia se mide por cuánto de tu venta y de tu margen depende de decisiones ajenas, no por el margen del ca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mkt-c69-m02-oa01]]></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suba o se quede igual pero nunca sea suyo: cada venta hay que volver a comprarla, y el precio de comprarla lo fija el mercado de anuncios de la platafo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 el caso, el canal propio ya tiene un activo que no se paga cada mes: una lista de 150 compradores de octubre a los que puede volver a ofrecerles. Los 410 del marketplace no son un activo, son un alquiler. Si hoy no se invierte en el canal propio, dentro de un año la empresa paga por cada venta lo que el mercado de anuncios de la plataforma decida cobrar, y su margen promedio se sigue deshilando hacia el canal más barato de todos: el que no exi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ontrol del dato del cliente es la única vara que se convierte en un activo acumulativo. Las otras cuatro se mueven cada mes; ésta se queda en tu hoja de cálculo y reduce el costo de la siguiente venta. Por eso dos canales con el mismo margen por pedido no valen lo mismo a doce mes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recompra en un canal propio no vuelve a costar CAC; en un canal ajeno, cada venta se vuelve a comp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mkt-c69-m02-oa01]]></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Predicción» (2 de 2).]]></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Tengo las cinco varas escritas con su fuente y una decisión con fecha para cada ca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opción 2 es la más común en una PyME que ya hizo los deberes del módulo anterior: se sabe el margen y no se sabe la caja ni la exposición. Es la mitad de la decisión, y justo la mitad que se pierde en octubre cuando aparecen $3,850 sin conciliar. La seguridad útil aquí no viene de la intuición sino de tener los cinco renglones escritos y con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Una decisión de canal se sostiene cuando las cinco varas están escritas con su fuente, no cuando se recuerda la que favorece la opción eleg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mkt-c69-m02-oa01]]></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spuesta con confianza» (2 de 2).]]></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Saber cuánto deja cada pedido fue la mitad del trabajo; elegir por dónde vender es la otra mitad · Vara y señal: empareja cada criterio con lo que hay que mi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2-oa01]]></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Saber cuánto deja cada pedido fue la mitad del trabajo; elegir por dónde vender es la otra mitad · Vara y señal: empareja cada criterio con lo que hay que mi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2-oa01]]></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Saber cuánto deja cada pedido fue la mitad del trabajo; elegir por dónde vender es la otra mitad · Vara y señal: empareja cada criterio con lo que hay que mi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2-oa01]]></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anal prop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que tú controlas: tu sitio, tu WhatsApp, tu mostrador. El cliente y su dato son tuyos; el alcance hay que construirlo. En el caso: tienda web y directo, con $112 y $172 de marg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2-oa01]]></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Marketpla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 canal ajeno con demanda prestada: pone el tráfico, cobra comisión, liquida cuando puede y cambia reglas que tú no votas. Vende mucho, deja menos y no te deja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2-oa01]]></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Activo de ca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o que se queda en tu empresa cuando dejas de pagar publicidad: la lista de clientes y su historial. Es la diferencia entre un canal que alquila ventas y uno que construye va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2-oa01]]></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Exposición a un ca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centaje de tu venta (y de tu margen) que depende de él. En el caso, 34.7% de la venta en un marketplace. La política propuesta: techo de un tercio y plan de 90 días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2-oa01]]></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iclo de liquid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tiempo y el importe con que el dinero llega a tu cuenta. No lo define este curso: lo define tu estado de cuenta. Es la vara que convierte «vendí $118,000» en «tengo tanto dispon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2-oa01]]></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Riesgo de depen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otro decida tu comisión, tu visibilidad y tus reglas. El caso no afirma que haya pasado: enseña a detectarlo comparando estados de cuenta mes contra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2-oa01]]></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AC:LTV]]></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ánto cuesta el cliente frente a cuánto margen deja en su relación contigo. Con el supuesto de tres compras del caso: $336 entre $49.33 = 6.8 a 1 en la tienda prop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2-oa01]]></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7.]]></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Matriz crecer / mantener / corregir / sal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tro palabras, una por canal, con fecha y con dueño. «Mantener» no significa «no tocar»: significa vigilar una vara específica cada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2-oa01]]></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8.]]></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pedidos-02-px8576920.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ajas de cartón con diseño impreso, apiladas y listas para enviar, sobre un fondo cla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Foto de nehasharma01 en Pixabay (licencia de contenido libre): design, packaging, package, deliver, order, business, packaging, packaging, packaging, packaging, packaging, package, package, package, package. https://pixabay.com/photos/design-packaging-package-deliver-857692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2-oa01]]></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3).]]></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3 de 3).]]></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cxctXVgAwP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mkt-c69-m02-oa01]]></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ueba el método fuera de los bálsamos. **Dulcería La Cañada** (ficticia, Puebla) vende una caja de dulces regionales a $150: costo $54, empaque $8, envío que absorbe $35 en su local en línea y $42 en un marketplace con comisión supuesta de $18. Trae 90 pedidos al mes por el marketplace y 40 por su canal propio. Llena la matriz de cinco varas para los dos canales, calcula el margen por caja y su porcentaje, estima el CAC:LTV de su canal propio asumiendo dos compras al año (declara tu supuesto) y escribe la decisión de una palabra por canal, con qué vas a vigilar cada mes en cada uno. Después repítelo con DOS canales tuyos, con el importe real de tu último estado de cuenta. ¿En cuál de las cinco varas te faltó un dato y cómo lo vas a conseguir est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2-oa01]]></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0 · Reflexión» (2 de 3).]]></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0 · Reflexión» (3 de 3).]]></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cción del OA: Para dominar este 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2-oa01]]></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esencial que debes saber» (2 de 2).]]></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eguntas clave del tema» (2 de 2).]]></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elegir canal con la misma va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2-oa01]]></a:t>
            </a: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elegir canal con la misma vara»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7987" r:id="rId1"/>
    <p:sldLayoutId id="2481907988" r:id="rId2"/>
    <p:sldLayoutId id="2481907989" r:id="rId3"/>
    <p:sldLayoutId id="2481907990"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b9f6a816a39f0797fde06e270e350b5780d801c3c9429e051.jpg"/>
  <Relationship Id="rId3" Type="http://schemas.openxmlformats.org/officeDocument/2006/relationships/hyperlink" Target="https://marketing.lumbre.lat/object/emp-mkt-c69-m02-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2-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2-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2-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cover2.jpg"/>
  <Relationship Id="rId3" Type="http://schemas.openxmlformats.org/officeDocument/2006/relationships/hyperlink" Target="https://marketing.lumbre.lat/object/emp-mkt-c69-m02-oa01" TargetMode="External"/>
  <Relationship Id="rId4" Type="http://schemas.openxmlformats.org/officeDocument/2006/relationships/hyperlink" Target="https://marketing.lumbre.lat/object/emp-mkt-c69-m02-oa01" TargetMode="External"/>
  <Relationship Id="rId5"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2-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2-oa01"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2-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2-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2-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2-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2-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2-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margen-mes3.jpg"/>
  <Relationship Id="rId3" Type="http://schemas.openxmlformats.org/officeDocument/2006/relationships/hyperlink" Target="https://marketing.lumbre.lat/object/emp-mkt-c69-m02-oa01" TargetMode="External"/>
  <Relationship Id="rId4" Type="http://schemas.openxmlformats.org/officeDocument/2006/relationships/hyperlink" Target="https://marketing.lumbre.lat/object/emp-mkt-c69-m02-oa01"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2-oa01"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2-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2-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2-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2-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ruta4.jpg"/>
  <Relationship Id="rId3" Type="http://schemas.openxmlformats.org/officeDocument/2006/relationships/hyperlink" Target="https://marketing.lumbre.lat/object/emp-mkt-c69-m02-oa01" TargetMode="External"/>
  <Relationship Id="rId4" Type="http://schemas.openxmlformats.org/officeDocument/2006/relationships/hyperlink" Target="https://marketing.lumbre.lat/object/emp-mkt-c69-m02-oa01" TargetMode="External"/>
  <Relationship Id="rId5"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2-oa01"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2-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2-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matriz5.jpg"/>
  <Relationship Id="rId3" Type="http://schemas.openxmlformats.org/officeDocument/2006/relationships/hyperlink" Target="https://marketing.lumbre.lat/object/emp-mkt-c69-m02-oa01" TargetMode="External"/>
  <Relationship Id="rId4" Type="http://schemas.openxmlformats.org/officeDocument/2006/relationships/hyperlink" Target="https://marketing.lumbre.lat/object/emp-mkt-c69-m02-oa01" TargetMode="External"/>
  <Relationship Id="rId5"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2-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2-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2-oa01"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2-oa01"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2-oa01"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2-oa01"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2-oa01"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2-oa01"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2-oa01"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2-oa01"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2-oa01"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2-oa01"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2-oa01"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2-oa01"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2-oa01"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2-oa01"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2-oa01"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2-oa01"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2-oa01"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2-oa01"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2-oa01"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2-oa01"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2-oa01"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2-oa01"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2-oa01"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2-oa01"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2-oa01"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2-oa01"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2-oa01"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2-oa01"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2-oa01"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2-oa01"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2-oa01"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2-oa01"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2-oa01"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2-oa01"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2-oa01"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2-oa01"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2-oa01"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2-oa01"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2-oa01"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2-oa01"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2-oa01"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2-oa01" TargetMode="Externa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2-oa01"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2-oa01"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2-oa01" TargetMode="External"/>
  <Relationship Id="rId3" Type="http://schemas.openxmlformats.org/officeDocument/2006/relationships/hyperlink" Target="https://marketing.lumbre.lat/object/emp-mkt-c69-m02-oa01" TargetMode="External"/>
  <Relationship Id="rId4"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2-oa01"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2-oa01"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2-oa01"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2-oa01"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2-oa01"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2-oa01"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2-oa01"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2-oa01"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2-oa01"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2-oa01"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2-oa01"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2-oa01"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2-oa01"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2-oa01"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2-oa01"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2-oa01"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pedidos-02-px857692015.jpg"/>
  <Relationship Id="rId3" Type="http://schemas.openxmlformats.org/officeDocument/2006/relationships/hyperlink" Target="https://marketing.lumbre.lat/object/emp-mkt-c69-m02-oa01" TargetMode="External"/>
  <Relationship Id="rId4" Type="http://schemas.openxmlformats.org/officeDocument/2006/relationships/hyperlink" Target="https://marketing.lumbre.lat/object/emp-mkt-c69-m02-oa01" TargetMode="External"/>
  <Relationship Id="rId5"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2-oa01" TargetMode="Externa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2-oa01" TargetMode="External"/>
  <Relationship Id="rId3"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2-oa01" TargetMode="External"/>
  <Relationship Id="rId3"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cxctXVgAwP416.jpg"/>
  <Relationship Id="rId3" Type="http://schemas.openxmlformats.org/officeDocument/2006/relationships/hyperlink" Target="https://marketing.lumbre.lat/object/emp-mkt-c69-m02-oa01" TargetMode="External"/>
  <Relationship Id="rId4" Type="http://schemas.openxmlformats.org/officeDocument/2006/relationships/hyperlink" Target="https://www.youtube.com/watch?v=cxctXVgAwP4" TargetMode="External"/>
  <Relationship Id="rId5" Type="http://schemas.openxmlformats.org/officeDocument/2006/relationships/hyperlink" Target="https://www.youtube.com/watch?v=cxctXVgAwP4" TargetMode="External"/>
  <Relationship Id="rId6"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2-oa01" TargetMode="External"/>
  <Relationship Id="rId3"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2-oa01" TargetMode="External"/>
  <Relationship Id="rId3"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2-oa01" TargetMode="External"/>
  <Relationship Id="rId3"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3.xml"/>
  <Relationship Id="rId2"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2-oa01" TargetMode="Externa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2-oa01" TargetMode="External"/>
  <Relationship Id="rId3"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2-oa01" TargetMode="Externa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2-oa01" TargetMode="External"/>
  <Relationship Id="rId3"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2-oa01" TargetMode="Externa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2-oa01" TargetMode="External"/>
  <Relationship Id="rId3"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2-oa01" TargetMode="External"/>
  <Relationship Id="rId3" Type="http://schemas.openxmlformats.org/officeDocument/2006/relationships/notesSlide" Target="../notesSlides/notesSlide103.xm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2-oa01"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495800"/>
          <a:chOff x="514350" y="990600"/>
          <a:chExt cx="8534400" cy="44958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legi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ana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ropi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arketplac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o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ism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var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3581400"/>
            <a:ext cx="4476750" cy="914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mparar canales con alcance, margen, control del cliente, flujo de caja y riesgo dependiente.]]></a:t>
            </a:r>
          </a:p>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marketing.lumbre.lat/object/emp-mkt-c69-m02-oa01"/>
              </a:rPr>
              <a:t><![CDATA[Ver el OA en marketing.lumbre.lat]]></a:t>
            </a:r>
          </a:p>
        </p:txBody>
      </p:sp>
      <p:pic>
        <p:nvPicPr>
          <p:cNvPr id="5" name="" descr="Portada del objeto de aprendizaje"/>
          <p:cNvPicPr>
            <a:picLocks noChangeAspect="1"/>
          </p:cNvPicPr>
          <p:nvPr/>
        </p:nvPicPr>
        <p:blipFill>
          <a:blip r:embed="rId2"/>
          <a:stretch>
            <a:fillRect/>
          </a:stretch>
        </p:blipFill>
        <p:spPr>
          <a:xfrm>
            <a:off x="5429250" y="1457325"/>
            <a:ext cx="3105150" cy="206692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2-oa01"/>
              </a:rPr>
              <a:t><![CDATA[Elegir canal: propio, marketplace o los dos, con la misma v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0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arar canales con alcance, margen, control del cliente, flujo de caja y riesgo dependient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2-oa01"/>
              </a:rPr>
              <a:t><![CDATA[Elegir canal: propio, marketplace o los dos, con la misma v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0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sabes cuánto deja cada pedido: $172 en directo, $112 en tienda propia, $100 y $79 en los marketplaces del caso. Ahora toca decidir dónde meter el siguiente peso, y el margen ya no es el único juez. Aquí los cuatro canales se comparan con cinco varas: alcance, margen por pedido, control del dato del cliente, flujo de caja y riesgo de dependencia, con CAC y LTV del caso y matriz crecer / mantener / corregir / salir. Caso ficticio, cifras en pesos, supuestos marcados.]]></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Roadwise Consult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2-oa01"/>
              </a:rPr>
              <a:t><![CDATA[Elegir canal: propio, marketplace o los dos, con la misma v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04]]></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omparacion de canales · control del dato del cliente · flujo de caja · riesgo de dependencia · cac y ltv · matriz de decis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aber cuánto deja cada pedido fue la mitad del trabajo; elegir por dónde vender es la otra mitad]]></a:t>
            </a:r>
          </a:p>
        </p:txBody>
      </p:sp>
      <p:pic>
        <p:nvPicPr>
          <p:cNvPr id="3" name="" descr="Mesa de trabajo con cajas de envío listas, etiquetas y material de empaque para pedidos de una tienda en línea">
            <a:hlinkClick r:id="rId3" tooltip="Mesa de trabajo con cajas de envío listas, etiquetas y material de empaque para pedidos de una tienda en línea"/>
          </p:cNvPr>
          <p:cNvPicPr>
            <a:picLocks noChangeAspect="1"/>
          </p:cNvPicPr>
          <p:nvPr>
            <p:ph type="pic" idx="1"/>
          </p:nvPr>
        </p:nvPicPr>
        <p:blipFill>
          <a:blip r:embed="rId2"/>
          <a:stretch>
            <a:fillRect/>
          </a:stretch>
        </p:blipFill>
        <p:spPr>
          <a:xfrm>
            <a:off x="2228850" y="1257300"/>
            <a:ext cx="4686300" cy="3124200"/>
          </a:xfrm>
          <a:prstGeom prst="rect">
            <a:avLst/>
          </a:prstGeom>
          <a:noFill/>
        </p:spPr>
      </p:pic>
      <p:sp>
        <p:nvSpPr>
          <p:cNvPr id="4"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marketing.lumbre.lat/object/emp-mkt-c69-m02-oa01"/>
              </a:rPr>
              <a:t><![CDATA[Ver imagen original en el O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2-oa01"/>
              </a:rPr>
              <a:t><![CDATA[Elegir canal: propio, marketplace o los dos, con la misma v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0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aber cuánto deja cada pedido fue la mitad del trabajo; elegir por dónde vender es la otra mitad · Pie de imagen]]></a:t>
            </a:r>
          </a:p>
        </p:txBody>
      </p:sp>
      <p:sp>
        <p:nvSpPr>
          <p:cNvPr id="8" name=""/>
          <p:cNvSpPr txBox="1"/>
          <p:nvPr/>
        </p:nvSpPr>
        <p:spPr>
          <a:xfrm>
            <a:off x="514350" y="2019300"/>
            <a:ext cx="81153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to de konkapo en Pixabay (licencia de contenido libre): small business, e commerce, order packing, business owner, online store, packaging, shipping orders, home business, startup, entrepreneur, workspace, wooden desk, natural light, productivity, order fulfillment, retail, small business owner, logistics, packaging process, handmade business, training material. https://pixabay.com/photos/small-business-e-commerce-10207329/]]></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2-oa01"/>
              </a:rPr>
              <a:t><![CDATA[Elegir canal: propio, marketplace o los dos, con la misma v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0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aber cuánto deja cada pedido fue la mitad del trabajo; elegir por dónde vender es la otra mitad]]></a:t>
            </a:r>
          </a:p>
        </p:txBody>
      </p:sp>
      <p:sp>
        <p:nvSpPr>
          <p:cNvPr id="8" name=""/>
          <p:cNvSpPr txBox="1"/>
          <p:nvPr/>
        </p:nvSpPr>
        <p:spPr>
          <a:xfrm>
            <a:off x="514350" y="2019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ll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Bálsam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axa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pr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cti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rt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yotepec,]]></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xa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4]]></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ple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g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álsa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32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j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172]]></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WhatsApp]]></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stagram,]]></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112]]></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i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10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maz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2-oa01"/>
              </a:rPr>
              <a:t><![CDATA[Elegir canal: propio, marketplace o los dos, con la misma v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0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79]]></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rc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emp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is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pues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taformas.\n\n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Kev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in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munit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ag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ámon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e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dido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3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2-oa01"/>
              </a:rPr>
              <a:t><![CDATA[Elegir canal: propio, marketplace o los dos, con la misma v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0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cor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ef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b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r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ib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nóst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c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rde».\n\n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bl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eg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qui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ti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Kev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di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e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o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án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j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can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m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a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vá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á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ne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od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ien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az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ingu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ba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ódu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n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a]]></a:t>
            </a:r>
          </a:p>
        </p:txBody>
      </p:sp>
      <p:sp>
        <p:nvSpPr>
          <p:cNvPr id="8" name=""/>
          <p:cNvSpPr txBox="1"/>
          <p:nvPr/>
        </p:nvSpPr>
        <p:spPr>
          <a:xfrm>
            <a:off x="514350" y="38576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cut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úme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áct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4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2-oa01"/>
              </a:rPr>
              <a:t><![CDATA[Elegir canal: propio, marketplace o los dos, con la misma v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04]]></a:t>
            </a:r>
          </a:p>
        </p:txBody>
      </p:sp>
      <p:sp>
        <p:nvSpPr>
          <p:cNvPr id="7" name="" descr=""/>
          <p:cNvSpPr/>
          <p:nvPr/>
        </p:nvSpPr>
        <p:spPr>
          <a:xfrm>
            <a:off x="514350" y="1219200"/>
            <a:ext cx="8115300" cy="2047875"/>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cinco varas: ninguna se deduce de otra]]></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1B2438">
                    <a:alpha val="100000"/>
                  </a:srgbClr>
                </a:solidFill>
                <a:latin typeface="Calibri"/>
              </a:rPr>
              <a:t><![CDATA[1.]]></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lcanc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án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man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leg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hí]]></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legarí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ol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2.]]></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Marge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or]]></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edi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lculas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ódu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nterior.]]></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3.]]></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ontro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at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li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ued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olve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frecerl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olve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g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é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4.]]></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Fluj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aj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án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mpor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leg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ne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án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endist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5.]]></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Riesg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pendenci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5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2-oa01"/>
              </a:rPr>
              <a:t><![CDATA[Elegir canal: propio, marketplace o los dos, con la misma v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04]]></a:t>
            </a:r>
          </a:p>
        </p:txBody>
      </p:sp>
      <p:sp>
        <p:nvSpPr>
          <p:cNvPr id="7" name="" descr=""/>
          <p:cNvSpPr/>
          <p:nvPr/>
        </p:nvSpPr>
        <p:spPr>
          <a:xfrm>
            <a:off x="514350" y="1219200"/>
            <a:ext cx="8115300" cy="1962150"/>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1962150"/>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án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en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iv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es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esid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ú.\n\n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g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rs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criba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a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inc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mism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formato]]></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y]]></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mism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hoja]]></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ech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u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úme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n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prueb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a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ci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inc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últim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lum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empr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c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rece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antene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rregir]]></a:t>
            </a:r>
          </a:p>
        </p:txBody>
      </p:sp>
      <p:sp>
        <p:nvSpPr>
          <p:cNvPr id="10" name=""/>
          <p:cNvSpPr txBox="1"/>
          <p:nvPr/>
        </p:nvSpPr>
        <p:spPr>
          <a:xfrm>
            <a:off x="685800" y="2790825"/>
            <a:ext cx="77724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ali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6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2-oa01"/>
              </a:rPr>
              <a:t><![CDATA[Elegir canal: propio, marketplace o los dos, con la misma v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0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Va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1,]]></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lcan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ctu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g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rc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18,00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41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di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34.7%]]></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39.4%]]></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di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WhatsApp]]></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stagram]]></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e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92,00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6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7.1%),]]></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maz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76,00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2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2.4%)]]></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54,00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5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5.9%).]]></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ketpla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fe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r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c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o.\n\n]]></a:t>
            </a:r>
            <a:r>
              <a:rPr lang="en-US" b="1" strike="noStrike" sz="2100" spc="0" u="none" cap="none">
                <a:solidFill>
                  <a:srgbClr val="1B2438">
                    <a:alpha val="100000"/>
                  </a:srgbClr>
                </a:solidFill>
                <a:latin typeface="Calibri"/>
              </a:rPr>
              <a:t><![CDATA[Va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2,]]></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arg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d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72,]]></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12,]]></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0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79]]></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d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qu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are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ho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uert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á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nch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á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ngos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ne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ie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ltiplicand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7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2-oa01"/>
              </a:rPr>
              <a:t><![CDATA[Elegir canal: propio, marketplace o los dos, con la misma v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0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di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g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ar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e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44,72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rc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32,39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maz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2,00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6,800:]]></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115,910]]></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arg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tribución]]></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e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ie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38.6%]]></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en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5%]]></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didos.\n\n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ort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ar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tradicen]]></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can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ec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g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lum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ll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cor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n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aber cuánto deja cada pedido fue la mitad del trabajo; elegir por dónde vender es la otra mitad]]></a:t>
            </a:r>
          </a:p>
        </p:txBody>
      </p:sp>
      <p:pic>
        <p:nvPicPr>
          <p:cNvPr id="3" name="" descr="Gráfica de barras con el margen de contribución de octubre por canal en pesos: 44,720 directo, 32,390 Mercado Libre, 22,000 Amazon y 16,800 tienda propia">
            <a:hlinkClick r:id="rId3" tooltip="Gráfica de barras con el margen de contribución de octubre por canal en pesos: 44,720 directo, 32,390 Mercado Libre, 22,000 Amazon y 16,800 tienda propia"/>
          </p:cNvPr>
          <p:cNvPicPr>
            <a:picLocks noChangeAspect="1"/>
          </p:cNvPicPr>
          <p:nvPr>
            <p:ph type="pic" idx="1"/>
          </p:nvPr>
        </p:nvPicPr>
        <p:blipFill>
          <a:blip r:embed="rId2"/>
          <a:stretch>
            <a:fillRect/>
          </a:stretch>
        </p:blipFill>
        <p:spPr>
          <a:xfrm>
            <a:off x="2752725" y="1257300"/>
            <a:ext cx="3629025" cy="2266950"/>
          </a:xfrm>
          <a:prstGeom prst="rect">
            <a:avLst/>
          </a:prstGeom>
          <a:noFill/>
        </p:spPr>
      </p:pic>
      <p:sp>
        <p:nvSpPr>
          <p:cNvPr id="4" name="Placeholder for body"/>
          <p:cNvSpPr/>
          <p:nvPr>
            <p:ph type="body" idx="2"/>
          </p:nvPr>
        </p:nvSpPr>
        <p:spPr>
          <a:xfrm>
            <a:off x="514350" y="3524250"/>
            <a:ext cx="8115300" cy="8572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orden del dinero no es el orden del volumen: el canal directo produce 38.6% del margen con 25% de los pedidos. Caso ficticio Bálsamo Oaxaca · aproximación de un bálsamo por pedido · elaboración propi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marketing.lumbre.lat/object/emp-mkt-c69-m02-oa01"/>
              </a:rPr>
              <a:t><![CDATA[Ver imagen original en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2-oa01"/>
              </a:rPr>
              <a:t><![CDATA[Elegir canal: propio, marketplace o los dos, con la misma v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10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aber cuánto deja cada pedido fue la mitad del trabajo; elegir por dónde vender es la otra mitad]]></a:t>
            </a:r>
          </a:p>
        </p:txBody>
      </p:sp>
      <p:sp>
        <p:nvSpPr>
          <p:cNvPr id="8" name=""/>
          <p:cNvSpPr txBox="1"/>
          <p:nvPr/>
        </p:nvSpPr>
        <p:spPr>
          <a:xfrm>
            <a:off x="514350" y="2019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Va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3,]]></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tro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a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i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u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are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ngú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o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e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á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ribir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mpor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i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2-oa01"/>
              </a:rPr>
              <a:t><![CDATA[Elegir canal: propio, marketplace o los dos, con la misma v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10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mb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pr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é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sabi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vi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vac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n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ri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r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ódu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ian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tos).\n\n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ketpla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pr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dido]]></a:t>
            </a:r>
            <a:r>
              <a:rPr lang="en-US" strike="noStrike" sz="2100" spc="0" u="none" cap="none">
                <a:solidFill>
                  <a:srgbClr val="1B2438">
                    <a:alpha val="100000"/>
                  </a:srgbClr>
                </a:solidFill>
                <a:latin typeface="Calibri"/>
              </a:rPr>
              <a:t><![CDATA[,]]></a:t>
            </a:r>
          </a:p>
        </p:txBody>
      </p:sp>
      <p:sp>
        <p:nvSpPr>
          <p:cNvPr id="8" name=""/>
          <p:cNvSpPr txBox="1"/>
          <p:nvPr/>
        </p:nvSpPr>
        <p:spPr>
          <a:xfrm>
            <a:off x="514350" y="25336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l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Kev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stra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t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2-oa01"/>
              </a:rPr>
              <a:t><![CDATA[Elegir canal: propio, marketplace o los dos, con la misma v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10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o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ví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41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di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lv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lv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g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en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a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taform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a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u]]></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ent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r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érmi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n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de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o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triz.\n\n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ecu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conóm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losóf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omp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i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es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C]]></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t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ez]]></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omp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je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lv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ar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g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d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l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ch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s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2-oa01"/>
              </a:rPr>
              <a:t><![CDATA[Elegir canal: propio, marketplace o los dos, con la misma v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10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Va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4,]]></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luj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b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ctu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álsa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xa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v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3,850]]></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fe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positar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taform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Kev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str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d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i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uard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licar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e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frió]]></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chaz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arje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1,90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gar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br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car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á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st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o.\n\n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l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erc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un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cre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n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án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iqui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n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ánt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2-oa01"/>
              </a:rPr>
              <a:t><![CDATA[Elegir canal: propio, marketplace o los dos, con la misma v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10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tien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án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iemp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é]]></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al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ued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leg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ú]]></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án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scuen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nt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leg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án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visa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tracar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o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ec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b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viem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ech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n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av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ste.\n\n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c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n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rs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fi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á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í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r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posi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tafo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b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tego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í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fi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pósi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leg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sminu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cil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er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3,85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b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ó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r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aber cuánto deja cada pedido fue la mitad del trabajo; elegir por dónde vender es la otra mitad]]></a:t>
            </a:r>
          </a:p>
        </p:txBody>
      </p:sp>
      <p:pic>
        <p:nvPicPr>
          <p:cNvPr id="3" name="" descr="Diagrama de flujo de cinco cajas: pedido pagado, retenciones, depósito, conciliación y decisión">
            <a:hlinkClick r:id="rId3" tooltip="Diagrama de flujo de cinco cajas: pedido pagado, retenciones, depósito, conciliación y decisión"/>
          </p:cNvPr>
          <p:cNvPicPr>
            <a:picLocks noChangeAspect="1"/>
          </p:cNvPicPr>
          <p:nvPr>
            <p:ph type="pic" idx="1"/>
          </p:nvPr>
        </p:nvPicPr>
        <p:blipFill>
          <a:blip r:embed="rId2"/>
          <a:stretch>
            <a:fillRect/>
          </a:stretch>
        </p:blipFill>
        <p:spPr>
          <a:xfrm>
            <a:off x="2971800" y="1257300"/>
            <a:ext cx="3200400" cy="2000250"/>
          </a:xfrm>
          <a:prstGeom prst="rect">
            <a:avLst/>
          </a:prstGeom>
          <a:noFill/>
        </p:spPr>
      </p:pic>
      <p:sp>
        <p:nvSpPr>
          <p:cNvPr id="4" name="Placeholder for body"/>
          <p:cNvSpPr/>
          <p:nvPr>
            <p:ph type="body" idx="2"/>
          </p:nvPr>
        </p:nvSpPr>
        <p:spPr>
          <a:xfrm>
            <a:off x="514350" y="3257550"/>
            <a:ext cx="8115300" cy="11239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ruta del dinero en un canal ajeno: de la venta al depósito hay descuentos y tiempos que la hoja de margen no ve. Caso ficticio Bálsamo Oaxaca · los plazos de liquidación varían por cuenta: mídelos en tu estado de cuenta · elaboración propi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marketing.lumbre.lat/object/emp-mkt-c69-m02-oa01"/>
              </a:rPr>
              <a:t><![CDATA[Ver imagen original en el O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2-oa01"/>
              </a:rPr>
              <a:t><![CDATA[Elegir canal: propio, marketplace o los dos, con la misma v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10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aber cuánto deja cada pedido fue la mitad del trabajo; elegir por dónde vender es la otra mitad]]></a:t>
            </a:r>
          </a:p>
        </p:txBody>
      </p:sp>
      <p:sp>
        <p:nvSpPr>
          <p:cNvPr id="8" name=""/>
          <p:cNvSpPr txBox="1"/>
          <p:nvPr/>
        </p:nvSpPr>
        <p:spPr>
          <a:xfrm>
            <a:off x="514350" y="2019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Va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5,]]></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iesg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pend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ketpla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tr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bra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is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blic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mo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ligator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ar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sibilidad]]></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mbi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lataform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ú]]></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c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ún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erar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ar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2-oa01"/>
              </a:rPr>
              <a:t><![CDATA[Elegir canal: propio, marketplace o los dos, con la misma v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10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rior.\n\nAqu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a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Bálsam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axac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currió]]></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ingú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mbi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misión]]></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curri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i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b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tec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Kev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taform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señ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vá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a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si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2-oa01"/>
              </a:rPr>
              <a:t><![CDATA[Elegir canal: propio, marketplace o los dos, con la misma v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10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taform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ies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ul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ner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uba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arif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uba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eng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é]]></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tarlo]]></a:t>
            </a:r>
            <a:r>
              <a:rPr lang="en-US" strike="noStrike" sz="2100" spc="0" u="none" cap="none">
                <a:solidFill>
                  <a:srgbClr val="1B2438">
                    <a:alpha val="100000"/>
                  </a:srgbClr>
                </a:solidFill>
                <a:latin typeface="Calibri"/>
              </a:rPr>
              <a:t><![CDATA[.\n\n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úm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e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rcentaj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u]]></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en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pen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nal]]></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rc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cen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34.7%]]></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32,39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g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nsu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lít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o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r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lít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ingú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n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erci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u]]></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en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la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90]]></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í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crit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ó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b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rif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vi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aber cuánto deja cada pedido fue la mitad del trabajo; elegir por dónde vender es la otra mitad]]></a:t>
            </a:r>
          </a:p>
        </p:txBody>
      </p:sp>
      <p:pic>
        <p:nvPicPr>
          <p:cNvPr id="3" name="" descr="Matriz de dos por dos con el margen por pedido en el eje horizontal y el control del dato del cliente en el vertical, y los cuatro cuadrantes crecer, corregir, mantener con plan B y salir">
            <a:hlinkClick r:id="rId3" tooltip="Matriz de dos por dos con el margen por pedido en el eje horizontal y el control del dato del cliente en el vertical, y los cuatro cuadrantes crecer, corregir, mantener con plan B y salir"/>
          </p:cNvPr>
          <p:cNvPicPr>
            <a:picLocks noChangeAspect="1"/>
          </p:cNvPicPr>
          <p:nvPr>
            <p:ph type="pic" idx="1"/>
          </p:nvPr>
        </p:nvPicPr>
        <p:blipFill>
          <a:blip r:embed="rId2"/>
          <a:stretch>
            <a:fillRect/>
          </a:stretch>
        </p:blipFill>
        <p:spPr>
          <a:xfrm>
            <a:off x="2543175" y="1257300"/>
            <a:ext cx="405765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Matriz de decisión con las dos varas que más pesan: el dinero de hoy y el activo de mañana. Caso ficticio Bálsamo Oaxaca · elaboración propi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marketing.lumbre.lat/object/emp-mkt-c69-m02-oa01"/>
              </a:rPr>
              <a:t><![CDATA[Ver imagen original en el O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2-oa01"/>
              </a:rPr>
              <a:t><![CDATA[Elegir canal: propio, marketplace o los dos, con la misma v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10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aber cuánto deja cada pedido fue la mitad del trabajo; elegir por dónde vender es la otra mitad]]></a:t>
            </a:r>
          </a:p>
        </p:txBody>
      </p:sp>
      <p:sp>
        <p:nvSpPr>
          <p:cNvPr id="8" name=""/>
          <p:cNvSpPr txBox="1"/>
          <p:nvPr/>
        </p:nvSpPr>
        <p:spPr>
          <a:xfrm>
            <a:off x="514350" y="2019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RRAMIENTA · Matriz de comparación de canales. Las cuatro filas son las de Alma (caso ficticio, octubre de 2025); la última es para tu canal. Comisiones y ciclos de liquidación son supuestos del caso: cámbialos por los números de tu estado de cuent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Columnas 1–5 de 7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2-oa01"/>
              </a:rPr>
              <a:t><![CDATA[Elegir canal: propio, marketplace o los dos, con la misma v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104]]></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1314450"/>
                <a:gridCol w="1724025"/>
                <a:gridCol w="1724025"/>
                <a:gridCol w="1724025"/>
                <a:gridCol w="1628775"/>
              </a:tblGrid>
              <a:tr h="9620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n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 (pedidos / venta del m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argen por bálsam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ntrol del dato del cli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lujo de caj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WhatsApp e Instagram dire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60 · $92,0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72 (53.8%)]]></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tal: la lista es tuy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bra la empresa, sin intermedia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Columnas 1–5 de 7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2-oa01"/>
              </a:rPr>
              <a:t><![CDATA[Elegir canal: propio, marketplace o los dos, con la misma v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104]]></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1314450"/>
                <a:gridCol w="1724025"/>
                <a:gridCol w="1724025"/>
                <a:gridCol w="1724025"/>
                <a:gridCol w="1628775"/>
              </a:tblGrid>
              <a:tr h="9620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n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 (pedidos / venta del m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argen por bálsam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ntrol del dato del cli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lujo de caj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enda propia (web)]]></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50 · $54,0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12 (35.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tal, con aviso de privacidad que cumpl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sarela: llega rápido, con contracarg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Columnas 1–5 de 7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2-oa01"/>
              </a:rPr>
              <a:t><![CDATA[Elegir canal: propio, marketplace o los dos, con la misma v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104]]></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1314450"/>
                <a:gridCol w="1724025"/>
                <a:gridCol w="1724025"/>
                <a:gridCol w="1724025"/>
                <a:gridCol w="1628775"/>
              </a:tblGrid>
              <a:tr h="9620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n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 (pedidos / venta del m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argen por bálsam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ntrol del dato del cli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lujo de caj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mazon (logística del ca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20 · $76,0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00 (31.3%)]]></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inguno: ves pedidos, no clie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quidación de la plataforma, con tarifas de almacé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Columnas 1–5 de 7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2-oa01"/>
              </a:rPr>
              <a:t><![CDATA[Elegir canal: propio, marketplace o los dos, con la misma v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104]]></a:t>
            </a:r>
          </a:p>
        </p:txBody>
      </p:sp>
      <p:graphicFrame>
        <p:nvGraphicFramePr>
          <p:cNvPr id="7" name="" descr=""/>
          <p:cNvGraphicFramePr>
            <a:graphicFrameLocks noGrp="1"/>
          </p:cNvGraphicFramePr>
          <p:nvPr/>
        </p:nvGraphicFramePr>
        <p:xfrm>
          <a:off x="514350" y="1257300"/>
          <a:ext cx="8115300" cy="2457450"/>
        </p:xfrm>
        <a:graphic>
          <a:graphicData uri="http://schemas.openxmlformats.org/drawingml/2006/table">
            <a:tbl>
              <a:tblPr firstRow="1" bandRow="1"/>
              <a:tblGrid>
                <a:gridCol w="1314450"/>
                <a:gridCol w="1724025"/>
                <a:gridCol w="1724025"/>
                <a:gridCol w="1724025"/>
                <a:gridCol w="1628775"/>
              </a:tblGrid>
              <a:tr h="9620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n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 (pedidos / venta del m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argen por bálsam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ntrol del dato del cli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lujo de caj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rcado Lib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10 · $118,0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79 (24.7%)]]></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inguno: la relación es de la platafor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quidación y retenciones; $3,850 sin conciliar en octub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Columnas 1–5 de 7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2-oa01"/>
              </a:rPr>
              <a:t><![CDATA[Elegir canal: propio, marketplace o los dos, con la misma v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104]]></a:t>
            </a:r>
          </a:p>
        </p:txBody>
      </p:sp>
      <p:graphicFrame>
        <p:nvGraphicFramePr>
          <p:cNvPr id="7" name="" descr=""/>
          <p:cNvGraphicFramePr>
            <a:graphicFrameLocks noGrp="1"/>
          </p:cNvGraphicFramePr>
          <p:nvPr/>
        </p:nvGraphicFramePr>
        <p:xfrm>
          <a:off x="514350" y="1257300"/>
          <a:ext cx="8115300" cy="1924050"/>
        </p:xfrm>
        <a:graphic>
          <a:graphicData uri="http://schemas.openxmlformats.org/drawingml/2006/table">
            <a:tbl>
              <a:tblPr firstRow="1" bandRow="1"/>
              <a:tblGrid>
                <a:gridCol w="1314450"/>
                <a:gridCol w="1724025"/>
                <a:gridCol w="1724025"/>
                <a:gridCol w="1724025"/>
                <a:gridCol w="1628775"/>
              </a:tblGrid>
              <a:tr h="9620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n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 (pedidos / venta del m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argen por bálsam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ntrol del dato del cli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lujo de caj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u canal (fila para llen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us pedidos · tu v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u hoja del módulo 1)]]></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es volver a ofrecer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do y cuánto lle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Columnas 1, 6–7 de 7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2-oa01"/>
              </a:rPr>
              <a:t><![CDATA[Elegir canal: propio, marketplace o los dos, con la misma v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104]]></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2028825"/>
                <a:gridCol w="3533775"/>
                <a:gridCol w="25527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n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iesgo de dependenc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WhatsApp e Instagram dire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jo en la venta; el alcance vive en una red social aje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REC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enda propia (web)]]></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jo: depende de tu tráfico, no de un terc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RREGIR el CAC y crec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mazon (logística del ca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to: reglas y tarifas que decide la platafor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NTENER con plan B]]></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Columnas 1, 6–7 de 7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2-oa01"/>
              </a:rPr>
              <a:t><![CDATA[Elegir canal: propio, marketplace o los dos, con la misma v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104]]></a:t>
            </a:r>
          </a:p>
        </p:txBody>
      </p:sp>
      <p:graphicFrame>
        <p:nvGraphicFramePr>
          <p:cNvPr id="7" name="" descr=""/>
          <p:cNvGraphicFramePr>
            <a:graphicFrameLocks noGrp="1"/>
          </p:cNvGraphicFramePr>
          <p:nvPr/>
        </p:nvGraphicFramePr>
        <p:xfrm>
          <a:off x="514350" y="1257300"/>
          <a:ext cx="8115300" cy="1828800"/>
        </p:xfrm>
        <a:graphic>
          <a:graphicData uri="http://schemas.openxmlformats.org/drawingml/2006/table">
            <a:tbl>
              <a:tblPr firstRow="1" bandRow="1"/>
              <a:tblGrid>
                <a:gridCol w="2028825"/>
                <a:gridCol w="3533775"/>
                <a:gridCol w="25527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n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iesgo de dependenc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rcado Lib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to: 34.7% de la venta en una sola me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RREGIR y poner techo de expos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u canal (fila para llen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 de tu venta 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recer / mantener / corregir / sal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2-oa01"/>
              </a:rPr>
              <a:t><![CDATA[Elegir canal: propio, marketplace o los dos, con la misma v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10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aber cuánto deja cada pedido fue la mitad del trabajo; elegir por dónde vender es la otra mitad · Ejemplo resuelto: puntuar los cuatro canales con las cinco varas · Paso 1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Se escribe la fuente de cada número antes del número]]></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cance y margen salen de la hoja del mes. Control del dato sale de tus términos y de lo que realmente llega a tu correo. Flujo de caja y riesgo salen del ]]></a:t>
            </a:r>
            <a:r>
              <a:rPr lang="en-US" b="1" strike="noStrike" sz="2100" spc="0" u="none" cap="none">
                <a:solidFill>
                  <a:srgbClr val="1B2438">
                    <a:alpha val="100000"/>
                  </a:srgbClr>
                </a:solidFill>
                <a:latin typeface="Calibri"/>
              </a:rPr>
              <a:t><![CDATA[estado de cuenta]]></a:t>
            </a:r>
            <a:r>
              <a:rPr lang="en-US" strike="noStrike" sz="2100" spc="0" u="none" cap="none">
                <a:solidFill>
                  <a:srgbClr val="1B2438">
                    <a:alpha val="100000"/>
                  </a:srgbClr>
                </a:solidFill>
                <a:latin typeface="Calibri"/>
              </a:rPr>
              <a:t><![CDATA[ de cada canal. Si un renglón no tiene fuente, no entra en la comparación: entra en la lista de pendientes con fech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2-oa01"/>
              </a:rPr>
              <a:t><![CDATA[Elegir canal: propio, marketplace o los dos, con la misma v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10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aber cuánto deja cada pedido fue la mitad del trabajo; elegir por dónde vender es la otra mitad · Ejemplo resuelto: puntuar los cuatro canales con las cinco varas · Paso 2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Cada vara se califica en tres niveles, no con porcentaje]]></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to / medio / bajo, con una línea de justificación. No hace falta una fórmula fina para decidir: hace falta que «alto» signifique lo mismo en las cuatro columnas. En el caso: alcance alto en Mercado Libre, margen alto solo en directo, control alto solo en los dos canales propio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2-oa01"/>
              </a:rPr>
              <a:t><![CDATA[Elegir canal: propio, marketplace o los dos, con la misma v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10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aber cuánto deja cada pedido fue la mitad del trabajo; elegir por dónde vender es la otra mitad · Ejemplo resuelto: puntuar los cuatro canales con las cinco varas · Paso 3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Se pesa lo que pesa en tu empresa, no lo que pesa en el curso]]></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no tienes efectivo para comprar cera en diciembre, flujo de caja vale doble. Si tu catálogo depende de un solo producto, riesgo de dependencia vale doble. Escribe los pesos y déjalos fijos un año: cambiar los pesos cada mes es la forma elegante de confirmar lo que ya querías cree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2-oa01"/>
              </a:rPr>
              <a:t><![CDATA[Elegir canal: propio, marketplace o los dos, con la misma v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10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aber cuánto deja cada pedido fue la mitad del trabajo; elegir por dónde vender es la otra mitad · Ejemplo resuelto: puntuar los cuatro canales con las cinco varas · Paso 4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Se cruzan las dos varas que deciden el largo plazo]]></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gen por pedido (dinero de hoy) contra control del dato (activo de mañana). Ahí sale la matriz: directo en ]]></a:t>
            </a:r>
            <a:r>
              <a:rPr lang="en-US" b="1" strike="noStrike" sz="2100" spc="0" u="none" cap="none">
                <a:solidFill>
                  <a:srgbClr val="1B2438">
                    <a:alpha val="100000"/>
                  </a:srgbClr>
                </a:solidFill>
                <a:latin typeface="Calibri"/>
              </a:rPr>
              <a:t><![CDATA[crecer]]></a:t>
            </a:r>
            <a:r>
              <a:rPr lang="en-US" strike="noStrike" sz="2100" spc="0" u="none" cap="none">
                <a:solidFill>
                  <a:srgbClr val="1B2438">
                    <a:alpha val="100000"/>
                  </a:srgbClr>
                </a:solidFill>
                <a:latin typeface="Calibri"/>
              </a:rPr>
              <a:t><![CDATA[, tienda propia en ]]></a:t>
            </a:r>
            <a:r>
              <a:rPr lang="en-US" b="1" strike="noStrike" sz="2100" spc="0" u="none" cap="none">
                <a:solidFill>
                  <a:srgbClr val="1B2438">
                    <a:alpha val="100000"/>
                  </a:srgbClr>
                </a:solidFill>
                <a:latin typeface="Calibri"/>
              </a:rPr>
              <a:t><![CDATA[corregir si el CAC se dispara]]></a:t>
            </a:r>
            <a:r>
              <a:rPr lang="en-US" strike="noStrike" sz="2100" spc="0" u="none" cap="none">
                <a:solidFill>
                  <a:srgbClr val="1B2438">
                    <a:alpha val="100000"/>
                  </a:srgbClr>
                </a:solidFill>
                <a:latin typeface="Calibri"/>
              </a:rPr>
              <a:t><![CDATA[, Amazon en ]]></a:t>
            </a:r>
            <a:r>
              <a:rPr lang="en-US" b="1" strike="noStrike" sz="2100" spc="0" u="none" cap="none">
                <a:solidFill>
                  <a:srgbClr val="1B2438">
                    <a:alpha val="100000"/>
                  </a:srgbClr>
                </a:solidFill>
                <a:latin typeface="Calibri"/>
              </a:rPr>
              <a:t><![CDATA[mantener con plan B]]></a:t>
            </a:r>
            <a:r>
              <a:rPr lang="en-US" strike="noStrike" sz="2100" spc="0" u="none" cap="none">
                <a:solidFill>
                  <a:srgbClr val="1B2438">
                    <a:alpha val="100000"/>
                  </a:srgbClr>
                </a:solidFill>
                <a:latin typeface="Calibri"/>
              </a:rPr>
              <a:t><![CDATA[, Mercado Libre en ]]></a:t>
            </a:r>
            <a:r>
              <a:rPr lang="en-US" b="1" strike="noStrike" sz="2100" spc="0" u="none" cap="none">
                <a:solidFill>
                  <a:srgbClr val="1B2438">
                    <a:alpha val="100000"/>
                  </a:srgbClr>
                </a:solidFill>
                <a:latin typeface="Calibri"/>
              </a:rPr>
              <a:t><![CDATA[salir solo si corregir no funciona]]></a:t>
            </a:r>
            <a:r>
              <a:rPr lang="en-US" strike="noStrike" sz="2100" spc="0" u="none" cap="none">
                <a:solidFill>
                  <a:srgbClr val="1B2438">
                    <a:alpha val="100000"/>
                  </a:srgbClr>
                </a:solidFill>
                <a:latin typeface="Calibri"/>
              </a:rPr>
              <a:t><![CDAT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2-oa01"/>
              </a:rPr>
              <a:t><![CDATA[Elegir canal: propio, marketplace o los dos, con la misma v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10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aber cuánto deja cada pedido fue la mitad del trabajo; elegir por dónde vender es la otra mitad · Ejemplo resuelto: puntuar los cuatro canales con las cinco varas · Paso 5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Se traduce a una decisión con fecha y dueño]]></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recer: cuánto y en qué mes. Mantener: qué se vigila y cada cuánto. Corregir: qué renglón de la hoja de margen se mueve y con qué meta. Salir: qué se hace con los pedidos que ya vienen por ahí. Sin dueño y sin fecha, la matriz es un cartel.]]></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2-oa01"/>
              </a:rPr>
              <a:t><![CDATA[Elegir canal: propio, marketplace o los dos, con la misma v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10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aber cuánto deja cada pedido fue la mitad del trabajo; elegir por dónde vender es la otra mitad · Ejemplo resuelto: puntuar los cuatro canales con las cinco varas · Paso 6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Se busca el empate y se decide con la quinta vara]]></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caso, Amazon y Mercado Libre empatan en casi todo menos en $21 de margen por bálsamo ($100 contra $79). Ahí no decide la resta: decide el riesgo de concentración y el flujo de caja, que son distintos por canal y por cuenta. Un empate se rompe con una prueba de 60 días, no con una corazonad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2-oa01"/>
              </a:rPr>
              <a:t><![CDATA[Elegir canal: propio, marketplace o los dos, con la misma v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10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aber cuánto deja cada pedido fue la mitad del trabajo; elegir por dónde vender es la otra mitad · Ejemplo resuelto: puntuar los cuatro canales con las cinco varas · Paso 7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Se vuelve a puntuar cada mes con la misma hoja]]></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hoja de rentabilidad por canal del curso se mira ]]></a:t>
            </a:r>
            <a:r>
              <a:rPr lang="en-US" b="1" strike="noStrike" sz="2100" spc="0" u="none" cap="none">
                <a:solidFill>
                  <a:srgbClr val="1B2438">
                    <a:alpha val="100000"/>
                  </a:srgbClr>
                </a:solidFill>
                <a:latin typeface="Calibri"/>
              </a:rPr>
              <a:t><![CDATA[cada mes]]></a:t>
            </a:r>
            <a:r>
              <a:rPr lang="en-US" strike="noStrike" sz="2100" spc="0" u="none" cap="none">
                <a:solidFill>
                  <a:srgbClr val="1B2438">
                    <a:alpha val="100000"/>
                  </a:srgbClr>
                </a:solidFill>
                <a:latin typeface="Calibri"/>
              </a:rPr>
              <a:t><![CDATA[ y lleva columna de decisión, porque el alcance y el margen se mueven: octubre fue el mes en que el crecimiento de Mercado Libre se compró con publicidad interna del catálogo, y eso todavía no estaba en la hoj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2-oa01"/>
              </a:rPr>
              <a:t><![CDATA[Elegir canal: propio, marketplace o los dos, con la misma v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104]]></a:t>
            </a:r>
          </a:p>
        </p:txBody>
      </p:sp>
      <p:sp>
        <p:nvSpPr>
          <p:cNvPr id="7" name=""/>
          <p:cNvSpPr txBox="1"/>
          <p:nvPr/>
        </p:nvSpPr>
        <p:spPr>
          <a:xfrm>
            <a:off x="514350" y="121920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aber cuánto deja cada pedido fue la mitad del trabajo; elegir por dónde vender es la otra mitad · Ejemplo resuelto: el CAC:LTV del canal propio, con los números del caso · Paso 1 de 7]]></a:t>
            </a:r>
          </a:p>
        </p:txBody>
      </p:sp>
      <p:sp>
        <p:nvSpPr>
          <p:cNvPr id="8" name=""/>
          <p:cNvSpPr txBox="1"/>
          <p:nvPr/>
        </p:nvSpPr>
        <p:spPr>
          <a:xfrm>
            <a:off x="514350" y="27146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El CAC del canal propio, ya calculado]]></a:t>
            </a:r>
          </a:p>
        </p:txBody>
      </p:sp>
      <p:sp>
        <p:nvSpPr>
          <p:cNvPr id="9" name=""/>
          <p:cNvSpPr txBox="1"/>
          <p:nvPr/>
        </p:nvSpPr>
        <p:spPr>
          <a:xfrm>
            <a:off x="514350" y="31337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ienda propia gastó ]]></a:t>
            </a:r>
            <a:r>
              <a:rPr lang="en-US" b="1" strike="noStrike" sz="2100" spc="0" u="none" cap="none">
                <a:solidFill>
                  <a:srgbClr val="1B2438">
                    <a:alpha val="100000"/>
                  </a:srgbClr>
                </a:solidFill>
                <a:latin typeface="Calibri"/>
              </a:rPr>
              <a:t><![CDATA[$7,400]]></a:t>
            </a:r>
            <a:r>
              <a:rPr lang="en-US" strike="noStrike" sz="2100" spc="0" u="none" cap="none">
                <a:solidFill>
                  <a:srgbClr val="1B2438">
                    <a:alpha val="100000"/>
                  </a:srgbClr>
                </a:solidFill>
                <a:latin typeface="Calibri"/>
              </a:rPr>
              <a:t><![CDATA[ de publicidad en octubre y cerró ]]></a:t>
            </a:r>
            <a:r>
              <a:rPr lang="en-US" b="1" strike="noStrike" sz="2100" spc="0" u="none" cap="none">
                <a:solidFill>
                  <a:srgbClr val="1B2438">
                    <a:alpha val="100000"/>
                  </a:srgbClr>
                </a:solidFill>
                <a:latin typeface="Calibri"/>
              </a:rPr>
              <a:t><![CDATA[150 pedido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49.33 de costo de adquisición por pedido]]></a:t>
            </a:r>
            <a:r>
              <a:rPr lang="en-US" strike="noStrike" sz="2100" spc="0" u="none" cap="none">
                <a:solidFill>
                  <a:srgbClr val="1B2438">
                    <a:alpha val="100000"/>
                  </a:srgbClr>
                </a:solidFill>
                <a:latin typeface="Calibri"/>
              </a:rPr>
              <a:t><![CDATA[. Es el número que hace que la tienda propia baje de $161 a $112 de margen por bálsam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2-oa01"/>
              </a:rPr>
              <a:t><![CDATA[Elegir canal: propio, marketplace o los dos, con la misma v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104]]></a:t>
            </a:r>
          </a:p>
        </p:txBody>
      </p:sp>
      <p:sp>
        <p:nvSpPr>
          <p:cNvPr id="7" name=""/>
          <p:cNvSpPr txBox="1"/>
          <p:nvPr/>
        </p:nvSpPr>
        <p:spPr>
          <a:xfrm>
            <a:off x="514350" y="121920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aber cuánto deja cada pedido fue la mitad del trabajo; elegir por dónde vender es la otra mitad · Ejemplo resuelto: el CAC:LTV del canal propio, con los números del caso · Paso 2 de 7]]></a:t>
            </a:r>
          </a:p>
        </p:txBody>
      </p:sp>
      <p:sp>
        <p:nvSpPr>
          <p:cNvPr id="8" name=""/>
          <p:cNvSpPr txBox="1"/>
          <p:nvPr/>
        </p:nvSpPr>
        <p:spPr>
          <a:xfrm>
            <a:off x="514350" y="27146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Se compara con el margen del primer pedido]]></a:t>
            </a:r>
          </a:p>
        </p:txBody>
      </p:sp>
      <p:sp>
        <p:nvSpPr>
          <p:cNvPr id="9" name=""/>
          <p:cNvSpPr txBox="1"/>
          <p:nvPr/>
        </p:nvSpPr>
        <p:spPr>
          <a:xfrm>
            <a:off x="514350" y="31337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imer pedido deja $112 contra un CAC de $49.33: ]]></a:t>
            </a:r>
            <a:r>
              <a:rPr lang="en-US" b="1" strike="noStrike" sz="2100" spc="0" u="none" cap="none">
                <a:solidFill>
                  <a:srgbClr val="1B2438">
                    <a:alpha val="100000"/>
                  </a:srgbClr>
                </a:solidFill>
                <a:latin typeface="Calibri"/>
              </a:rPr>
              <a:t><![CDATA[la primera compra ya recupera el costo de adquirir al cliente]]></a:t>
            </a:r>
            <a:r>
              <a:rPr lang="en-US" strike="noStrike" sz="2100" spc="0" u="none" cap="none">
                <a:solidFill>
                  <a:srgbClr val="1B2438">
                    <a:alpha val="100000"/>
                  </a:srgbClr>
                </a:solidFill>
                <a:latin typeface="Calibri"/>
              </a:rPr>
              <a:t><![CDATA[, con $62.67 de sobra. El periodo de recuperación del canal propio es de un pedido, y eso es lo que hace defendible invertir ahí.]]></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2-oa01"/>
              </a:rPr>
              <a:t><![CDATA[Elegir canal: propio, marketplace o los dos, con la misma v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104]]></a:t>
            </a:r>
          </a:p>
        </p:txBody>
      </p:sp>
      <p:sp>
        <p:nvSpPr>
          <p:cNvPr id="7" name=""/>
          <p:cNvSpPr txBox="1"/>
          <p:nvPr/>
        </p:nvSpPr>
        <p:spPr>
          <a:xfrm>
            <a:off x="514350" y="121920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aber cuánto deja cada pedido fue la mitad del trabajo; elegir por dónde vender es la otra mitad · Ejemplo resuelto: el CAC:LTV del canal propio, con los números del caso · Paso 3 de 7]]></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2-oa01"/>
              </a:rPr>
              <a:t><![CDATA[Elegir canal: propio, marketplace o los dos, con la misma v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10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Aquí hay que declarar un supuesto, porque el caso no mide recompra]]></a:t>
            </a:r>
          </a:p>
        </p:txBody>
      </p:sp>
      <p:sp>
        <p:nvSpPr>
          <p:cNvPr id="8" name=""/>
          <p:cNvSpPr txBox="1"/>
          <p:nvPr/>
        </p:nvSpPr>
        <p:spPr>
          <a:xfrm>
            <a:off x="514350" y="1981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biblia del caso no dice cada cuánto vuelve un cliente de la tienda. Para poder enseñar el método, se asume un cliente que compra ]]></a:t>
            </a:r>
            <a:r>
              <a:rPr lang="en-US" b="1" strike="noStrike" sz="2100" spc="0" u="none" cap="none">
                <a:solidFill>
                  <a:srgbClr val="1B2438">
                    <a:alpha val="100000"/>
                  </a:srgbClr>
                </a:solidFill>
                <a:latin typeface="Calibri"/>
              </a:rPr>
              <a:t><![CDATA[tres veces en doce meses]]></a:t>
            </a:r>
            <a:r>
              <a:rPr lang="en-US" strike="noStrike" sz="2100" spc="0" u="none" cap="none">
                <a:solidFill>
                  <a:srgbClr val="1B2438">
                    <a:alpha val="100000"/>
                  </a:srgbClr>
                </a:solidFill>
                <a:latin typeface="Calibri"/>
              </a:rPr>
              <a:t><![CDATA[ ($320 de precio cada vez). Ese «3» es un supuesto de trabajo: tu número sale de tu lista de pedidos, y si no lo tienes, tu primera tarea es empezar a registrarl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2-oa01"/>
              </a:rPr>
              <a:t><![CDATA[Elegir canal: propio, marketplace o los dos, con la misma v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104]]></a:t>
            </a:r>
          </a:p>
        </p:txBody>
      </p:sp>
      <p:sp>
        <p:nvSpPr>
          <p:cNvPr id="7" name=""/>
          <p:cNvSpPr txBox="1"/>
          <p:nvPr/>
        </p:nvSpPr>
        <p:spPr>
          <a:xfrm>
            <a:off x="514350" y="121920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aber cuánto deja cada pedido fue la mitad del trabajo; elegir por dónde vender es la otra mitad · Ejemplo resuelto: el CAC:LTV del canal propio, con los números del caso · Paso 4 de 7]]></a:t>
            </a:r>
          </a:p>
        </p:txBody>
      </p:sp>
      <p:sp>
        <p:nvSpPr>
          <p:cNvPr id="8" name=""/>
          <p:cNvSpPr txBox="1"/>
          <p:nvPr/>
        </p:nvSpPr>
        <p:spPr>
          <a:xfrm>
            <a:off x="514350" y="27146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l LTV se calcula en margen, no en venta]]></a:t>
            </a:r>
          </a:p>
        </p:txBody>
      </p:sp>
      <p:sp>
        <p:nvSpPr>
          <p:cNvPr id="9" name=""/>
          <p:cNvSpPr txBox="1"/>
          <p:nvPr/>
        </p:nvSpPr>
        <p:spPr>
          <a:xfrm>
            <a:off x="514350" y="31337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pedidos por $112 de margen = ]]></a:t>
            </a:r>
            <a:r>
              <a:rPr lang="en-US" b="1" strike="noStrike" sz="2100" spc="0" u="none" cap="none">
                <a:solidFill>
                  <a:srgbClr val="1B2438">
                    <a:alpha val="100000"/>
                  </a:srgbClr>
                </a:solidFill>
                <a:latin typeface="Calibri"/>
              </a:rPr>
              <a:t><![CDATA[$336 de valor de vida del cliente]]></a:t>
            </a:r>
            <a:r>
              <a:rPr lang="en-US" strike="noStrike" sz="2100" spc="0" u="none" cap="none">
                <a:solidFill>
                  <a:srgbClr val="1B2438">
                    <a:alpha val="100000"/>
                  </a:srgbClr>
                </a:solidFill>
                <a:latin typeface="Calibri"/>
              </a:rPr>
              <a:t><![CDATA[. Si lo calcularas en venta ($320 por tres) te saldrían $960 y parecerías cuatro veces más rentable de lo que eres: el LTV se cuenta en lo que deja, no en lo que pasa por la caj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2-oa01"/>
              </a:rPr>
              <a:t><![CDATA[Elegir canal: propio, marketplace o los dos, con la misma v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104]]></a:t>
            </a:r>
          </a:p>
        </p:txBody>
      </p:sp>
      <p:sp>
        <p:nvSpPr>
          <p:cNvPr id="7" name=""/>
          <p:cNvSpPr txBox="1"/>
          <p:nvPr/>
        </p:nvSpPr>
        <p:spPr>
          <a:xfrm>
            <a:off x="514350" y="121920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aber cuánto deja cada pedido fue la mitad del trabajo; elegir por dónde vender es la otra mitad · Ejemplo resuelto: el CAC:LTV del canal propio, con los números del caso · Paso 5 de 7]]></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2-oa01"/>
              </a:rPr>
              <a:t><![CDATA[Elegir canal: propio, marketplace o los dos, con la misma v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10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a razón LTV:CAC]]></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336 entre $49.33 = 6.8 a 1.]]></a:t>
            </a:r>
            <a:r>
              <a:rPr lang="en-US" strike="noStrike" sz="2100" spc="0" u="none" cap="none">
                <a:solidFill>
                  <a:srgbClr val="1B2438">
                    <a:alpha val="100000"/>
                  </a:srgbClr>
                </a:solidFill>
                <a:latin typeface="Calibri"/>
              </a:rPr>
              <a:t><![CDATA[ Con esa razón hay aire para invertir en el canal propio: el curso usa como referencia de trabajo que una razón de 3 a 1 o mayor permite escalar, y por debajo de 1 a 1 cada cliente cuesta más de lo que devuelve. No es un semáforo universal: depende de cuánto aguante tu caj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2-oa01"/>
              </a:rPr>
              <a:t><![CDATA[Elegir canal: propio, marketplace o los dos, con la misma v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104]]></a:t>
            </a:r>
          </a:p>
        </p:txBody>
      </p:sp>
      <p:sp>
        <p:nvSpPr>
          <p:cNvPr id="7" name=""/>
          <p:cNvSpPr txBox="1"/>
          <p:nvPr/>
        </p:nvSpPr>
        <p:spPr>
          <a:xfrm>
            <a:off x="514350" y="121920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aber cuánto deja cada pedido fue la mitad del trabajo; elegir por dónde vender es la otra mitad · Ejemplo resuelto: el CAC:LTV del canal propio, con los números del caso · Paso 6 de 7]]></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2-oa01"/>
              </a:rPr>
              <a:t><![CDATA[Elegir canal: propio, marketplace o los dos, con la misma v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10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Se prueba el número moviendo el supuesto]]></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cliente no compra tres veces sino dos, el LTV baja a $224 y la razón a ]]></a:t>
            </a:r>
            <a:r>
              <a:rPr lang="en-US" b="1" strike="noStrike" sz="2100" spc="0" u="none" cap="none">
                <a:solidFill>
                  <a:srgbClr val="1B2438">
                    <a:alpha val="100000"/>
                  </a:srgbClr>
                </a:solidFill>
                <a:latin typeface="Calibri"/>
              </a:rPr>
              <a:t><![CDATA[4.5 a 1]]></a:t>
            </a:r>
            <a:r>
              <a:rPr lang="en-US" strike="noStrike" sz="2100" spc="0" u="none" cap="none">
                <a:solidFill>
                  <a:srgbClr val="1B2438">
                    <a:alpha val="100000"/>
                  </a:srgbClr>
                </a:solidFill>
                <a:latin typeface="Calibri"/>
              </a:rPr>
              <a:t><![CDATA[ (224 entre 49.33). Sigue siendo invertible. Si compra una sola vez, la razón es 2.3 a 1 (112 entre 49.33) y el canal propio deja de ser un activo para ser una campaña. ]]></a:t>
            </a:r>
            <a:r>
              <a:rPr lang="en-US" b="1" strike="noStrike" sz="2100" spc="0" u="none" cap="none">
                <a:solidFill>
                  <a:srgbClr val="1B2438">
                    <a:alpha val="100000"/>
                  </a:srgbClr>
                </a:solidFill>
                <a:latin typeface="Calibri"/>
              </a:rPr>
              <a:t><![CDATA[La decisión es tan firme como tu supuesto de recompra]]></a:t>
            </a:r>
            <a:r>
              <a:rPr lang="en-US" strike="noStrike" sz="2100" spc="0" u="none" cap="none">
                <a:solidFill>
                  <a:srgbClr val="1B2438">
                    <a:alpha val="100000"/>
                  </a:srgbClr>
                </a:solidFill>
                <a:latin typeface="Calibri"/>
              </a:rPr>
              <a:t><![CDATA[, y por eso se escrib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2-oa01"/>
              </a:rPr>
              <a:t><![CDATA[Elegir canal: propio, marketplace o los dos, con la misma v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104]]></a:t>
            </a:r>
          </a:p>
        </p:txBody>
      </p:sp>
      <p:sp>
        <p:nvSpPr>
          <p:cNvPr id="7" name=""/>
          <p:cNvSpPr txBox="1"/>
          <p:nvPr/>
        </p:nvSpPr>
        <p:spPr>
          <a:xfrm>
            <a:off x="514350" y="121920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aber cuánto deja cada pedido fue la mitad del trabajo; elegir por dónde vender es la otra mitad · Ejemplo resuelto: el CAC:LTV del canal propio, con los números del caso · Paso 7 de 7]]></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2-oa01"/>
              </a:rPr>
              <a:t><![CDATA[Elegir canal: propio, marketplace o los dos, con la misma v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10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Por qué el marketplace no entra en esta comparación]]></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calcular su CAC:LTV haría falta saber cuánto se gastó en publicidad interna del catálogo, y el caso no lo midió: ésa es una de las fugas. Y aunque lo midieras, la recompra de esos 410 compradores no es tuya: el cliente vuelve a la plataforma, no a tu tienda. Por eso el control del dato es una vara separada del margen, y por eso el curso recomienda el OA reutilizado ]]></a:t>
            </a:r>
            <a:r>
              <a:rPr lang="en-US" b="1" strike="noStrike" sz="2100" spc="0" u="none" cap="none">
                <a:solidFill>
                  <a:srgbClr val="1B2438">
                    <a:alpha val="100000"/>
                  </a:srgbClr>
                </a:solidFill>
                <a:latin typeface="Calibri"/>
              </a:rPr>
              <a:t><![CDATA[«Del clic al ingreso: CAC y LTV»]]></a:t>
            </a:r>
            <a:r>
              <a:rPr lang="en-US" strike="noStrike" sz="2100" spc="0" u="none" cap="none">
                <a:solidFill>
                  <a:srgbClr val="1B2438">
                    <a:alpha val="100000"/>
                  </a:srgbClr>
                </a:solidFill>
                <a:latin typeface="Calibri"/>
              </a:rPr>
              <a:t><![CDATA[ antes de tocar esta cuenta en tu empres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2-oa01"/>
              </a:rPr>
              <a:t><![CDATA[Elegir canal: propio, marketplace o los dos, con la misma v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104]]></a:t>
            </a:r>
          </a:p>
        </p:txBody>
      </p:sp>
      <p:sp>
        <p:nvSpPr>
          <p:cNvPr id="7" name=""/>
          <p:cNvSpPr txBox="1"/>
          <p:nvPr/>
        </p:nvSpPr>
        <p:spPr>
          <a:xfrm>
            <a:off x="514350" y="12192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Saber cuánto deja cada pedido fue la mitad del trabajo; elegir por dónde vender es la otra mitad]]></a:t>
            </a:r>
          </a:p>
        </p:txBody>
      </p:sp>
      <p:sp>
        <p:nvSpPr>
          <p:cNvPr id="8" name=""/>
          <p:cNvSpPr txBox="1"/>
          <p:nvPr/>
        </p:nvSpPr>
        <p:spPr>
          <a:xfrm>
            <a:off x="514350" y="18002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el total de margen de contribución de octubre ($115,910), ¿cuánto pesos aporta el canal que trajo 410 pedidos, si cada bálsamo deja $79? Captura el número en pesos.]]></a:t>
            </a:r>
          </a:p>
        </p:txBody>
      </p:sp>
      <p:sp>
        <p:nvSpPr>
          <p:cNvPr id="9" name=""/>
          <p:cNvSpPr txBox="1"/>
          <p:nvPr/>
        </p:nvSpPr>
        <p:spPr>
          <a:xfrm>
            <a:off x="628650" y="2895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MXN): ________________]]></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2-oa01"/>
              </a:rPr>
              <a:t><![CDATA[Elegir canal: propio, marketplace o los dos, con la misma v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104]]></a:t>
            </a:r>
          </a:p>
        </p:txBody>
      </p:sp>
      <p:sp>
        <p:nvSpPr>
          <p:cNvPr id="7" name=""/>
          <p:cNvSpPr txBox="1"/>
          <p:nvPr/>
        </p:nvSpPr>
        <p:spPr>
          <a:xfrm>
            <a:off x="514350" y="12192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Saber cuánto deja cada pedido fue la mitad del trabajo; elegir por dónde vender es la otra mitad]]></a:t>
            </a:r>
          </a:p>
        </p:txBody>
      </p:sp>
      <p:sp>
        <p:nvSpPr>
          <p:cNvPr id="8" name=""/>
          <p:cNvSpPr txBox="1"/>
          <p:nvPr/>
        </p:nvSpPr>
        <p:spPr>
          <a:xfrm>
            <a:off x="514350" y="18002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n el supuesto de recompra del caso (un cliente de la tienda compra tres veces en doce meses y cada pedido deja $112 de margen) y un CAC de $49.33: captura la razón LTV:CAC con un decimal.]]></a:t>
            </a:r>
          </a:p>
        </p:txBody>
      </p:sp>
      <p:sp>
        <p:nvSpPr>
          <p:cNvPr id="9" name=""/>
          <p:cNvSpPr txBox="1"/>
          <p:nvPr/>
        </p:nvSpPr>
        <p:spPr>
          <a:xfrm>
            <a:off x="628650" y="32289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a 1): ________________]]></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2-oa01"/>
              </a:rPr>
              <a:t><![CDATA[Elegir canal: propio, marketplace o los dos, con la misma v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104]]></a:t>
            </a:r>
          </a:p>
        </p:txBody>
      </p:sp>
      <p:sp>
        <p:nvSpPr>
          <p:cNvPr id="7" name=""/>
          <p:cNvSpPr txBox="1"/>
          <p:nvPr/>
        </p:nvSpPr>
        <p:spPr>
          <a:xfrm>
            <a:off x="514350" y="12192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Saber cuánto deja cada pedido fue la mitad del trabajo; elegir por dónde vender es la otra mitad]]></a:t>
            </a:r>
          </a:p>
        </p:txBody>
      </p:sp>
      <p:sp>
        <p:nvSpPr>
          <p:cNvPr id="8" name=""/>
          <p:cNvSpPr txBox="1"/>
          <p:nvPr/>
        </p:nvSpPr>
        <p:spPr>
          <a:xfrm>
            <a:off x="514350" y="18002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lma decide dónde ir los $7,400 de publicidad de noviembre. Con las cinco varas del caso, ¿cuál decisión se sostiene mejor?]]></a:t>
            </a:r>
          </a:p>
        </p:txBody>
      </p:sp>
      <p:sp>
        <p:nvSpPr>
          <p:cNvPr id="9" name=""/>
          <p:cNvSpPr txBox="1"/>
          <p:nvPr/>
        </p:nvSpPr>
        <p:spPr>
          <a:xfrm>
            <a:off x="666750" y="25717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ubirla completa a anuncios internos del marketplace: ahí está el volumen, cuatro de cada diez pedidos]]></a:t>
            </a:r>
          </a:p>
        </p:txBody>
      </p:sp>
      <p:sp>
        <p:nvSpPr>
          <p:cNvPr id="10" name=""/>
          <p:cNvSpPr txBox="1"/>
          <p:nvPr/>
        </p:nvSpPr>
        <p:spPr>
          <a:xfrm>
            <a:off x="666750" y="32670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partirla en partes iguales entre los cuatro canales, para no favorecer a ningun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2-oa01"/>
              </a:rPr>
              <a:t><![CDATA[Elegir canal: propio, marketplace o los dos, con la misma v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104]]></a:t>
            </a:r>
          </a:p>
        </p:txBody>
      </p:sp>
      <p:sp>
        <p:nvSpPr>
          <p:cNvPr id="7" name=""/>
          <p:cNvSpPr txBox="1"/>
          <p:nvPr/>
        </p:nvSpPr>
        <p:spPr>
          <a:xfrm>
            <a:off x="666750" y="121920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Meter la mayor parte en el canal propio (lista de clientes, fichas y contenido) y dejar el marketplace sin crecimiento pagado, corrigiendo antes su margen por pedid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2-oa01"/>
              </a:rPr>
              <a:t><![CDATA[Elegir canal: propio, marketplace o los dos, con la misma v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104]]></a:t>
            </a:r>
          </a:p>
        </p:txBody>
      </p:sp>
      <p:sp>
        <p:nvSpPr>
          <p:cNvPr id="7" name=""/>
          <p:cNvSpPr txBox="1"/>
          <p:nvPr/>
        </p:nvSpPr>
        <p:spPr>
          <a:xfrm>
            <a:off x="514350" y="12192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Saber cuánto deja cada pedido fue la mitad del trabajo; elegir por dónde vender es la otra mitad]]></a:t>
            </a:r>
          </a:p>
        </p:txBody>
      </p:sp>
      <p:sp>
        <p:nvSpPr>
          <p:cNvPr id="8" name=""/>
          <p:cNvSpPr txBox="1"/>
          <p:nvPr/>
        </p:nvSpPr>
        <p:spPr>
          <a:xfrm>
            <a:off x="514350" y="18002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ada uno de estos datos del caso alimenta una vara distinta de la matriz. Arrástralos a su vara:]]></a:t>
            </a:r>
          </a:p>
        </p:txBody>
      </p:sp>
      <p:sp>
        <p:nvSpPr>
          <p:cNvPr id="9" name=""/>
          <p:cNvSpPr txBox="1"/>
          <p:nvPr/>
        </p:nvSpPr>
        <p:spPr>
          <a:xfrm>
            <a:off x="514350" y="25717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8479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lcance]]></a:t>
            </a:r>
          </a:p>
        </p:txBody>
      </p:sp>
      <p:sp>
        <p:nvSpPr>
          <p:cNvPr id="11" name=""/>
          <p:cNvSpPr txBox="1"/>
          <p:nvPr/>
        </p:nvSpPr>
        <p:spPr>
          <a:xfrm>
            <a:off x="628650" y="32004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Margen por pedido]]></a:t>
            </a:r>
          </a:p>
        </p:txBody>
      </p:sp>
      <p:sp>
        <p:nvSpPr>
          <p:cNvPr id="12" name=""/>
          <p:cNvSpPr txBox="1"/>
          <p:nvPr/>
        </p:nvSpPr>
        <p:spPr>
          <a:xfrm>
            <a:off x="628650" y="35528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ntrol del dato del cliente]]></a:t>
            </a:r>
          </a:p>
        </p:txBody>
      </p:sp>
      <p:sp>
        <p:nvSpPr>
          <p:cNvPr id="13" name=""/>
          <p:cNvSpPr txBox="1"/>
          <p:nvPr/>
        </p:nvSpPr>
        <p:spPr>
          <a:xfrm>
            <a:off x="628650" y="39052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Flujo de caja]]></a:t>
            </a:r>
          </a:p>
        </p:txBody>
      </p:sp>
      <p:sp>
        <p:nvSpPr>
          <p:cNvPr id="14" name=""/>
          <p:cNvSpPr txBox="1"/>
          <p:nvPr/>
        </p:nvSpPr>
        <p:spPr>
          <a:xfrm>
            <a:off x="628650" y="4257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iesgo de dependenci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2-oa01"/>
              </a:rPr>
              <a:t><![CDATA[Elegir canal: propio, marketplace o los dos, con la misma v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104]]></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410 de los 1,040 pedidos del mes llegaron por el marketplace]]></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l mismo bálsamo deja $172 en directo y $79 en el marketplace]]></a:t>
            </a:r>
          </a:p>
        </p:txBody>
      </p:sp>
      <p:sp>
        <p:nvSpPr>
          <p:cNvPr id="9" name=""/>
          <p:cNvSpPr txBox="1"/>
          <p:nvPr/>
        </p:nvSpPr>
        <p:spPr>
          <a:xfrm>
            <a:off x="514350" y="19431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De esos 410 pedidos la hoja solo tiene producto, monto y dirección de envío]]></a:t>
            </a:r>
          </a:p>
        </p:txBody>
      </p:sp>
      <p:sp>
        <p:nvSpPr>
          <p:cNvPr id="10" name=""/>
          <p:cNvSpPr txBox="1"/>
          <p:nvPr/>
        </p:nvSpPr>
        <p:spPr>
          <a:xfrm>
            <a:off x="514350" y="26193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a lista de clientes de la tienda permite lanzar la vela de temporada sin pagar anuncios]]></a:t>
            </a:r>
          </a:p>
        </p:txBody>
      </p:sp>
      <p:sp>
        <p:nvSpPr>
          <p:cNvPr id="11" name=""/>
          <p:cNvSpPr txBox="1"/>
          <p:nvPr/>
        </p:nvSpPr>
        <p:spPr>
          <a:xfrm>
            <a:off x="514350" y="32956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3,850 de diferencia entre lo depositado y lo registrado como vendido]]></a:t>
            </a:r>
          </a:p>
        </p:txBody>
      </p:sp>
      <p:sp>
        <p:nvSpPr>
          <p:cNvPr id="12" name=""/>
          <p:cNvSpPr txBox="1"/>
          <p:nvPr/>
        </p:nvSpPr>
        <p:spPr>
          <a:xfrm>
            <a:off x="514350" y="39624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Dos rechazos de tarjeta por $1,900 llegaron cobrados como contracarg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2-oa01"/>
              </a:rPr>
              <a:t><![CDATA[Elegir canal: propio, marketplace o los dos, con la misma v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104]]></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El depósito del canal ajeno llega ya descontado, no por el importe de la venta]]></a:t>
            </a:r>
          </a:p>
        </p:txBody>
      </p:sp>
      <p:sp>
        <p:nvSpPr>
          <p:cNvPr id="8" name=""/>
          <p:cNvSpPr txBox="1"/>
          <p:nvPr/>
        </p:nvSpPr>
        <p:spPr>
          <a:xfrm>
            <a:off x="514350" y="18954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Un solo canal concentra 34.7% de la venta de la empresa]]></a:t>
            </a:r>
          </a:p>
        </p:txBody>
      </p:sp>
      <p:sp>
        <p:nvSpPr>
          <p:cNvPr id="9" name=""/>
          <p:cNvSpPr txBox="1"/>
          <p:nvPr/>
        </p:nvSpPr>
        <p:spPr>
          <a:xfrm>
            <a:off x="514350" y="2257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9. Una tarifa o una regla que la plataforma puede cambiar y tú notas en el estado de cuenta]]></a:t>
            </a:r>
          </a:p>
        </p:txBody>
      </p:sp>
      <p:sp>
        <p:nvSpPr>
          <p:cNvPr id="10" name=""/>
          <p:cNvSpPr txBox="1"/>
          <p:nvPr/>
        </p:nvSpPr>
        <p:spPr>
          <a:xfrm>
            <a:off x="514350" y="2933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2-oa01"/>
              </a:rPr>
              <a:t><![CDATA[Elegir canal: propio, marketplace o los dos, con la misma v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104]]></a:t>
            </a:r>
          </a:p>
        </p:txBody>
      </p:sp>
      <p:sp>
        <p:nvSpPr>
          <p:cNvPr id="7" name=""/>
          <p:cNvSpPr txBox="1"/>
          <p:nvPr/>
        </p:nvSpPr>
        <p:spPr>
          <a:xfrm>
            <a:off x="514350" y="12192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Saber cuánto deja cada pedido fue la mitad del trabajo; elegir por dónde vender es la otra mitad]]></a:t>
            </a:r>
          </a:p>
        </p:txBody>
      </p:sp>
      <p:sp>
        <p:nvSpPr>
          <p:cNvPr id="8" name=""/>
          <p:cNvSpPr txBox="1"/>
          <p:nvPr/>
        </p:nvSpPr>
        <p:spPr>
          <a:xfrm>
            <a:off x="514350" y="18002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mpareja cada vara con la pregunta concreta que le haces a tus propios papeles:]]></a:t>
            </a:r>
          </a:p>
        </p:txBody>
      </p:sp>
      <p:sp>
        <p:nvSpPr>
          <p:cNvPr id="9" name=""/>
          <p:cNvSpPr txBox="1"/>
          <p:nvPr/>
        </p:nvSpPr>
        <p:spPr>
          <a:xfrm>
            <a:off x="514350" y="25717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8479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Alcance]]></a:t>
            </a:r>
          </a:p>
        </p:txBody>
      </p:sp>
      <p:sp>
        <p:nvSpPr>
          <p:cNvPr id="11" name=""/>
          <p:cNvSpPr txBox="1"/>
          <p:nvPr/>
        </p:nvSpPr>
        <p:spPr>
          <a:xfrm>
            <a:off x="514350" y="32004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Margen por pedido]]></a:t>
            </a:r>
          </a:p>
        </p:txBody>
      </p:sp>
      <p:sp>
        <p:nvSpPr>
          <p:cNvPr id="12" name=""/>
          <p:cNvSpPr txBox="1"/>
          <p:nvPr/>
        </p:nvSpPr>
        <p:spPr>
          <a:xfrm>
            <a:off x="514350" y="35528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ontrol del dato del cliente]]></a:t>
            </a:r>
          </a:p>
        </p:txBody>
      </p:sp>
      <p:sp>
        <p:nvSpPr>
          <p:cNvPr id="13" name=""/>
          <p:cNvSpPr txBox="1"/>
          <p:nvPr/>
        </p:nvSpPr>
        <p:spPr>
          <a:xfrm>
            <a:off x="514350" y="39052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Flujo de caja]]></a:t>
            </a:r>
          </a:p>
        </p:txBody>
      </p:sp>
      <p:sp>
        <p:nvSpPr>
          <p:cNvPr id="14" name=""/>
          <p:cNvSpPr txBox="1"/>
          <p:nvPr/>
        </p:nvSpPr>
        <p:spPr>
          <a:xfrm>
            <a:off x="514350" y="42576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Riesgo de dependenci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2-oa01"/>
              </a:rPr>
              <a:t><![CDATA[Elegir canal: propio, marketplace o los dos, con la misma v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104]]></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Decisión de la matriz]]></a:t>
            </a:r>
          </a:p>
        </p:txBody>
      </p:sp>
      <p:sp>
        <p:nvSpPr>
          <p:cNvPr id="8" name=""/>
          <p:cNvSpPr txBox="1"/>
          <p:nvPr/>
        </p:nvSpPr>
        <p:spPr>
          <a:xfrm>
            <a:off x="514350" y="15716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9" name=""/>
          <p:cNvSpPr txBox="1"/>
          <p:nvPr/>
        </p:nvSpPr>
        <p:spPr>
          <a:xfrm>
            <a:off x="628650" y="1847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uánto deja una pieza más por esta puerta, con envío y comisión incluidos?]]></a:t>
            </a:r>
          </a:p>
        </p:txBody>
      </p:sp>
      <p:sp>
        <p:nvSpPr>
          <p:cNvPr id="10" name=""/>
          <p:cNvSpPr txBox="1"/>
          <p:nvPr/>
        </p:nvSpPr>
        <p:spPr>
          <a:xfrm>
            <a:off x="628650" y="25146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uedo volver a ofrecerle a este comprador sin volver a pagar por él?]]></a:t>
            </a:r>
          </a:p>
        </p:txBody>
      </p:sp>
      <p:sp>
        <p:nvSpPr>
          <p:cNvPr id="11" name=""/>
          <p:cNvSpPr txBox="1"/>
          <p:nvPr/>
        </p:nvSpPr>
        <p:spPr>
          <a:xfrm>
            <a:off x="628650" y="31813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uándo liquidan, cuánto retienen y con qué importe llega a mi cuenta?]]></a:t>
            </a:r>
          </a:p>
        </p:txBody>
      </p:sp>
      <p:sp>
        <p:nvSpPr>
          <p:cNvPr id="12" name=""/>
          <p:cNvSpPr txBox="1"/>
          <p:nvPr/>
        </p:nvSpPr>
        <p:spPr>
          <a:xfrm>
            <a:off x="628650" y="3848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é porcentaje de mi venta y de mi margen se iría si este canal cambia de regla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2-oa01"/>
              </a:rPr>
              <a:t><![CDATA[Elegir canal: propio, marketplace o los dos, con la misma v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104]]></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rezco, mantengo, corrijo o salgo, con fecha y con quién lo revisa?]]></a:t>
            </a:r>
          </a:p>
        </p:txBody>
      </p:sp>
      <p:sp>
        <p:nvSpPr>
          <p:cNvPr id="8" name=""/>
          <p:cNvSpPr txBox="1"/>
          <p:nvPr/>
        </p:nvSpPr>
        <p:spPr>
          <a:xfrm>
            <a:off x="628650" y="18859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Cuántos pedidos y cuánta venta llegaron por aquí que no habrías conseguido solo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2-oa01"/>
              </a:rPr>
              <a:t><![CDATA[Elegir canal: propio, marketplace o los dos, con la misma v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104]]></a:t>
            </a:r>
          </a:p>
        </p:txBody>
      </p:sp>
      <p:sp>
        <p:nvSpPr>
          <p:cNvPr id="7" name=""/>
          <p:cNvSpPr txBox="1"/>
          <p:nvPr/>
        </p:nvSpPr>
        <p:spPr>
          <a:xfrm>
            <a:off x="514350" y="12192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Saber cuánto deja cada pedido fue la mitad del trabajo; elegir por dónde vender es la otra mitad]]></a:t>
            </a:r>
          </a:p>
        </p:txBody>
      </p:sp>
      <p:sp>
        <p:nvSpPr>
          <p:cNvPr id="8" name=""/>
          <p:cNvSpPr txBox="1"/>
          <p:nvPr/>
        </p:nvSpPr>
        <p:spPr>
          <a:xfrm>
            <a:off x="514350" y="18002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Kevin propone en una junta moverle todo a Amazon. Marca las líneas que contienen un error de método:]]></a:t>
            </a:r>
          </a:p>
        </p:txBody>
      </p:sp>
      <p:sp>
        <p:nvSpPr>
          <p:cNvPr id="9" name=""/>
          <p:cNvSpPr txBox="1"/>
          <p:nvPr/>
        </p:nvSpPr>
        <p:spPr>
          <a:xfrm>
            <a:off x="628650" y="25717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mazon crece, así que le subimos el presupuesto sin volver a ver el margen por unidad.»]]></a:t>
            </a:r>
          </a:p>
        </p:txBody>
      </p:sp>
      <p:sp>
        <p:nvSpPr>
          <p:cNvPr id="10" name=""/>
          <p:cNvSpPr txBox="1"/>
          <p:nvPr/>
        </p:nvSpPr>
        <p:spPr>
          <a:xfrm>
            <a:off x="628650" y="32480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hí no empacamos nosotros, así que el empaque de $14 ya no cuenta en la hoja.»]]></a:t>
            </a:r>
          </a:p>
        </p:txBody>
      </p:sp>
      <p:sp>
        <p:nvSpPr>
          <p:cNvPr id="11" name=""/>
          <p:cNvSpPr txBox="1"/>
          <p:nvPr/>
        </p:nvSpPr>
        <p:spPr>
          <a:xfrm>
            <a:off x="628650" y="39243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paramos los canales con las cinco varas y anotamos la fuente de cada númer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2-oa01"/>
              </a:rPr>
              <a:t><![CDATA[Elegir canal: propio, marketplace o los dos, con la misma v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104]]></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plataforma nos da alcance, entonces también nos da a sus clientes.»]]></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ntes de decidir, pedimos el estado de cuenta de los últimos tres meses.»]]></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2-oa01"/>
              </a:rPr>
              <a:t><![CDATA[Elegir canal: propio, marketplace o los dos, con la misma v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104]]></a:t>
            </a:r>
          </a:p>
        </p:txBody>
      </p:sp>
      <p:sp>
        <p:nvSpPr>
          <p:cNvPr id="7" name=""/>
          <p:cNvSpPr txBox="1"/>
          <p:nvPr/>
        </p:nvSpPr>
        <p:spPr>
          <a:xfrm>
            <a:off x="514350" y="12192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Saber cuánto deja cada pedido fue la mitad del trabajo; elegir por dónde vender es la otra mitad]]></a:t>
            </a:r>
          </a:p>
        </p:txBody>
      </p:sp>
      <p:sp>
        <p:nvSpPr>
          <p:cNvPr id="8" name=""/>
          <p:cNvSpPr txBox="1"/>
          <p:nvPr/>
        </p:nvSpPr>
        <p:spPr>
          <a:xfrm>
            <a:off x="514350" y="18002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el canal con el mejor margen por bálsamo es también el canal con el mayor riesgo de dependencia.]]></a:t>
            </a:r>
          </a:p>
        </p:txBody>
      </p:sp>
      <p:sp>
        <p:nvSpPr>
          <p:cNvPr id="9" name=""/>
          <p:cNvSpPr txBox="1"/>
          <p:nvPr/>
        </p:nvSpPr>
        <p:spPr>
          <a:xfrm>
            <a:off x="666750" y="25717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9527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Predi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2-oa01"/>
              </a:rPr>
              <a:t><![CDATA[Elegir canal: propio, marketplace o los dos, con la misma v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104]]></a:t>
            </a:r>
          </a:p>
        </p:txBody>
      </p:sp>
      <p:sp>
        <p:nvSpPr>
          <p:cNvPr id="7" name=""/>
          <p:cNvSpPr txBox="1"/>
          <p:nvPr/>
        </p:nvSpPr>
        <p:spPr>
          <a:xfrm>
            <a:off x="514350" y="12192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Saber cuánto deja cada pedido fue la mitad del trabajo; elegir por dónde vender es la otra mitad]]></a:t>
            </a:r>
          </a:p>
        </p:txBody>
      </p:sp>
      <p:sp>
        <p:nvSpPr>
          <p:cNvPr id="8" name=""/>
          <p:cNvSpPr txBox="1"/>
          <p:nvPr/>
        </p:nvSpPr>
        <p:spPr>
          <a:xfrm>
            <a:off x="514350" y="18002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lma decide no invertir nada en el canal propio y vivir solo de marketplaces. Con los números del caso, ¿qué es lo más probable que le pase a su costo de adquisición dentro de un año?]]></a:t>
            </a:r>
          </a:p>
        </p:txBody>
      </p:sp>
      <p:sp>
        <p:nvSpPr>
          <p:cNvPr id="9" name=""/>
          <p:cNvSpPr txBox="1"/>
          <p:nvPr/>
        </p:nvSpPr>
        <p:spPr>
          <a:xfrm>
            <a:off x="666750" y="28956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baje, porque la empresa ya tiene volumen y las plataformas la van a posicionar mejor]]></a:t>
            </a:r>
          </a:p>
        </p:txBody>
      </p:sp>
      <p:sp>
        <p:nvSpPr>
          <p:cNvPr id="10" name=""/>
          <p:cNvSpPr txBox="1"/>
          <p:nvPr/>
        </p:nvSpPr>
        <p:spPr>
          <a:xfrm>
            <a:off x="666750" y="3590925"/>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suba o se quede igual pero nunca sea suyo: cada venta hay que volver a comprarla, y el precio de comprarla lo fija el mercado de anuncios de la plataform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Predi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2-oa01"/>
              </a:rPr>
              <a:t><![CDATA[Elegir canal: propio, marketplace o los dos, con la misma v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104]]></a:t>
            </a:r>
          </a:p>
        </p:txBody>
      </p:sp>
      <p:sp>
        <p:nvSpPr>
          <p:cNvPr id="7" name=""/>
          <p:cNvSpPr txBox="1"/>
          <p:nvPr/>
        </p:nvSpPr>
        <p:spPr>
          <a:xfrm>
            <a:off x="666750" y="1219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no cambie nada: el CAC no depende del canal]]></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spuesta con confianz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2-oa01"/>
              </a:rPr>
              <a:t><![CDATA[Elegir canal: propio, marketplace o los dos, con la misma v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104]]></a:t>
            </a:r>
          </a:p>
        </p:txBody>
      </p:sp>
      <p:sp>
        <p:nvSpPr>
          <p:cNvPr id="7" name=""/>
          <p:cNvSpPr txBox="1"/>
          <p:nvPr/>
        </p:nvSpPr>
        <p:spPr>
          <a:xfrm>
            <a:off x="514350" y="12192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Saber cuánto deja cada pedido fue la mitad del trabajo; elegir por dónde vender es la otra mitad]]></a:t>
            </a:r>
          </a:p>
        </p:txBody>
      </p:sp>
      <p:sp>
        <p:nvSpPr>
          <p:cNvPr id="8" name=""/>
          <p:cNvSpPr txBox="1"/>
          <p:nvPr/>
        </p:nvSpPr>
        <p:spPr>
          <a:xfrm>
            <a:off x="514350" y="18002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mañana tuvieras que justificar ante tu socio o tu contador por qué el siguiente peso de publicidad va a un canal y no a otro, ¿qué tan seguro estarías?]]></a:t>
            </a:r>
          </a:p>
        </p:txBody>
      </p:sp>
      <p:sp>
        <p:nvSpPr>
          <p:cNvPr id="9" name=""/>
          <p:cNvSpPr txBox="1"/>
          <p:nvPr/>
        </p:nvSpPr>
        <p:spPr>
          <a:xfrm>
            <a:off x="666750" y="28956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ada: reparto según lo que me pida el de la agencia o lo que vi en un reel]]></a:t>
            </a:r>
          </a:p>
        </p:txBody>
      </p:sp>
      <p:sp>
        <p:nvSpPr>
          <p:cNvPr id="10" name=""/>
          <p:cNvSpPr txBox="1"/>
          <p:nvPr/>
        </p:nvSpPr>
        <p:spPr>
          <a:xfrm>
            <a:off x="666750" y="35909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é el margen por pedido, pero no tengo anotado cuándo liquidan ni qué porcentaje de mi venta depende de un solo canal]]></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spuesta con confianz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2-oa01"/>
              </a:rPr>
              <a:t><![CDATA[Elegir canal: propio, marketplace o los dos, con la misma v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104]]></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Tengo las cinco varas escritas con su fuente y una decisión con fecha para cada canal]]></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2-oa01"/>
              </a:rPr>
              <a:t><![CDATA[Elegir canal: propio, marketplace o los dos, con la misma v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10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aber cuánto deja cada pedido fue la mitad del trabajo; elegir por dónde vender es la otra mitad]]></a:t>
            </a:r>
          </a:p>
        </p:txBody>
      </p:sp>
      <p:sp>
        <p:nvSpPr>
          <p:cNvPr id="8" name="" descr=""/>
          <p:cNvSpPr/>
          <p:nvPr/>
        </p:nvSpPr>
        <p:spPr>
          <a:xfrm>
            <a:off x="514350" y="2038350"/>
            <a:ext cx="38100" cy="1019175"/>
          </a:xfrm>
          <a:prstGeom prst="roundRect">
            <a:avLst/>
          </a:prstGeom>
          <a:solidFill>
            <a:srgbClr val="BF4018">
              <a:alpha val="100000"/>
            </a:srgbClr>
          </a:solidFill>
          <a:ln w="9525">
            <a:noFill/>
          </a:ln>
        </p:spPr>
        <p:txBody>
          <a:bodyPr vertOverflow="clip" rtlCol="0" anchor="ctr"/>
          <a:lstStyle/>
          <a:p>
            <a:pPr algn="ctr"/>
            <a:r>
              <a:t/>
            </a:r>
          </a:p>
        </p:txBody>
      </p:sp>
      <p:sp>
        <p:nvSpPr>
          <p:cNvPr id="9" name=""/>
          <p:cNvSpPr txBox="1"/>
          <p:nvPr/>
        </p:nvSpPr>
        <p:spPr>
          <a:xfrm>
            <a:off x="781050" y="2019300"/>
            <a:ext cx="78486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canal que más te vende puede ser el que menos te está dejando, y el que menos te deja puede ser el único que te está construyendo un activo.]]></a:t>
            </a:r>
          </a:p>
        </p:txBody>
      </p:sp>
      <p:sp>
        <p:nvSpPr>
          <p:cNvPr id="10" name="" descr=""/>
          <p:cNvSpPr/>
          <p:nvPr/>
        </p:nvSpPr>
        <p:spPr>
          <a:xfrm>
            <a:off x="514350" y="3152775"/>
            <a:ext cx="38100" cy="238125"/>
          </a:xfrm>
          <a:prstGeom prst="roundRect">
            <a:avLst/>
          </a:prstGeom>
          <a:solidFill>
            <a:srgbClr val="BF4018">
              <a:alpha val="100000"/>
            </a:srgbClr>
          </a:solidFill>
          <a:ln w="9525">
            <a:noFill/>
          </a:ln>
        </p:spPr>
        <p:txBody>
          <a:bodyPr vertOverflow="clip" rtlCol="0" anchor="ctr"/>
          <a:lstStyle/>
          <a:p>
            <a:pPr algn="ctr"/>
            <a:r>
              <a:t/>
            </a:r>
          </a:p>
        </p:txBody>
      </p:sp>
      <p:sp>
        <p:nvSpPr>
          <p:cNvPr id="11" name=""/>
          <p:cNvSpPr txBox="1"/>
          <p:nvPr/>
        </p:nvSpPr>
        <p:spPr>
          <a:xfrm>
            <a:off x="781050" y="3133725"/>
            <a:ext cx="78486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 Lumbre · Empres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aber cuánto deja cada pedido fue la mitad del trabajo; elegir por dónde vender es la otra mitad · Vara y señal: empareja cada criterio con lo que hay que mir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2-oa01"/>
              </a:rPr>
              <a:t><![CDATA[Elegir canal: propio, marketplace o los dos, con la misma v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104]]></a:t>
            </a:r>
          </a:p>
        </p:txBody>
      </p:sp>
      <p:graphicFrame>
        <p:nvGraphicFramePr>
          <p:cNvPr id="7" name="" descr=""/>
          <p:cNvGraphicFramePr>
            <a:graphicFrameLocks noGrp="1"/>
          </p:cNvGraphicFramePr>
          <p:nvPr/>
        </p:nvGraphicFramePr>
        <p:xfrm>
          <a:off x="514350" y="1257300"/>
          <a:ext cx="8115300" cy="2686050"/>
        </p:xfrm>
        <a:graphic>
          <a:graphicData uri="http://schemas.openxmlformats.org/drawingml/2006/table">
            <a:tbl>
              <a:tblPr firstRow="1" bandRow="1"/>
              <a:tblGrid>
                <a:gridCol w="2809875"/>
                <a:gridCol w="53054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can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eo de pedidos y venta del mes por ca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gen por ped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ja de margen del módulo 1: $172, $112, $100, $79]]></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rol del d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u lista de clientes y lo que llega de cada platafor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lujo de ca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s de liquidación, retenciones y contracarg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aber cuánto deja cada pedido fue la mitad del trabajo; elegir por dónde vender es la otra mitad · Vara y señal: empareja cada criterio con lo que hay que mir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2-oa01"/>
              </a:rPr>
              <a:t><![CDATA[Elegir canal: propio, marketplace o los dos, con la misma v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104]]></a:t>
            </a:r>
          </a:p>
        </p:txBody>
      </p:sp>
      <p:graphicFrame>
        <p:nvGraphicFramePr>
          <p:cNvPr id="7" name="" descr=""/>
          <p:cNvGraphicFramePr>
            <a:graphicFrameLocks noGrp="1"/>
          </p:cNvGraphicFramePr>
          <p:nvPr/>
        </p:nvGraphicFramePr>
        <p:xfrm>
          <a:off x="514350" y="1257300"/>
          <a:ext cx="8115300" cy="1828800"/>
        </p:xfrm>
        <a:graphic>
          <a:graphicData uri="http://schemas.openxmlformats.org/drawingml/2006/table">
            <a:tbl>
              <a:tblPr firstRow="1" bandRow="1"/>
              <a:tblGrid>
                <a:gridCol w="2809875"/>
                <a:gridCol w="53054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iesgo de depend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rcentaje de tu venta en un solo canal: 34.7% en el ca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recer, mantener, corregir o salir, con fecha y due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2-oa01"/>
              </a:rPr>
              <a:t><![CDATA[Elegir canal: propio, marketplace o los dos, con la misma v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10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aber cuánto deja cada pedido fue la mitad del trabajo; elegir por dónde vender es la otra mitad · Vara y señal: empareja cada criterio con lo que hay que mirar · Cómo practicar]]></a:t>
            </a:r>
          </a:p>
        </p:txBody>
      </p:sp>
      <p:sp>
        <p:nvSpPr>
          <p:cNvPr id="8" name=""/>
          <p:cNvSpPr txBox="1"/>
          <p:nvPr/>
        </p:nvSpPr>
        <p:spPr>
          <a:xfrm>
            <a:off x="514350" y="23717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30765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marketing.lumbre.lat/object/emp-mkt-c69-m02-oa01"/>
              </a:rPr>
              <a:t><![CDATA[Abrir el juego en el OA]]></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2-oa01"/>
              </a:rPr>
              <a:t><![CDATA[Elegir canal: propio, marketplace o los dos, con la misma v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10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aber cuánto deja cada pedido fue la mitad del trabajo; elegir por dónde vender es la otra mitad · Vocabulario para comparar canales · Tarjeta 1 de 8]]></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anal propio]]></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2-oa01"/>
              </a:rPr>
              <a:t><![CDATA[Elegir canal: propio, marketplace o los dos, con la misma v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10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aber cuánto deja cada pedido fue la mitad del trabajo; elegir por dónde vender es la otra mitad · Vocabulario para comparar canales · Tarjeta 1 de 8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que tú controlas: tu sitio, tu WhatsApp, tu mostrador. El cliente y su dato son tuyos; el alcance hay que construirlo. En el caso: tienda web y directo, con $112 y $172 de margen.]]></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2-oa01"/>
              </a:rPr>
              <a:t><![CDATA[Elegir canal: propio, marketplace o los dos, con la misma v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10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aber cuánto deja cada pedido fue la mitad del trabajo; elegir por dónde vender es la otra mitad · Vocabulario para comparar canales · Tarjeta 2 de 8]]></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Marketplace]]></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2-oa01"/>
              </a:rPr>
              <a:t><![CDATA[Elegir canal: propio, marketplace o los dos, con la misma v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10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aber cuánto deja cada pedido fue la mitad del trabajo; elegir por dónde vender es la otra mitad · Vocabulario para comparar canales · Tarjeta 2 de 8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canal ajeno con demanda prestada: pone el tráfico, cobra comisión, liquida cuando puede y cambia reglas que tú no votas. Vende mucho, deja menos y no te deja cliente.]]></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2-oa01"/>
              </a:rPr>
              <a:t><![CDATA[Elegir canal: propio, marketplace o los dos, con la misma v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10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aber cuánto deja cada pedido fue la mitad del trabajo; elegir por dónde vender es la otra mitad · Vocabulario para comparar canales · Tarjeta 3 de 8]]></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Activo de canal]]></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2-oa01"/>
              </a:rPr>
              <a:t><![CDATA[Elegir canal: propio, marketplace o los dos, con la misma v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10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aber cuánto deja cada pedido fue la mitad del trabajo; elegir por dónde vender es la otra mitad · Vocabulario para comparar canales · Tarjeta 3 de 8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o que se queda en tu empresa cuando dejas de pagar publicidad: la lista de clientes y su historial. Es la diferencia entre un canal que alquila ventas y uno que construye valor.]]></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2-oa01"/>
              </a:rPr>
              <a:t><![CDATA[Elegir canal: propio, marketplace o los dos, con la misma v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10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aber cuánto deja cada pedido fue la mitad del trabajo; elegir por dónde vender es la otra mitad · Vocabulario para comparar canales · Tarjeta 4 de 8]]></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Exposición a un canal]]></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2-oa01"/>
              </a:rPr>
              <a:t><![CDATA[Elegir canal: propio, marketplace o los dos, con la misma v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10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aber cuánto deja cada pedido fue la mitad del trabajo; elegir por dónde vender es la otra mitad · Vocabulario para comparar canales · Tarjeta 4 de 8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centaje de tu venta (y de tu margen) que depende de él. En el caso, 34.7% de la venta en un marketplace. La política propuesta: techo de un tercio y plan de 90 días escrito.]]></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2-oa01"/>
              </a:rPr>
              <a:t><![CDATA[Elegir canal: propio, marketplace o los dos, con la misma v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10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aber cuánto deja cada pedido fue la mitad del trabajo; elegir por dónde vender es la otra mitad · Vocabulario para comparar canales · Tarjeta 5 de 8]]></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iclo de liquidación]]></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2-oa01"/>
              </a:rPr>
              <a:t><![CDATA[Elegir canal: propio, marketplace o los dos, con la misma v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10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aber cuánto deja cada pedido fue la mitad del trabajo; elegir por dónde vender es la otra mitad · Vocabulario para comparar canales · Tarjeta 5 de 8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tiempo y el importe con que el dinero llega a tu cuenta. No lo define este curso: lo define tu estado de cuenta. Es la vara que convierte «vendí $118,000» en «tengo tanto disponible».]]></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2-oa01"/>
              </a:rPr>
              <a:t><![CDATA[Elegir canal: propio, marketplace o los dos, con la misma v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10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aber cuánto deja cada pedido fue la mitad del trabajo; elegir por dónde vender es la otra mitad · Vocabulario para comparar canales · Tarjeta 6 de 8]]></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Riesgo de dependencia]]></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2-oa01"/>
              </a:rPr>
              <a:t><![CDATA[Elegir canal: propio, marketplace o los dos, con la misma v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10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aber cuánto deja cada pedido fue la mitad del trabajo; elegir por dónde vender es la otra mitad · Vocabulario para comparar canales · Tarjeta 6 de 8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otro decida tu comisión, tu visibilidad y tus reglas. El caso no afirma que haya pasado: enseña a detectarlo comparando estados de cuenta mes contra mes.]]></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2-oa01"/>
              </a:rPr>
              <a:t><![CDATA[Elegir canal: propio, marketplace o los dos, con la misma v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10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aber cuánto deja cada pedido fue la mitad del trabajo; elegir por dónde vender es la otra mitad · Vocabulario para comparar canales · Tarjeta 7 de 8]]></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AC:LTV]]></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2-oa01"/>
              </a:rPr>
              <a:t><![CDATA[Elegir canal: propio, marketplace o los dos, con la misma v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10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aber cuánto deja cada pedido fue la mitad del trabajo; elegir por dónde vender es la otra mitad · Vocabulario para comparar canales · Tarjeta 7 de 8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ánto cuesta el cliente frente a cuánto margen deja en su relación contigo. Con el supuesto de tres compras del caso: $336 entre $49.33 = 6.8 a 1 en la tienda propia.]]></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2-oa01"/>
              </a:rPr>
              <a:t><![CDATA[Elegir canal: propio, marketplace o los dos, con la misma v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10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aber cuánto deja cada pedido fue la mitad del trabajo; elegir por dónde vender es la otra mitad · Vocabulario para comparar canales · Tarjeta 8 de 8]]></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Matriz crecer / mantener / corregir / salir]]></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2-oa01"/>
              </a:rPr>
              <a:t><![CDATA[Elegir canal: propio, marketplace o los dos, con la misma v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10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aber cuánto deja cada pedido fue la mitad del trabajo; elegir por dónde vender es la otra mitad · Vocabulario para comparar canales · Tarjeta 8 de 8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tro palabras, una por canal, con fecha y con dueño. «Mantener» no significa «no tocar»: significa vigilar una vara específica cada mes.]]></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aber cuánto deja cada pedido fue la mitad del trabajo; elegir por dónde vender es la otra mitad]]></a:t>
            </a:r>
          </a:p>
        </p:txBody>
      </p:sp>
      <p:pic>
        <p:nvPicPr>
          <p:cNvPr id="3" name="" descr="Cajas de cartón con diseño impreso, apiladas y listas para enviar, sobre un fondo claro">
            <a:hlinkClick r:id="rId3" tooltip="Cajas de cartón con diseño impreso, apiladas y listas para enviar, sobre un fondo claro"/>
          </p:cNvPr>
          <p:cNvPicPr>
            <a:picLocks noChangeAspect="1"/>
          </p:cNvPicPr>
          <p:nvPr>
            <p:ph type="pic" idx="1"/>
          </p:nvPr>
        </p:nvPicPr>
        <p:blipFill>
          <a:blip r:embed="rId2"/>
          <a:stretch>
            <a:fillRect/>
          </a:stretch>
        </p:blipFill>
        <p:spPr>
          <a:xfrm>
            <a:off x="3571875" y="1257300"/>
            <a:ext cx="2000250" cy="2000250"/>
          </a:xfrm>
          <a:prstGeom prst="rect">
            <a:avLst/>
          </a:prstGeom>
          <a:noFill/>
        </p:spPr>
      </p:pic>
      <p:sp>
        <p:nvSpPr>
          <p:cNvPr id="4" name="Placeholder for body"/>
          <p:cNvSpPr/>
          <p:nvPr>
            <p:ph type="body" idx="2"/>
          </p:nvPr>
        </p:nvSpPr>
        <p:spPr>
          <a:xfrm>
            <a:off x="514350" y="3257550"/>
            <a:ext cx="8115300" cy="11239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Foto de nehasharma01 en Pixabay (licencia de contenido libre): design, packaging, package, deliver, order, business, packaging, packaging, packaging, packaging, packaging, package, package, package, package. https://pixabay.com/photos/design-packaging-package-deliver-8576920/]]></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marketing.lumbre.lat/object/emp-mkt-c69-m02-oa01"/>
              </a:rPr>
              <a:t><![CDATA[Ver imagen original en el OA]]></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2-oa01"/>
              </a:rPr>
              <a:t><![CDATA[Elegir canal: propio, marketplace o los dos, con la misma v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10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aber cuánto deja cada pedido fue la mitad del trabajo; elegir por dónde vender es la otra mitad]]></a:t>
            </a:r>
          </a:p>
        </p:txBody>
      </p:sp>
      <p:sp>
        <p:nvSpPr>
          <p:cNvPr id="8" name=""/>
          <p:cNvSpPr txBox="1"/>
          <p:nvPr/>
        </p:nvSpPr>
        <p:spPr>
          <a:xfrm>
            <a:off x="514350" y="2019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u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cor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o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triz:]]></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recem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nal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e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u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r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deológ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pac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o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m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ti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ketpla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g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vent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mac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ech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ú]]></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o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g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o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tique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web]]></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g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e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hat]]></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ie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volución.\n\nAh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arec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2-oa01"/>
              </a:rPr>
              <a:t><![CDATA[Elegir canal: propio, marketplace o los dos, con la misma v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10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t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tri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nanci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star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ne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22]]></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bálsam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endier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18]]></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ciembr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xisti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ísic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tock]]></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taform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croniz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9]]></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perar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1]]></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í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4]]></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celar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98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enví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nóst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egi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n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ambié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egi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ánt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nal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ue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ostene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u]]></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peración]]></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2-oa01"/>
              </a:rPr>
              <a:t><![CDATA[Elegir canal: propio, marketplace o los dos, con la misma v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10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14]]></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mple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croniz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endido.\n\n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ordato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d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sc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ten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gre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g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taform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vi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vac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pa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nsaj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epara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atriz]]></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irma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tad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bogad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ódu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úme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un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eso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g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scal.]]></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6067425"/>
          <a:chOff x="514350" y="247650"/>
          <a:chExt cx="8629650" cy="606742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aber cuánto deja cada pedido fue la mitad del trabajo; elegir por dónde vender es la otra mitad]]></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marketing.lumbre.lat/object/emp-mkt-c69-m02-oa01"/>
              </a:rPr>
              <a:t><![CDATA[Elegir canal: propio, marketplace o los dos, con la misma v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104]]></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12858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Es mejor tener tienda propia o vender por marketplace?]]></a:t>
            </a:r>
          </a:p>
        </p:txBody>
      </p:sp>
      <p:sp>
        <p:nvSpPr>
          <p:cNvPr id="10" name=""/>
          <p:cNvSpPr txBox="1"/>
          <p:nvPr/>
        </p:nvSpPr>
        <p:spPr>
          <a:xfrm>
            <a:off x="4362450" y="2771775"/>
            <a:ext cx="4267200" cy="2886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Video en YouTube del canal Caro Dubi - Marketing de Resultados sobre la decisión entre tienda propia y marketplace: el mismo dilema de Alma, planteado desde el lado del vendedor. El identificador salió de la búsqueda verificada de la campaña; confirma vigencia y canal antes de publicar.]]></a:t>
            </a:r>
          </a:p>
        </p:txBody>
      </p:sp>
      <p:sp>
        <p:nvSpPr>
          <p:cNvPr id="11" name=""/>
          <p:cNvSpPr txBox="1"/>
          <p:nvPr/>
        </p:nvSpPr>
        <p:spPr>
          <a:xfrm>
            <a:off x="4362450" y="5772150"/>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2-oa01"/>
              </a:rPr>
              <a:t><![CDATA[Elegir canal: propio, marketplace o los dos, con la misma v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3 / 104]]></a:t>
            </a:r>
          </a:p>
        </p:txBody>
      </p:sp>
      <p:sp>
        <p:nvSpPr>
          <p:cNvPr id="7" name=""/>
          <p:cNvSpPr txBox="1"/>
          <p:nvPr/>
        </p:nvSpPr>
        <p:spPr>
          <a:xfrm>
            <a:off x="514350" y="12192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Saber cuánto deja cada pedido fue la mitad del trabajo; elegir por dónde vender es la otra mitad]]></a:t>
            </a:r>
          </a:p>
        </p:txBody>
      </p:sp>
      <p:sp>
        <p:nvSpPr>
          <p:cNvPr id="8" name=""/>
          <p:cNvSpPr txBox="1"/>
          <p:nvPr/>
        </p:nvSpPr>
        <p:spPr>
          <a:xfrm>
            <a:off x="514350" y="1800225"/>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ueb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méto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fuer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bálsamos.]]></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Dulcería]]></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La]]></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Cañad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fictici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ueb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ven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aj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ulc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egional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150:]]></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st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54,]]></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mp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8,]]></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ví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bsorb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35]]></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u]]></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oca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íne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42]]></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marketplac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misió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upues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18.]]></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ra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90]]></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edid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m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o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marketplac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40]]></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o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u]]></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ana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ropi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len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matriz]]></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inc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var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ar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anales,]]></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2-oa01"/>
              </a:rPr>
              <a:t><![CDATA[Elegir canal: propio, marketplace o los dos, con la misma v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4 / 104]]></a:t>
            </a:r>
          </a:p>
        </p:txBody>
      </p:sp>
      <p:sp>
        <p:nvSpPr>
          <p:cNvPr id="7" name=""/>
          <p:cNvSpPr txBox="1"/>
          <p:nvPr/>
        </p:nvSpPr>
        <p:spPr>
          <a:xfrm>
            <a:off x="514350" y="121920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alcu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marg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o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aj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u]]></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orcentaj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tim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AC:LTV]]></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u]]></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ana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ropi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sumien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mpr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ñ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clar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u]]></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upuest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crib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cisió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alabr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o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ana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é]]></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v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vigila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ad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m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ad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spué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epítel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anal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uy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import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ea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u]]></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últim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ta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uen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uá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inc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var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faltó]]></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t>
            </a:r>
          </a:p>
        </p:txBody>
      </p:sp>
      <p:sp>
        <p:nvSpPr>
          <p:cNvPr id="8" name=""/>
          <p:cNvSpPr txBox="1"/>
          <p:nvPr/>
        </p:nvSpPr>
        <p:spPr>
          <a:xfrm>
            <a:off x="514350" y="32861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at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óm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v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segui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emana?]]></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2-oa01"/>
              </a:rPr>
              <a:t><![CDATA[Elegir canal: propio, marketplace o los dos, con la misma v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5 / 104]]></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En la dulcería: 150 menos 54 menos 8 deja $88 antes de entregar. Canal propio: 88 menos 35 = $53 (35.3%). Marketplace: 88 menos 42 menos 18 = $28 (18.7%). Con CAC de $30 por pedido en el canal propio y dos compras, la razón es 106 entre 30 = 3.5 a 1.]]></a:t>
            </a:r>
          </a:p>
        </p:txBody>
      </p:sp>
      <p:sp>
        <p:nvSpPr>
          <p:cNvPr id="8"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172033">
            <a:alpha val="100000"/>
          </a:srgbClr>
        </a:solidFill>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Para dominar este tema]]></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2-oa01"/>
              </a:rPr>
              <a:t><![CDATA[Elegir canal: propio, marketplace o los dos, con la misma v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7 / 10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mparan cinco varas, no una: alcance, margen por pedido, control del dato del cliente, flujo de caja y riesgo de dependencia.]]></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cance y margen tiran en direcciones opuestas: en el caso, el marketplace trae 39.4% de los pedidos y el menor margen ($79 contra $172).]]></a:t>
            </a:r>
          </a:p>
        </p:txBody>
      </p:sp>
      <p:sp>
        <p:nvSpPr>
          <p:cNvPr id="11" name=""/>
          <p:cNvSpPr txBox="1"/>
          <p:nvPr/>
        </p:nvSpPr>
        <p:spPr>
          <a:xfrm>
            <a:off x="514350" y="33242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ontrol del dato del cliente es la única vara que se vuelve activo: la recompra en canal propio no vuelve a costar CAC.]]></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2-oa01"/>
              </a:rPr>
              <a:t><![CDATA[Elegir canal: propio, marketplace o los dos, con la misma v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8 / 10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flujo de caja se lee en el estado de cuenta, no en la venta del mes: $3,850 sin conciliar y $1,900 en contracargos son la prueba.]]></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iesgo de dependencia se mide en porcentaje de tu venta (34.7% en el caso) y se vigila comparando estados de cuenta, porque las reglas las decide otro.]]></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C:LTV con los números del caso: CAC $49.33, margen $112, LTV supuesto de tres compras $336, razón 6.8 a 1, recuperado en un pedido.]]></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clave del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2-oa01"/>
              </a:rPr>
              <a:t><![CDATA[Elegir canal: propio, marketplace o los dos, con la misma v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9 / 10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ánto margen y cuántos pedidos aporta cada uno de tus canales este me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 tus ventas del último mes, ¿a cuántos clientes podrías volver a escribirles sin pagar publicidad?]]></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ándo y con cuánto dinero llega cada canal a tu cuenta bancaria, y quién lo tiene anotado?]]></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porcentaje de tu venta depende de un solo canal y qué pasa si ese canal cambia sus reglas?]]></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clave del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2-oa01"/>
              </a:rPr>
              <a:t><![CDATA[Elegir canal: propio, marketplace o los dos, con la misma v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0 / 10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decisión —crecer, mantener, corregir o salir— está escrita para cada canal, con fecha y con dueño?]]></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2-oa01"/>
              </a:rPr>
              <a:t><![CDATA[Elegir canal: propio, marketplace o los dos, con la misma v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1 / 10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enar la matriz de comparación de canales con las cinco varas y la fuente de cada númer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lcular el CAC:LTV de tu canal propio con tu recompra medida y probar el resultado moviendo el supuesto.]]></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jar un techo de exposición por canal y escribir el plan de 90 días para el que lo rebasa.]]></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elegir canal con la misma var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2-oa01"/>
              </a:rPr>
              <a:t><![CDATA[Elegir canal: propio, marketplace o los dos, con la misma v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2 / 10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no discutes canales con opiniones: los cinco renglones están llenos, con fuente, y cada canal tiene una decisión con fecha. Siguiente: la ficha del producto que vende, donde el margen se define antes de que llegue el pedido.]]></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elegir canal con la misma var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2-oa01"/>
              </a:rPr>
              <a:t><![CDATA[Elegir canal: propio, marketplace o los dos, con la misma v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3 / 104]]></a:t>
            </a:r>
          </a:p>
        </p:txBody>
      </p:sp>
      <p:sp>
        <p:nvSpPr>
          <p:cNvPr id="7" name=""/>
          <p:cNvSpPr txBox="1"/>
          <p:nvPr/>
        </p:nvSpPr>
        <p:spPr>
          <a:xfrm>
            <a:off x="514350" y="1219200"/>
            <a:ext cx="81153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Si tu matriz tiene el margen pero le falta el flujo de caja o el riesgo de dependencia, todavía estás eligiendo con dos varas. Repasa el ejemplo resuelto de la puntuación (fuente de cada número, pesos fijos un año, decisión con dueño) y vuelve al CAC:LTV: el supuesto de recompra es el que sostiene la razón, y sin escribirlo tu 6.8 a 1 es una opinión.]]></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2-oa01"/>
              </a:rPr>
              <a:t><![CDATA[Elegir canal: propio, marketplace o los dos, con la misma v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4 / 10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guiente en tu ruta:]]></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Del clic al ingreso: CAC y LTV]]></a:t>
            </a:r>
            <a:r>
              <a:rPr lang="en-US" strike="noStrike" sz="2100" spc="0" u="none" cap="none">
                <a:solidFill>
                  <a:srgbClr val="1B2438">
                    <a:alpha val="100000"/>
                  </a:srgbClr>
                </a:solidFill>
                <a:latin typeface="Calibri"/>
              </a:rPr>
              <a:t><![CDATA[ (OA reutilizado del curso) — aquí usamos la razón para decidir el canal; ahí se calcula paso a paso el embudo que la produce: conversión por paso, costo por cliente y tiempo de recuperación. Después de eso, el módulo 3 entra en la ficha del producto, donde el margen de $320 se gana o se pierde antes del carrit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104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2026-10-25T01:28:34Z</dcterms:created>
  <dcterms:modified xsi:type="dcterms:W3CDTF">2026-10-25T01:28:34Z</dcterms:modified>
  <dc:title>Elegir canal: propio, marketplace o los dos, con la misma vara</dc:title>
  <dc:description>Presentación editable del OA «Elegir canal: propio, marketplace o los dos, con la misma vara». Enlace: https://marketing.lumbre.lat/object/emp-mkt-c69-m02-oa01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