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tantes de un almacén con mercancía apilada, fotografiados de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oto de tianya1223 en Pixabay (licencia de contenido libre): store, stacks, shelves, stock, warehouse, retail. https://pixabay.com/photos/store-stacks-shelves-stock-56192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dos por dos: físico contado contra sincronía del canal, con las cuatro combinaciones y su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anuncia y qué se apaga, según si el físico está contado y si el canal está sincronizado. El cuadrante «ni físico ni sincronía» es donde nacieron las 22 piezas que no existían. Caso ficticio Bálsamo Oaxaca;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Contar con alguien que no opera las plata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Socorro, que ve el anaquel; no cuenta Kevin, que ve las pantallas. En el caso el número 96 era correcto: el error no estuvo en el conteo, estuvo en lo que se hizo con ese númer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Anotar la hora y el nombre junto a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6 piezas, 17 de diciembre 18:00, Socorro». Sin hora, un conteo es una foto de algo que ya cambió. Con hora, el número tiene fecha de vencimiento y alguien a quie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Reservar los pedidos abiertos sin su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 piezas de pedidos ya pagados que salen mañana: se apartan físicamente o se marcan con cinta. Esas 18 no son inventario vendible: son u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Sacar la merma visible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2 piezas abiertas del golpe del martes se van de la resta. Si no se anotan, se vuelven sobreventa el día que alguien las empaque «por si 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Aplicar el buffer y public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8 de buffer (8.3% del físico: la banda del curso va de 5% a 10%). 96 − 18 − 2 − 8 = 68. Se publican 68, no 96: 40 en Mercado Libre, 20 en la tienda propia y 8 apartados para el directo. La suma de las tres tajadas es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e 96 piezas contadas a 68 publicables re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Bajar a cero lo que no se sincroni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mañana el canal no reporta ventas antes del cierre, sale de la lista: cantidad a cero hasta volver a contar. La regla no castiga al canal lento: protege al cliente de comprar algo que n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8 pieza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8 es el techo de lo anunciado, no el inventario. Si se hubieran publicado 68 repartidos en lugar de 96 copiados en dos canales, la venta del 18 se habría detenido sola en la pieza 68: los 22 bálsamos fantasma no habrían existido. Y la sobreventa real del caso fue todavía peor que el número: se anunciaron 118 piezas (78 más 40) contra 96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96 − 18 − 2 − 8 = 68 publicables, no 9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el físico en anaquel, mesa y cajas, con hora y responsable → Reservar los pedidos abiertos sin surtir y apartarlos físicamente → Restar la merma visible y aplicar el buffer de seguridad → Calcular el publicable: físico menos abiertos menos merma menos buffer → Publicar por canal la tajada que a cada uno le toca, sin repetir el total → Marcar hora, responsable y siguiente sincronización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publicas antes de reservar los pedidos abiertos, vendes dos veces la misma pieza: eso fue exactamente el 18 de diciembre. Si calculas el publicable y no anotas hora ni responsable, el número queda sin dueño y sin fecha, y al día siguiente nadie puede decir si sigue siendo cierto. Si además copias el total en cada canal en lugar de repartirlo, sumas anuncios que superan al cartón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hora, un conteo es una foto de algo que ya cambió. Con hora, el número tiene fecha de vencimiento y alguien a quien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96 piezas que Socorro contó a las 18:00 del 17 → Físico co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s 18 piezas ya vendidas que salen mañana del taller → Reserva de pedidos a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s 8 piezas de colchón para el error de conteo → Buffer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número de Mercado Libre que nadie actualizó desde el mediodía → Sincronización: se pierde el derecho a anun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piar los 68 publicables en Mercado Libre y otra vez los 68 en la tienda propia → Sincronización: se pierde el derecho a anun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onteo de las 18:20 firmado por Paola, con hora y nombre → Físico co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partar las 4 piezas de la clienta que pagó su pedido esta tarde → Reserva de pedidos a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Bajar la tienda propia a cero hasta recontar el anaquel → Sincronización: se pierde el derecho a anun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un canal no reporta, se le baja a cero y el publicable se vuelve a repar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Cerrar la venta del SKU en todos los canales, 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uanto las guías suman 118 contra 96, el bálsamo de 60 g se baja a cero en Mercado Libre, en la tienda propia y en la lista de WhatsApp. No se «ajusta a 10» para ver si pasa: el derecho a anunciar se pierde con el primer des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Separar lo que sí existe de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96 piezas reales contra 118 vendidas: 96 se surten y 22 no. Esa lista de 22, con sus 13 pedidos, es ahora el documento de trabajo del día. Sin lista, la decisión se toma de memoria y se tom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Avisar primero a quien esperó, no a quien cance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rden importa: se contacta a los afectados en el orden en que compraron, con número de pedido, fecha realista de salida y una opción. En el caso, 9 aceptaron esperar y tardaron 11 días; 4 cancelaron. Nadie recuperó la venta, pero la alternativa era enterarse por la re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Dar opción, no una dis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opciones concretas: esperar las piezas que Socorro puede producir en cinco días, cambiar por otro producto con el mismo valor, o reembolso inmediato. La cuarta opción existe: el cliente decide sin opción y se va a escribir a una re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Ponerle número a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so lo anotó así: 1,980 de reenvíos exprés para los 9 pedidos que esperaron (supuesto del caso: $220 por reenvío), 316 de margen de los 4 cancelados a 79 por bálsamo, 2,296 de costo total y 0 recuperado de la venta. Sin ese renglón, el incidente se recuerda como «un diciembre horrible» y no como una regla que fal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día que la venta le gana al físico (protocolo del 18 de dicie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Cerrar con causa raíz, no con promesa 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raíz no fue el descuido de Kevin: fue que no existía una resta obligatoria antes de publicar, y que una sola persona sabía dónde estaba cada cosa. El correctivo es estructural: la hoja de publicable firmada con hora, un segundo nombre que sepa operar los cuatro canales, y el conteo hecho por quien no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é con Socorro a las 18:00 y anoté la hora y su nombre al lado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0 es el corazón del incidente: los dos paneles restaban bien y juntos prometían de más. La 2 duplica el anuncio y fabrica las 22 piezas fantasma. La 3 confunde «no ha salido del taller» con «está disponible»: lo abierto es reserva, no stock. La 5 deja publicado un número que ya no tiene sincronía: el canal sin actualizar se baja a cero. Las líneas 1 y 4 sí son el método —hora, responsable y colchó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os paneles mostraban cantidades «disponibles» que se referían a las mismas piezas, y ninguno conocía la venta d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ada panel resta lo que ocurre en su casa, nunca lo que ocurre en la otra. Por eso el caso sumó 118 ventas sobre 96 piezas y fabricó 22 pedidos imposibles. El descuento automático dentro del canal no es sincronización entre canales: la sincronización exige una resta común, con hora y responsable, o un conector cuyo fallo esté 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ra no trabajar doble, publicó el conteo completo en las dos plataformas: 96 más 96, es decir 192 unidades anunciadas sobre 96 piezas que existí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r el bálsamo a cero en los canales, surtir las 96, contactar los 13 pedidos afectados con fecha realista y opción, y ofrecer las 12 piezas de producción a quien acept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es repetir el error con mejor letra: preventa sin sincronía es otra sobreventa. La 3 compra silencio con dinero: en el caso esos reenvíos costaron $1,980 y aun así se perdieron 4 pedidos. La 4 es la versión inventario del «ya cuadrará» del módulo 4: nadie revisa, la diferencia crece y el que paga es el cliente. La 2 es cara, lenta y aburrida, y es la única que no vuelve a vender lo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ajusta a 10» para ver si pasa: el derecho a anunciar se pierde con el primer des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ifr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ráfica de barras: 1,980 de reenvíos, 316 de margen cancelado, 2,296 de costo del incidente y 3,784 de lo que habrían dejado 22 bálsamos en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uenta del 18 de diciembre, con los supuestos declarados del caso: 1,980 de reenvíos (9 pedidos a $220), 316 de margen perdido (4 cancelados a $79, margen de Mercado Libre) y 2,296 de costo del incidente. Como referencia, 22 bálsamos vendidos en directo habrían dejado $3,784 (22 por $172). Caso ficticio Bálsamo Oaxaca; elabor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4.36 MX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80 + 316) entre 22 = $104.36 por bálsamo fantasma. Es más de lo que deja una pieza en Mercado Libre ($79) y más que en Amazon ($100): vender lo que no existe es el único canal del catálogo con pérdida segura por unidad. Y en términos de recuperación: con el margen directo de $172, cubrir esos $2,296 exige 13.3 bálsamos (2,296 / 172 = 13.35), es decir 14 piezas vendidas en el mejor canal solo para pagar un descuadre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316 de margen de los 4 cancelados a 79 por bálsamo, 2,296 de costo total y 0 recuperado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ísico contado → Piezas que están en el anaquel, con hora y quien las co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erva de pedidos abiertos → Ya vendidas y sin surtir: no se anuncian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uffer de seguridad → Colchón de 5% a 10% para el error de conteo y el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tock publicable → La diferencia que resulta de restar todo 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arto por canal → Cada canal recibe una tajada; la suma es el pub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Última sincronización → La marca que decide si el número sigue siendo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0 + 20 + 8 = 68: la suma de lo publicado es exactamente el pub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anaquel decía 96; las dos plataformas juntas vendieron 118 · Juego de memoria: cada cifra del incidente con s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anaquel decía 96; las dos plataformas juntas vendieron 118 · Juego de memoria: cada cifra del incidente con s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inventario-02-px10172907.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ja de cartón inflada dentro de un almacén, rodeada de cajas apiladas hasta el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obreventa se ve antes en el piso del almacén que en el panel: si las cajas salen más rápido de lo que registra la hoja, hay una diferencia esperando. Foto de TungArt7 en Pixabay (licencia de contenido libre): swollen box, storage, warehouse, packaging, logistics, shipping, boxes, supply chain. https://pixabay.com/photos/swollen-box-storage-warehouse-101729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leto de la imag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naquel decía 96; las dos plataformas juntas vendieron 118»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jsSM_x2J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69-m06-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Llévate el mecanismo a otro caso, sin el cartón de por medio: una marca de mochilas de lona en Guadalajara (ficticia) vende en tres lados —su tienda en línea, un marketplace y su local físico— y su dueña acaba de descubrir que el marketplace muestra 14 unidades que el local ya vendió el sábado. Usa la regla: inventario físico disponible, menos la reserva de pedidos abiertos, menos el buffer que ella decida, y de ahí una tajada por canal. Escribe en tres líneas: (1) las cifras que necesita conseguir hoy, (2) la marca de tiempo y el responsable de la próxima sincronización, (3) qué hace si el marketplace no reporta antes del cierre. Después compara: ¿qué se parece más a tu empresa, el bálsamo o la mochila? Esta regla es tu plantilla: cópiala, ponle hora y nombre, y llénala con tu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tock publicable y sincronización entre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69-m06-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tock publicable y sincronización entre canal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89" r:id="rId1"/>
    <p:sldLayoutId id="2481900890" r:id="rId2"/>
    <p:sldLayoutId id="2481900891" r:id="rId3"/>
    <p:sldLayoutId id="24819008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4ea992c195bdef75a896d4212e91980b5310c02e5064c291.jpg"/>
  <Relationship Id="rId3" Type="http://schemas.openxmlformats.org/officeDocument/2006/relationships/hyperlink" Target="https://marketing.lumbre.lat/object/emp-mkt-c69-m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marketing.lumbre.lat/object/emp-mkt-c69-m06-oa01" TargetMode="External"/>
  <Relationship Id="rId4" Type="http://schemas.openxmlformats.org/officeDocument/2006/relationships/hyperlink" Target="https://marketing.lumbre.lat/object/emp-mkt-c69-m06-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triz3.jpg"/>
  <Relationship Id="rId3" Type="http://schemas.openxmlformats.org/officeDocument/2006/relationships/hyperlink" Target="https://marketing.lumbre.lat/object/emp-mkt-c69-m06-oa01" TargetMode="External"/>
  <Relationship Id="rId4" Type="http://schemas.openxmlformats.org/officeDocument/2006/relationships/hyperlink" Target="https://marketing.lumbre.lat/object/emp-mkt-c69-m06-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ifras12.jpg"/>
  <Relationship Id="rId3" Type="http://schemas.openxmlformats.org/officeDocument/2006/relationships/hyperlink" Target="https://marketing.lumbre.lat/object/emp-mkt-c69-m06-oa01" TargetMode="External"/>
  <Relationship Id="rId4" Type="http://schemas.openxmlformats.org/officeDocument/2006/relationships/hyperlink" Target="https://marketing.lumbre.lat/object/emp-mkt-c69-m06-oa01"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hyperlink" Target="https://marketing.lumbre.lat/object/emp-mkt-c69-m06-oa01"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inventario-02-px1017290714.jpg"/>
  <Relationship Id="rId3" Type="http://schemas.openxmlformats.org/officeDocument/2006/relationships/hyperlink" Target="https://marketing.lumbre.lat/object/emp-mkt-c69-m06-oa01" TargetMode="External"/>
  <Relationship Id="rId4" Type="http://schemas.openxmlformats.org/officeDocument/2006/relationships/hyperlink" Target="https://marketing.lumbre.lat/object/emp-mkt-c69-m06-oa01"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jsSM_x2JHE15.jpg"/>
  <Relationship Id="rId3" Type="http://schemas.openxmlformats.org/officeDocument/2006/relationships/hyperlink" Target="https://marketing.lumbre.lat/object/emp-mkt-c69-m06-oa01" TargetMode="External"/>
  <Relationship Id="rId4" Type="http://schemas.openxmlformats.org/officeDocument/2006/relationships/hyperlink" Target="https://www.youtube.com/watch?v=cjsSM_x2JHE" TargetMode="External"/>
  <Relationship Id="rId5" Type="http://schemas.openxmlformats.org/officeDocument/2006/relationships/hyperlink" Target="https://www.youtube.com/watch?v=cjsSM_x2JHE" TargetMode="External"/>
  <Relationship Id="rId6"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69-m06-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arti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is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22]]></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álsam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istí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6-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stock publicable por canal, la regla de sincronización y la respuesta cuando la venta supera al fís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álsamo Oaxaca (ficticio) dio de alta el mismo stock en dos plataformas sin sincronizar y el 18 de diciembre vendió 22 bálsamos que no estaban en el anaquel: 9 clientes esperaron 11 días, 4 cancelaron, $1,980 en reenvíos y $0 recuperado. Este OA instala la regla de stock publicable por diferenciales —físico menos pedidos abiertos menos buffer, repartido por canal—, la conciliación físico→plataforma y el protocolo cuando la venta le gana al conteo. Caso ficticio; pes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tock publicable · inventario multicanal · sincronización de canales · sobreventa · conciliación físico-plataforma · buffer de segur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pic>
        <p:nvPicPr>
          <p:cNvPr id="3" name="" descr="Estantes de un almacén con mercancía apilada, fotografiados de frente">
            <a:hlinkClick r:id="rId3" tooltip="Estantes de un almacén con mercancía apilada, fotografiados de frente"/>
          </p:cNvPr>
          <p:cNvPicPr>
            <a:picLocks noChangeAspect="1"/>
          </p:cNvPicPr>
          <p:nvPr>
            <p:ph type="pic" idx="1"/>
          </p:nvPr>
        </p:nvPicPr>
        <p:blipFill>
          <a:blip r:embed="rId2"/>
          <a:stretch>
            <a:fillRect/>
          </a:stretch>
        </p:blipFill>
        <p:spPr>
          <a:xfrm>
            <a:off x="2867025" y="1257300"/>
            <a:ext cx="3400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oto de tianya1223 en Pixabay (licencia de contenido libre): store, stacks, shelves, stock, warehouse, retail. https://pixabay.com/photos/store-stacks-shelves-stock-5619201/]]></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6-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b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es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t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yotepe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munit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a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s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qu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í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áls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í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9]]></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celaron]]></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8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enví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per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bol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curso: el inventario se publica por diferenciale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Lo que no está sincronizado, no se vende.]]></a:t>
            </a:r>
            <a:r>
              <a:rPr lang="en-US" strike="noStrike" sz="2000" spc="0" u="none" cap="none">
                <a:solidFill>
                  <a:srgbClr val="1B2438">
                    <a:alpha val="100000"/>
                  </a:srgbClr>
                </a:solidFill>
                <a:latin typeface="Calibri"/>
              </a:rPr>
              <a:t><![CDATA[ Un canal no puede anunciar el conteo completo del anaquel: anuncia ]]></a:t>
            </a:r>
            <a:r>
              <a:rPr lang="en-US" b="1" strike="noStrike" sz="2000" spc="0" u="none" cap="none">
                <a:solidFill>
                  <a:srgbClr val="1B2438">
                    <a:alpha val="100000"/>
                  </a:srgbClr>
                </a:solidFill>
                <a:latin typeface="Calibri"/>
              </a:rPr>
              <a:t><![CDATA[la diferencia]]></a:t>
            </a:r>
            <a:r>
              <a:rPr lang="en-US" strike="noStrike" sz="2000" spc="0" u="none" cap="none">
                <a:solidFill>
                  <a:srgbClr val="1B2438">
                    <a:alpha val="100000"/>
                  </a:srgbClr>
                </a:solidFill>
                <a:latin typeface="Calibri"/>
              </a:rPr>
              <a:t><![CDATA[ que le toca, y esa diferencia se descuenta cuando alguien compra en cualquier otro lado. Tres consecuencias prácticas: lo publicado en todos los canales juntos ]]></a:t>
            </a:r>
            <a:r>
              <a:rPr lang="en-US" b="1"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puede pasar del publicable; un número de inventario ]]></a:t>
            </a:r>
            <a:r>
              <a:rPr lang="en-US" b="1" strike="noStrike" sz="2000" spc="0" u="none" cap="none">
                <a:solidFill>
                  <a:srgbClr val="1B2438">
                    <a:alpha val="100000"/>
                  </a:srgbClr>
                </a:solidFill>
                <a:latin typeface="Calibri"/>
              </a:rPr>
              <a:t><![CDATA[caduca]]></a:t>
            </a:r>
            <a:r>
              <a:rPr lang="en-US" strike="noStrike" sz="2000" spc="0" u="none" cap="none">
                <a:solidFill>
                  <a:srgbClr val="1B2438">
                    <a:alpha val="100000"/>
                  </a:srgbClr>
                </a:solidFill>
                <a:latin typeface="Calibri"/>
              </a:rPr>
              <a:t><![CDATA[ (tiene hora y responsable); y un canal sin sincronizar hoy se baja a ]]></a:t>
            </a:r>
            <a:r>
              <a:rPr lang="en-US" b="1"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no se deja con el número viejo «a ver si no pasa n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pic>
        <p:nvPicPr>
          <p:cNvPr id="3" name="" descr="Matriz de dos por dos: físico contado contra sincronía del canal, con las cuatro combinaciones y su acción">
            <a:hlinkClick r:id="rId3" tooltip="Matriz de dos por dos: físico contado contra sincronía del canal, con las cuatro combinaciones y su acción"/>
          </p:cNvPr>
          <p:cNvPicPr>
            <a:picLocks noChangeAspect="1"/>
          </p:cNvPicPr>
          <p:nvPr>
            <p:ph type="pic" idx="1"/>
          </p:nvPr>
        </p:nvPicPr>
        <p:blipFill>
          <a:blip r:embed="rId2"/>
          <a:stretch>
            <a:fillRect/>
          </a:stretch>
        </p:blipFill>
        <p:spPr>
          <a:xfrm>
            <a:off x="2752725" y="1257300"/>
            <a:ext cx="36290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anuncia y qué se apaga, según si el físico está contado y si el canal está sincronizado. El cuadrante «ni físico ni sincronía» es donde nacieron las 22 piezas que no existían. Caso ficticio Bálsamo Oaxaca; elaboración prop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6-oa01"/>
              </a:rPr>
              <a:t><![CDATA[Ver imagen original en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n\n]]></a:t>
            </a:r>
            <a:r>
              <a:rPr lang="en-US" b="1" strike="noStrike" sz="2100" spc="0" u="none" cap="none">
                <a:solidFill>
                  <a:srgbClr val="1B2438">
                    <a:alpha val="100000"/>
                  </a:srgbClr>
                </a:solidFill>
                <a:latin typeface="Calibri"/>
              </a:rPr>
              <a:t><![CDATA[Fís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qu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or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00.\n]]></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n]]></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ra.\n]]></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ff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n\n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b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stock publicable: una fila por producto, con reparto por canal, hora y responsable del conteo y acción si hay diferencia. Las tres primeras filas son el caso ficticio lleno; las dos últimas son tuyas. Supuestos del caso para enseñar el méto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9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114425"/>
                <a:gridCol w="1771650"/>
                <a:gridCol w="1771650"/>
                <a:gridCol w="1695450"/>
                <a:gridCol w="17621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abiertos sin surt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rm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uffer de segu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lsamo 6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8.3% del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a aromada 9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9.3% del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bón 10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9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14425"/>
                <a:gridCol w="1771650"/>
                <a:gridCol w="1771650"/>
                <a:gridCol w="1695450"/>
                <a:gridCol w="17621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abiertos sin surt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rm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uffer de segu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DUCTO 1 (fila del alum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 10% del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9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14425"/>
                <a:gridCol w="1771650"/>
                <a:gridCol w="1771650"/>
                <a:gridCol w="1695450"/>
                <a:gridCol w="17621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abiertos sin surt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rma vi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uffer de segu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DUCTO 2 (fila del alum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71575"/>
                <a:gridCol w="1409700"/>
                <a:gridCol w="1847850"/>
                <a:gridCol w="1847850"/>
                <a:gridCol w="1838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parto por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y responsable del cont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si hay 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lsamo 6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 40 · tienda propia 20 · directo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 de diciembre, 18:00 · Socorro cuenta, Kevin pu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canal a cero, recontar y decidir con Alma: esperar o re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71575"/>
                <a:gridCol w="1409700"/>
                <a:gridCol w="1847850"/>
                <a:gridCol w="1847850"/>
                <a:gridCol w="1838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parto por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y responsable del cont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si hay 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a aromada 9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 20 · tienda propia 11 · directo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 de diciembre, 18:10 · Socorro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r 0 hasta recontar; el pedido afectado se reprograma con o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71575"/>
                <a:gridCol w="1409700"/>
                <a:gridCol w="1847850"/>
                <a:gridCol w="1847850"/>
                <a:gridCol w="1838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parto por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y responsable del cont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si hay 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bón 100 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do Libre 40 · tienda propia 26 · directo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 de diciembre, 18:20 · Pao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arriba de 5 piezas: no publicar, llamar a Al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171575"/>
                <a:gridCol w="1409700"/>
                <a:gridCol w="1847850"/>
                <a:gridCol w="1847850"/>
                <a:gridCol w="1838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parto por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y responsable del cont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si hay 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DUCTO 1 (fila del alum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 menos abiertos menos merma menos buff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anal con su tajada; la suma no pasa del pub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 hora y nombre: sin ellos el número cadu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a cero el canal hasta re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171575"/>
                <a:gridCol w="1409700"/>
                <a:gridCol w="1847850"/>
                <a:gridCol w="1847850"/>
                <a:gridCol w="183832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parto por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y responsable del cont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si hay difer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DUCTO 2 (fila del alum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Contar con alguien que no opera las plataform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Socorro, que ve el anaquel; no cuenta Kevin, que ve las pantallas. En el caso el número 96 era correcto: el error no estuvo en el conteo, estuvo en lo que se hizo con ese número despué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Anotar la hora y el nombre junto al núme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6 piezas, 17 de diciembre 18:00, Socorro». Sin hora, un conteo es una foto de algo que ya cambió. Con hora, el número tiene fecha de vencimiento y alguien a quien pregun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servar los pedidos abiertos sin surti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 piezas de pedidos ya pagados que salen mañana: se apartan físicamente o se marcan con cinta. Esas 18 no son inventario vendible: son un compromi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Sacar la merma visible de la cuen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2 piezas abiertas del golpe del martes se van de la resta. Si no se anotan, se vuelven sobreventa el día que alguien las empaque «por si aca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Aplicar el buffer y publicar la difer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8 de buffer (8.3% del físico: la banda del curso va de 5% a 10%). 96 − 18 − 2 − 8 = 68. Se publican 68, no 96: 40 en Mercado Libre, 20 en la tienda propia y 8 apartados para el directo. La suma de las tres tajadas es 6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de 96 piezas contadas a 68 publicables repartid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Bajar a cero lo que no se sincroniz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añana el canal no reporta ventas antes del cierre, sale de la lista: cantidad a cero hasta volver a contar. La regla no castiga al canal lento: protege al cliente de comprar algo que no h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álsamo 60 g el 17 de diciembre: físico contado 96, pedidos abiertos sin surtir 18, merma visible 2 y buffer de seguridad 8. ¿Cuántas unidades son publicables para anunciar entre todos los canal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iezas): _____________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movimientos del flujo del stock publicable,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ervar los pedidos abiertos sin surtir y apartarlos físicam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la merma visible y aplicar el buffer de seguridad]]></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el publicable: físico menos abiertos menos merma menos buffer]]></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r por canal la tajada que a cada uno le toca, sin repetir el tot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rcar hora, responsable y siguiente sincronización en la hoja]]></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ntar el físico en anaquel, mesa y cajas, con hora y respons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del 18 de diciembre según a qué columna de la regla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o cont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erva de pedidos abierto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ffer de seguridad]]></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cronización: se pierde el derecho a anunci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96 piezas que Socorro contó a las 18:00 del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s 18 piezas ya vendidas que salen mañana del talle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8 piezas de colchón para el error de conte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número de Mercado Libre que nadie actualizó desde el mediodía]]></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piar los 68 publicables en Mercado Libre y otra vez los 68 en la tienda propi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onteo de las 18:20 firmado por Paola, con hora y nombre]]></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partar las 4 piezas de la clienta que pagó su pedido esta tarde]]></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Bajar la tienda propia a cero hasta recontar el anaquel]]></a:t>
            </a:r>
          </a:p>
        </p:txBody>
      </p:sp>
      <p:sp>
        <p:nvSpPr>
          <p:cNvPr id="14"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t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p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ect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matizacio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l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ftwa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óm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Cerrar la venta del SKU en todos los canales, y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uanto las guías suman 118 contra 96, el bálsamo de 60 g se baja a cero en Mercado Libre, en la tienda propia y en la lista de WhatsApp. No se «ajusta a 10» para ver si pasa: el derecho a anunciar se pierde con el primer descuad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eparar lo que sí existe de lo que n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96 piezas reales contra 118 vendidas: 96 se surten y 22 no. Esa lista de 22, con sus 13 pedidos, es ahora el documento de trabajo del día. Sin lista, la decisión se toma de memoria y se toma 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Avisar primero a quien esperó, no a quien cancel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se contacta a los afectados en el orden en que compraron, con número de pedido, fecha realista de salida y una opción. En el caso, 9 aceptaron esperar y tardaron 11 días; 4 cancelaron. Nadie recuperó la venta, pero la alternativa era enterarse por la reseñ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Dar opción, no una disculp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opciones concretas: esperar las piezas que Socorro puede producir en cinco días, cambiar por otro producto con el mismo valor, o reembolso inmediato. La cuarta opción existe: el cliente decide sin opción y se va a escribir a una reseñ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5 de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onerle número al inciden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lo anotó así: 1,980 de reenvíos exprés para los 9 pedidos que esperaron (supuesto del caso: $220 por reenvío), 316 de margen de los 4 cancelados a 79 por bálsamo, 2,296 de costo total y 0 recuperado de la venta. Sin ese renglón, el incidente se recuerda como «un diciembre horrible» y no como una regla que falt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Ejemplo resuelto: el día que la venta le gana al físico (protocolo del 18 de diciembr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errar con causa raíz, no con promesa de corregi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raíz no fue el descuido de Kevin: fue que no existía una resta obligatoria antes de publicar, y que una sola persona sabía dónde estaba cada cosa. El correctivo es estructural: la hoja de publicable firmada con hora, un segundo nombre que sepa operar los cuatro canales, y el conteo hecho por quien no publ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cuatro frases de Kevin que rompen la regla del publicable. Cuatro de estas seis líneas son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Mercado Libre estaba en 18 y la tienda en 56, dejé las dos así: cada panel ya hace su res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é con Socorro a las 18:00 y anoté la hora y su nombre al lado del núm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no perder la venta del viernes, volví a subir 96 en la tienda prop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18 pedidos abiertos los traté como inventario disponible porque aún no sal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use un buffer de 8 piezas para que el error de conteo no fuera sobrevent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uando el canal dejó de sincronizar, seguí mostrando su cantidad de ay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cada plataforma descuenta sola sus ventas, la suma de lo anunciado en dos canales no puede quedar por encima del fís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16:00 del 18 de diciembre y la suma de guías supera en 22 piezas al conteo de la mañana. Socorro puede producir 12 bálsamos en cinco días. ¿Qué decide Al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22 en preventa y esperar que la producción alcance]]></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el bálsamo a cero en los canales, surtir las 96, contactar los 13 pedidos afectados con fecha realista y opción, y ofrecer las 12 piezas de producción a quien acepte esper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enviar todo por paquetería exprés para que nadie cancele y el costo se asuma despué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las plataformas cuadren solas al cerrar el m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pic>
        <p:nvPicPr>
          <p:cNvPr id="3" name="" descr="Gráfica de barras: 1,980 de reenvíos, 316 de margen cancelado, 2,296 de costo del incidente y 3,784 de lo que habrían dejado 22 bálsamos en directo">
            <a:hlinkClick r:id="rId3" tooltip="Gráfica de barras: 1,980 de reenvíos, 316 de margen cancelado, 2,296 de costo del incidente y 3,784 de lo que habrían dejado 22 bálsamos en directo"/>
          </p:cNvPr>
          <p:cNvPicPr>
            <a:picLocks noChangeAspect="1"/>
          </p:cNvPicPr>
          <p:nvPr>
            <p:ph type="pic" idx="1"/>
          </p:nvPr>
        </p:nvPicPr>
        <p:blipFill>
          <a:blip r:embed="rId2"/>
          <a:stretch>
            <a:fillRect/>
          </a:stretch>
        </p:blipFill>
        <p:spPr>
          <a:xfrm>
            <a:off x="2066925" y="1257300"/>
            <a:ext cx="5000625"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6-oa01"/>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enta del 18 de diciembre, con los supuestos declarados del caso: 1,980 de reenvíos (9 pedidos a $220), 316 de margen perdido (4 cancelados a $79, margen de Mercado Libre) y 2,296 de costo del incidente. Como referencia, 22 bálsamos vendidos en directo habrían dejado $3,784 (22 por $172). Caso ficticio Bálsamo Oaxaca; elaboración prop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cidente costó $1,980 de reenvíos y $316 de margen cancelado, y no se recuperó nada de la venta. ¿Cuánto costó en efectivo cada una de las 22 unidades fantasma? Captura el número con dos decimal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término de la regla con lo que significa en la ho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ísico cont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erva de pedidos abiert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uffer de segur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tock publicabl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arto por canal]]></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Última sincroniz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Ya vendidas y sin surtir: no se anuncian otra vez]]></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lchón de 5% a 10% para el error de conteo y el golp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iferencia que resulta de restar todo lo anterior]]></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canal recibe una tajada; la suma es el publicabl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marca que decide si el número sigue siendo ciert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iezas que están en el anaquel, con hora y quien las cont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Juego de memoria: cada cifra del incidente con su nom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24175"/>
                <a:gridCol w="5191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contadas el 17 de diciembre a las 1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vendidas entre los dos canales desincroniz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que no existían en fí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ble tras restar abiertos, merma y buff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que esperaron 9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víos pagados por llegar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naquel decía 96; las dos plataformas juntas vendieron 118 · Juego de memoria: cada cifra del incidente con su nombre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emp-mkt-c69-m06-oa01"/>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pic>
        <p:nvPicPr>
          <p:cNvPr id="3" name="" descr="Caja de cartón inflada dentro de un almacén, rodeada de cajas apiladas hasta el techo">
            <a:hlinkClick r:id="rId3" tooltip="Caja de cartón inflada dentro de un almacén, rodeada de cajas apiladas hasta el techo"/>
          </p:cNvPr>
          <p:cNvPicPr>
            <a:picLocks noChangeAspect="1"/>
          </p:cNvPicPr>
          <p:nvPr>
            <p:ph type="pic" idx="1"/>
          </p:nvPr>
        </p:nvPicPr>
        <p:blipFill>
          <a:blip r:embed="rId2"/>
          <a:stretch>
            <a:fillRect/>
          </a:stretch>
        </p:blipFill>
        <p:spPr>
          <a:xfrm>
            <a:off x="1771650" y="1257300"/>
            <a:ext cx="5600700" cy="3124200"/>
          </a:xfrm>
          <a:prstGeom prst="rect">
            <a:avLst/>
          </a:prstGeom>
          <a:noFill/>
        </p:spPr>
      </p:pic>
      <p:sp>
        <p:nvSpPr>
          <p:cNvPr id="4"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69-m06-oa01"/>
              </a:rPr>
              <a:t><![CDATA[Ver imagen original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Pie de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obreventa se ve antes en el piso del almacén que en el panel: si las cajas salen más rápido de lo que registra la hoja, hay una diferencia esperando. Foto de TungArt7 en Pixabay (licencia de contenido libre): swollen box, storage, warehouse, packaging, logistics, shipping, boxes, supply chain. https://pixabay.com/photos/swollen-box-storage-warehouse-1017290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il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n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ndo.\n4.]]></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mpa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í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r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n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jus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n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ocoliz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g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ad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ió]]></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ls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x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ev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orde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rl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ventario no se comparte copiando el número: se comparte repartiendo la diferencia. Lo que no está sincronizado, no se vende.]]></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 · caso ficticio Bálsamo Oaxa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7829550"/>
          <a:chOff x="514350" y="247650"/>
          <a:chExt cx="8629650" cy="78295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naquel decía 96; las dos plataformas juntas vendieron 11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TROL DE INVENTARIO - COMPRAS - VENTAS - GANANCIAS - Sistema Inventarios-Kardex-STOCK - en Excel]]></a:t>
            </a:r>
          </a:p>
        </p:txBody>
      </p:sp>
      <p:sp>
        <p:nvSpPr>
          <p:cNvPr id="10" name=""/>
          <p:cNvSpPr txBox="1"/>
          <p:nvPr/>
        </p:nvSpPr>
        <p:spPr>
          <a:xfrm>
            <a:off x="4362450" y="3590925"/>
            <a:ext cx="4267200" cy="3829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n YouTube del canal Luis Torres Accounting: un control de inventario en hoja de cálculo con entradas, salidas y existencias, el mismo soporte con el que Kevin puede publicar por diferenciales si la hoja tiene hora, reserva y responsable. El identificador salió de la búsqueda verificada de la campaña y se revalidó por oembed; aquí no se recomienda ningún software ni se citan precios.]]></a:t>
            </a:r>
          </a:p>
        </p:txBody>
      </p:sp>
      <p:sp>
        <p:nvSpPr>
          <p:cNvPr id="11" name=""/>
          <p:cNvSpPr txBox="1"/>
          <p:nvPr/>
        </p:nvSpPr>
        <p:spPr>
          <a:xfrm>
            <a:off x="4362450" y="7534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naquel decía 96; las dos plataformas juntas vendieron 118]]></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évate el mecanismo a otro caso, sin el cartón de por medio: una marca de mochilas de lona en Guadalajara (ficticia) vende en tres lados —su tienda en línea, un marketplace y su local físico— y su dueña acaba de descubrir que el marketplace muestra 14 unidades que el local ya vendió el sáb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sa la regla: inventario físico disponible, menos la reserva de pedidos abiertos, menos el buffer que ella decida, y de ahí una tajada por canal. Escribe en tres líneas: (1) las cifras que necesita conseguir hoy, (2) la marca de tiempo y el responsable de la próxima sincronización, (3) qué hace si el marketplace no reporta antes del cierre.]]></a:t>
            </a:r>
          </a:p>
        </p:txBody>
      </p:sp>
      <p:sp>
        <p:nvSpPr>
          <p:cNvPr id="8" name=""/>
          <p:cNvSpPr txBox="1"/>
          <p:nvPr/>
        </p:nvSpPr>
        <p:spPr>
          <a:xfrm>
            <a:off x="514350" y="32861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compara: ¿qué se parece más a tu empresa, el bálsamo o la mochila? Esta regla es tu plantilla: cópiala, ponle hora y nombre, y llénala con tu conte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canal no te deja ver la cantidad publicada sin entrar con la contraseña de otra persona, anótalo como riesgo del canal: es información que tu empresa no contro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ble igual a físico contado menos pedidos abiertos sin surtir, menos merma visible y menos buffer: en el caso, 96 menos 18 menos 2 menos 8 dan 68, no 96.]]></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ublicado se reparte por canal y su suma no pasa del publicable; copiar el total en dos plataformas es prometer lo mismo dos vece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lataforma resta solo lo que vende: sin sincronía común, dos paneles bien llevados fabrican 22 unidades que no exist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úmero de inventario lleva hora y responsable; sin marca de tiempo, el dato caducó y no es publicab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nal que no sincroniza se baja a cero, no se queda con la cantidad de ayer.]]></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venta supera al físico: cerrar el SKU, separar lo que existe, avisar con fecha realista y dar opción, y anotar el costo del incidente con númer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hoy tu publicable por canal y con qué resta llegaste a ese núme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cuenta el físico y quién lo publica? ¿Puede ser la misma perso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arca de tiempo tiene tu inventario publicado y quién la revisa cada dí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de tus 22 pedidos fantasma ya están esperando y a cuáles les avisaste primer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con tu cantidad publicada cuando el conector o la hoja dejan de report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stock publicable por diferenciales y repartirlo por canal sin que la suma rebase el físic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la conciliación físico→plataforma con hora, responsable y marca de última sincroniza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protocolo cuando la venta supera al físico y costear el incidente en la hoja: reenvíos, margen cancelado y costo por unidad fantasm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tock publicable y sincronización entre can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calculas la diferencia publicable, la repartes por canal y sabes qué se apaga cuando la sincronización falta. Siguiente módulo: confianza y datos, donde la promesa que sí cumples se tiene que poder leer en tu fi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tock publicable y sincronización entre can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odavía publicas el total del conteo en cada plataforma, repasa la resta del publicable y el caso de las 118 ventas sobre 96 piezas: la sobreventa no viene de contar mal, viene de copiar bien un número en dos lugares. Y si no sabes quién contó ni a qué hora, vuelve al flujo: sin marca de tiempo no hay sincronización que defend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69-m06-oa01"/>
              </a:rPr>
              <a:t><![CDATA[Inventario compartido: el día que vendiste 22 bálsamos que no existí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fianza y datos: reseñas, aviso de privacidad y fraude en el carrito]]></a:t>
            </a:r>
            <a:r>
              <a:rPr lang="en-US" strike="noStrike" sz="2100" spc="0" u="none" cap="none">
                <a:solidFill>
                  <a:srgbClr val="1B2438">
                    <a:alpha val="100000"/>
                  </a:srgbClr>
                </a:solidFill>
                <a:latin typeface="Calibri"/>
              </a:rPr>
              <a:t><![CDATA[ — ya sabes que solo puedes anunciar lo que está sincronizado; el módulo 7 cubre la otra cara de la promesa: qué le dices al cliente que puede creer en ti, qué haces con sus datos y dónde se cuela el fraude en el car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2026-10-24T23:30:16Z</dcterms:created>
  <dcterms:modified xsi:type="dcterms:W3CDTF">2026-10-24T23:30:16Z</dcterms:modified>
  <dc:title>Inventario compartido: el día que vendiste 22 bálsamos que no existían</dc:title>
  <dc:description>Presentación editable del OA «Inventario compartido: el día que vendiste 22 bálsamos que no existían». Enlace: https://marketing.lumbre.lat/object/emp-mkt-c69-m06-oa01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