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notesSlides/notesSlide24.xml" ContentType="application/vnd.openxmlformats-officedocument.presentationml.notesSlide+xml"/>
  <Override PartName="/ppt/slides/slide25.xml" ContentType="application/vnd.openxmlformats-officedocument.presentationml.slide+xml"/>
  <Override PartName="/ppt/notesSlides/notesSlide25.xml" ContentType="application/vnd.openxmlformats-officedocument.presentationml.notesSlide+xml"/>
  <Override PartName="/ppt/slides/slide26.xml" ContentType="application/vnd.openxmlformats-officedocument.presentationml.slide+xml"/>
  <Override PartName="/ppt/notesSlides/notesSlide26.xml" ContentType="application/vnd.openxmlformats-officedocument.presentationml.notesSlide+xml"/>
  <Override PartName="/ppt/slides/slide27.xml" ContentType="application/vnd.openxmlformats-officedocument.presentationml.slide+xml"/>
  <Override PartName="/ppt/notesSlides/notesSlide27.xml" ContentType="application/vnd.openxmlformats-officedocument.presentationml.notesSlide+xml"/>
  <Override PartName="/ppt/slides/slide28.xml" ContentType="application/vnd.openxmlformats-officedocument.presentationml.slide+xml"/>
  <Override PartName="/ppt/notesSlides/notesSlide28.xml" ContentType="application/vnd.openxmlformats-officedocument.presentationml.notesSlide+xml"/>
  <Override PartName="/ppt/slides/slide29.xml" ContentType="application/vnd.openxmlformats-officedocument.presentationml.slide+xml"/>
  <Override PartName="/ppt/notesSlides/notesSlide29.xml" ContentType="application/vnd.openxmlformats-officedocument.presentationml.notesSlide+xml"/>
  <Override PartName="/ppt/slides/slide30.xml" ContentType="application/vnd.openxmlformats-officedocument.presentationml.slide+xml"/>
  <Override PartName="/ppt/notesSlides/notesSlide30.xml" ContentType="application/vnd.openxmlformats-officedocument.presentationml.notesSlide+xml"/>
  <Override PartName="/ppt/slides/slide31.xml" ContentType="application/vnd.openxmlformats-officedocument.presentationml.slide+xml"/>
  <Override PartName="/ppt/notesSlides/notesSlide31.xml" ContentType="application/vnd.openxmlformats-officedocument.presentationml.notesSlide+xml"/>
  <Override PartName="/ppt/slides/slide32.xml" ContentType="application/vnd.openxmlformats-officedocument.presentationml.slide+xml"/>
  <Override PartName="/ppt/notesSlides/notesSlide32.xml" ContentType="application/vnd.openxmlformats-officedocument.presentationml.notesSlide+xml"/>
  <Override PartName="/ppt/slides/slide33.xml" ContentType="application/vnd.openxmlformats-officedocument.presentationml.slide+xml"/>
  <Override PartName="/ppt/notesSlides/notesSlide33.xml" ContentType="application/vnd.openxmlformats-officedocument.presentationml.notesSlide+xml"/>
  <Override PartName="/ppt/slides/slide34.xml" ContentType="application/vnd.openxmlformats-officedocument.presentationml.slide+xml"/>
  <Override PartName="/ppt/notesSlides/notesSlide34.xml" ContentType="application/vnd.openxmlformats-officedocument.presentationml.notesSlide+xml"/>
  <Override PartName="/ppt/slides/slide35.xml" ContentType="application/vnd.openxmlformats-officedocument.presentationml.slide+xml"/>
  <Override PartName="/ppt/notesSlides/notesSlide35.xml" ContentType="application/vnd.openxmlformats-officedocument.presentationml.notesSlide+xml"/>
  <Override PartName="/ppt/slides/slide36.xml" ContentType="application/vnd.openxmlformats-officedocument.presentationml.slide+xml"/>
  <Override PartName="/ppt/notesSlides/notesSlide36.xml" ContentType="application/vnd.openxmlformats-officedocument.presentationml.notesSlide+xml"/>
  <Override PartName="/ppt/slides/slide37.xml" ContentType="application/vnd.openxmlformats-officedocument.presentationml.slide+xml"/>
  <Override PartName="/ppt/notesSlides/notesSlide37.xml" ContentType="application/vnd.openxmlformats-officedocument.presentationml.notesSlide+xml"/>
  <Override PartName="/ppt/slides/slide38.xml" ContentType="application/vnd.openxmlformats-officedocument.presentationml.slide+xml"/>
  <Override PartName="/ppt/notesSlides/notesSlide38.xml" ContentType="application/vnd.openxmlformats-officedocument.presentationml.notesSlide+xml"/>
  <Override PartName="/ppt/slides/slide39.xml" ContentType="application/vnd.openxmlformats-officedocument.presentationml.slide+xml"/>
  <Override PartName="/ppt/slides/slide40.xml" ContentType="application/vnd.openxmlformats-officedocument.presentationml.slide+xml"/>
  <Override PartName="/ppt/notesSlides/notesSlide40.xml" ContentType="application/vnd.openxmlformats-officedocument.presentationml.notesSlide+xml"/>
  <Override PartName="/ppt/slides/slide41.xml" ContentType="application/vnd.openxmlformats-officedocument.presentationml.slide+xml"/>
  <Override PartName="/ppt/notesSlides/notesSlide41.xml" ContentType="application/vnd.openxmlformats-officedocument.presentationml.notesSlide+xml"/>
  <Override PartName="/ppt/slides/slide42.xml" ContentType="application/vnd.openxmlformats-officedocument.presentationml.slide+xml"/>
  <Override PartName="/ppt/notesSlides/notesSlide42.xml" ContentType="application/vnd.openxmlformats-officedocument.presentationml.notesSlide+xml"/>
  <Override PartName="/ppt/slides/slide43.xml" ContentType="application/vnd.openxmlformats-officedocument.presentationml.slide+xml"/>
  <Override PartName="/ppt/notesSlides/notesSlide43.xml" ContentType="application/vnd.openxmlformats-officedocument.presentationml.notesSlide+xml"/>
  <Override PartName="/ppt/slides/slide44.xml" ContentType="application/vnd.openxmlformats-officedocument.presentationml.slide+xml"/>
  <Override PartName="/ppt/notesSlides/notesSlide44.xml" ContentType="application/vnd.openxmlformats-officedocument.presentationml.notesSlide+xml"/>
  <Override PartName="/ppt/slides/slide45.xml" ContentType="application/vnd.openxmlformats-officedocument.presentationml.slide+xml"/>
  <Override PartName="/ppt/notesSlides/notesSlide45.xml" ContentType="application/vnd.openxmlformats-officedocument.presentationml.notesSlide+xml"/>
  <Override PartName="/ppt/slides/slide46.xml" ContentType="application/vnd.openxmlformats-officedocument.presentationml.slide+xml"/>
  <Override PartName="/ppt/notesSlides/notesSlide46.xml" ContentType="application/vnd.openxmlformats-officedocument.presentationml.notesSlide+xml"/>
  <Override PartName="/ppt/slides/slide47.xml" ContentType="application/vnd.openxmlformats-officedocument.presentationml.slide+xml"/>
  <Override PartName="/ppt/notesSlides/notesSlide47.xml" ContentType="application/vnd.openxmlformats-officedocument.presentationml.notesSlide+xml"/>
  <Override PartName="/ppt/slides/slide48.xml" ContentType="application/vnd.openxmlformats-officedocument.presentationml.slide+xml"/>
  <Override PartName="/ppt/notesSlides/notesSlide48.xml" ContentType="application/vnd.openxmlformats-officedocument.presentationml.notesSlide+xml"/>
  <Override PartName="/ppt/slides/slide49.xml" ContentType="application/vnd.openxmlformats-officedocument.presentationml.slide+xml"/>
  <Override PartName="/ppt/notesSlides/notesSlide49.xml" ContentType="application/vnd.openxmlformats-officedocument.presentationml.notesSlide+xml"/>
  <Override PartName="/ppt/slides/slide50.xml" ContentType="application/vnd.openxmlformats-officedocument.presentationml.slide+xml"/>
  <Override PartName="/ppt/notesSlides/notesSlide50.xml" ContentType="application/vnd.openxmlformats-officedocument.presentationml.notesSlide+xml"/>
  <Override PartName="/ppt/slides/slide51.xml" ContentType="application/vnd.openxmlformats-officedocument.presentationml.slide+xml"/>
  <Override PartName="/ppt/notesSlides/notesSlide51.xml" ContentType="application/vnd.openxmlformats-officedocument.presentationml.notesSlide+xml"/>
  <Override PartName="/ppt/slides/slide52.xml" ContentType="application/vnd.openxmlformats-officedocument.presentationml.slide+xml"/>
  <Override PartName="/ppt/notesSlides/notesSlide52.xml" ContentType="application/vnd.openxmlformats-officedocument.presentationml.notesSlide+xml"/>
  <Override PartName="/ppt/slides/slide53.xml" ContentType="application/vnd.openxmlformats-officedocument.presentationml.slide+xml"/>
  <Override PartName="/ppt/notesSlides/notesSlide53.xml" ContentType="application/vnd.openxmlformats-officedocument.presentationml.notesSlide+xml"/>
  <Override PartName="/ppt/slides/slide54.xml" ContentType="application/vnd.openxmlformats-officedocument.presentationml.slide+xml"/>
  <Override PartName="/ppt/notesSlides/notesSlide54.xml" ContentType="application/vnd.openxmlformats-officedocument.presentationml.notesSlide+xml"/>
  <Override PartName="/ppt/slides/slide55.xml" ContentType="application/vnd.openxmlformats-officedocument.presentationml.slide+xml"/>
  <Override PartName="/ppt/notesSlides/notesSlide55.xml" ContentType="application/vnd.openxmlformats-officedocument.presentationml.notesSlide+xml"/>
  <Override PartName="/ppt/slides/slide56.xml" ContentType="application/vnd.openxmlformats-officedocument.presentationml.slide+xml"/>
  <Override PartName="/ppt/notesSlides/notesSlide56.xml" ContentType="application/vnd.openxmlformats-officedocument.presentationml.notesSlide+xml"/>
  <Override PartName="/ppt/slides/slide57.xml" ContentType="application/vnd.openxmlformats-officedocument.presentationml.slide+xml"/>
  <Override PartName="/ppt/slides/slide58.xml" ContentType="application/vnd.openxmlformats-officedocument.presentationml.slide+xml"/>
  <Override PartName="/ppt/notesSlides/notesSlide58.xml" ContentType="application/vnd.openxmlformats-officedocument.presentationml.notesSlide+xml"/>
  <Override PartName="/ppt/slides/slide59.xml" ContentType="application/vnd.openxmlformats-officedocument.presentationml.slide+xml"/>
  <Override PartName="/ppt/notesSlides/notesSlide59.xml" ContentType="application/vnd.openxmlformats-officedocument.presentationml.notesSlide+xml"/>
  <Override PartName="/ppt/slides/slide60.xml" ContentType="application/vnd.openxmlformats-officedocument.presentationml.slide+xml"/>
  <Override PartName="/ppt/notesSlides/notesSlide60.xml" ContentType="application/vnd.openxmlformats-officedocument.presentationml.notesSlide+xml"/>
  <Override PartName="/ppt/slides/slide61.xml" ContentType="application/vnd.openxmlformats-officedocument.presentationml.slide+xml"/>
  <Override PartName="/ppt/notesSlides/notesSlide61.xml" ContentType="application/vnd.openxmlformats-officedocument.presentationml.notesSlide+xml"/>
  <Override PartName="/ppt/slides/slide62.xml" ContentType="application/vnd.openxmlformats-officedocument.presentationml.slide+xml"/>
  <Override PartName="/ppt/notesSlides/notesSlide62.xml" ContentType="application/vnd.openxmlformats-officedocument.presentationml.notesSlide+xml"/>
  <Override PartName="/ppt/slides/slide63.xml" ContentType="application/vnd.openxmlformats-officedocument.presentationml.slide+xml"/>
  <Override PartName="/ppt/notesSlides/notesSlide63.xml" ContentType="application/vnd.openxmlformats-officedocument.presentationml.notesSlide+xml"/>
  <Override PartName="/ppt/slides/slide64.xml" ContentType="application/vnd.openxmlformats-officedocument.presentationml.slide+xml"/>
  <Override PartName="/ppt/notesSlides/notesSlide64.xml" ContentType="application/vnd.openxmlformats-officedocument.presentationml.notesSlide+xml"/>
  <Override PartName="/ppt/slides/slide65.xml" ContentType="application/vnd.openxmlformats-officedocument.presentationml.slide+xml"/>
  <Override PartName="/ppt/notesSlides/notesSlide65.xml" ContentType="application/vnd.openxmlformats-officedocument.presentationml.notesSlide+xml"/>
  <Override PartName="/ppt/slides/slide66.xml" ContentType="application/vnd.openxmlformats-officedocument.presentationml.slide+xml"/>
  <Override PartName="/ppt/notesSlides/notesSlide66.xml" ContentType="application/vnd.openxmlformats-officedocument.presentationml.notesSlide+xml"/>
  <Override PartName="/ppt/slides/slide67.xml" ContentType="application/vnd.openxmlformats-officedocument.presentationml.slide+xml"/>
  <Override PartName="/ppt/notesSlides/notesSlide67.xml" ContentType="application/vnd.openxmlformats-officedocument.presentationml.notesSlide+xml"/>
  <Override PartName="/ppt/slides/slide68.xml" ContentType="application/vnd.openxmlformats-officedocument.presentationml.slide+xml"/>
  <Override PartName="/ppt/notesSlides/notesSlide68.xml" ContentType="application/vnd.openxmlformats-officedocument.presentationml.notesSlide+xml"/>
  <Override PartName="/ppt/slides/slide69.xml" ContentType="application/vnd.openxmlformats-officedocument.presentationml.slide+xml"/>
  <Override PartName="/ppt/notesSlides/notesSlide69.xml" ContentType="application/vnd.openxmlformats-officedocument.presentationml.notesSlide+xml"/>
  <Override PartName="/ppt/slides/slide70.xml" ContentType="application/vnd.openxmlformats-officedocument.presentationml.slide+xml"/>
  <Override PartName="/ppt/notesSlides/notesSlide70.xml" ContentType="application/vnd.openxmlformats-officedocument.presentationml.notesSlide+xml"/>
  <Override PartName="/ppt/slides/slide71.xml" ContentType="application/vnd.openxmlformats-officedocument.presentationml.slide+xml"/>
  <Override PartName="/ppt/notesSlides/notesSlide71.xml" ContentType="application/vnd.openxmlformats-officedocument.presentationml.notesSlide+xml"/>
  <Override PartName="/ppt/slides/slide72.xml" ContentType="application/vnd.openxmlformats-officedocument.presentationml.slide+xml"/>
  <Override PartName="/ppt/notesSlides/notesSlide72.xml" ContentType="application/vnd.openxmlformats-officedocument.presentationml.notesSlide+xml"/>
  <Override PartName="/ppt/slides/slide73.xml" ContentType="application/vnd.openxmlformats-officedocument.presentationml.slide+xml"/>
  <Override PartName="/ppt/notesSlides/notesSlide73.xml" ContentType="application/vnd.openxmlformats-officedocument.presentationml.notesSlide+xml"/>
  <Override PartName="/ppt/slides/slide74.xml" ContentType="application/vnd.openxmlformats-officedocument.presentationml.slide+xml"/>
  <Override PartName="/ppt/notesSlides/notesSlide74.xml" ContentType="application/vnd.openxmlformats-officedocument.presentationml.notesSlide+xml"/>
  <Override PartName="/ppt/slides/slide75.xml" ContentType="application/vnd.openxmlformats-officedocument.presentationml.slide+xml"/>
  <Override PartName="/ppt/notesSlides/notesSlide75.xml" ContentType="application/vnd.openxmlformats-officedocument.presentationml.notesSlide+xml"/>
  <Override PartName="/ppt/slides/slide76.xml" ContentType="application/vnd.openxmlformats-officedocument.presentationml.slide+xml"/>
  <Override PartName="/ppt/notesSlides/notesSlide76.xml" ContentType="application/vnd.openxmlformats-officedocument.presentationml.notesSlide+xml"/>
  <Override PartName="/ppt/slides/slide77.xml" ContentType="application/vnd.openxmlformats-officedocument.presentationml.slide+xml"/>
  <Override PartName="/ppt/notesSlides/notesSlide77.xml" ContentType="application/vnd.openxmlformats-officedocument.presentationml.notesSlide+xml"/>
  <Override PartName="/ppt/slides/slide78.xml" ContentType="application/vnd.openxmlformats-officedocument.presentationml.slide+xml"/>
  <Override PartName="/ppt/notesSlides/notesSlide78.xml" ContentType="application/vnd.openxmlformats-officedocument.presentationml.notesSlide+xml"/>
  <Override PartName="/ppt/slides/slide79.xml" ContentType="application/vnd.openxmlformats-officedocument.presentationml.slide+xml"/>
  <Override PartName="/ppt/notesSlides/notesSlide79.xml" ContentType="application/vnd.openxmlformats-officedocument.presentationml.notesSlide+xml"/>
  <Override PartName="/ppt/slides/slide80.xml" ContentType="application/vnd.openxmlformats-officedocument.presentationml.slide+xml"/>
  <Override PartName="/ppt/slides/slide81.xml" ContentType="application/vnd.openxmlformats-officedocument.presentationml.slide+xml"/>
  <Override PartName="/ppt/notesSlides/notesSlide81.xml" ContentType="application/vnd.openxmlformats-officedocument.presentationml.notesSlide+xml"/>
  <Override PartName="/ppt/slides/slide82.xml" ContentType="application/vnd.openxmlformats-officedocument.presentationml.slide+xml"/>
  <Override PartName="/ppt/notesSlides/notesSlide82.xml" ContentType="application/vnd.openxmlformats-officedocument.presentationml.notesSlide+xml"/>
  <Override PartName="/ppt/slides/slide83.xml" ContentType="application/vnd.openxmlformats-officedocument.presentationml.slide+xml"/>
  <Override PartName="/ppt/notesSlides/notesSlide83.xml" ContentType="application/vnd.openxmlformats-officedocument.presentationml.notesSlide+xml"/>
  <Override PartName="/ppt/slides/slide84.xml" ContentType="application/vnd.openxmlformats-officedocument.presentationml.slide+xml"/>
  <Override PartName="/ppt/notesSlides/notesSlide84.xml" ContentType="application/vnd.openxmlformats-officedocument.presentationml.notesSlide+xml"/>
  <Override PartName="/ppt/slides/slide85.xml" ContentType="application/vnd.openxmlformats-officedocument.presentationml.slide+xml"/>
  <Override PartName="/ppt/slides/slide86.xml" ContentType="application/vnd.openxmlformats-officedocument.presentationml.slide+xml"/>
  <Override PartName="/ppt/notesSlides/notesSlide86.xml" ContentType="application/vnd.openxmlformats-officedocument.presentationml.notesSlide+xml"/>
  <Override PartName="/ppt/slides/slide87.xml" ContentType="application/vnd.openxmlformats-officedocument.presentationml.slide+xml"/>
  <Override PartName="/ppt/slides/slide88.xml" ContentType="application/vnd.openxmlformats-officedocument.presentationml.slide+xml"/>
  <Override PartName="/ppt/notesSlides/notesSlide88.xml" ContentType="application/vnd.openxmlformats-officedocument.presentationml.notesSlide+xml"/>
  <Override PartName="/ppt/slides/slide89.xml" ContentType="application/vnd.openxmlformats-officedocument.presentationml.slide+xml"/>
  <Override PartName="/ppt/slides/slide90.xml" ContentType="application/vnd.openxmlformats-officedocument.presentationml.slide+xml"/>
  <Override PartName="/ppt/notesSlides/notesSlide90.xml" ContentType="application/vnd.openxmlformats-officedocument.presentationml.notesSlide+xml"/>
  <Override PartName="/ppt/slides/slide91.xml" ContentType="application/vnd.openxmlformats-officedocument.presentationml.slide+xml"/>
  <Override PartName="/ppt/notesSlides/notesSlide91.xml" ContentType="application/vnd.openxmlformats-officedocument.presentationml.notesSlide+xml"/>
  <Override PartName="/ppt/slides/slide92.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 id="306" r:id="rId53"/>
    <p:sldId id="307" r:id="rId54"/>
    <p:sldId id="308" r:id="rId55"/>
    <p:sldId id="309" r:id="rId56"/>
    <p:sldId id="310" r:id="rId57"/>
    <p:sldId id="311" r:id="rId58"/>
    <p:sldId id="312" r:id="rId59"/>
    <p:sldId id="313" r:id="rId60"/>
    <p:sldId id="314" r:id="rId61"/>
    <p:sldId id="315" r:id="rId62"/>
    <p:sldId id="316" r:id="rId63"/>
    <p:sldId id="317" r:id="rId64"/>
    <p:sldId id="318" r:id="rId65"/>
    <p:sldId id="319" r:id="rId66"/>
    <p:sldId id="320" r:id="rId67"/>
    <p:sldId id="321" r:id="rId68"/>
    <p:sldId id="322" r:id="rId69"/>
    <p:sldId id="323" r:id="rId70"/>
    <p:sldId id="324" r:id="rId71"/>
    <p:sldId id="325" r:id="rId72"/>
    <p:sldId id="326" r:id="rId73"/>
    <p:sldId id="327" r:id="rId74"/>
    <p:sldId id="328" r:id="rId75"/>
    <p:sldId id="329" r:id="rId76"/>
    <p:sldId id="330" r:id="rId77"/>
    <p:sldId id="331" r:id="rId78"/>
    <p:sldId id="332" r:id="rId79"/>
    <p:sldId id="333" r:id="rId80"/>
    <p:sldId id="334" r:id="rId81"/>
    <p:sldId id="335" r:id="rId82"/>
    <p:sldId id="336" r:id="rId83"/>
    <p:sldId id="337" r:id="rId84"/>
    <p:sldId id="338" r:id="rId85"/>
    <p:sldId id="339" r:id="rId86"/>
    <p:sldId id="340" r:id="rId87"/>
    <p:sldId id="341" r:id="rId88"/>
    <p:sldId id="342" r:id="rId89"/>
    <p:sldId id="343" r:id="rId90"/>
    <p:sldId id="344" r:id="rId91"/>
    <p:sldId id="345" r:id="rId92"/>
    <p:sldId id="346" r:id="rId93"/>
    <p:sldId id="347" r:id="rId94"/>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slide" Target="slides/slide49.xml"/>
  <Relationship Id="rId52" Type="http://schemas.openxmlformats.org/officeDocument/2006/relationships/slide" Target="slides/slide50.xml"/>
  <Relationship Id="rId53" Type="http://schemas.openxmlformats.org/officeDocument/2006/relationships/slide" Target="slides/slide51.xml"/>
  <Relationship Id="rId54" Type="http://schemas.openxmlformats.org/officeDocument/2006/relationships/slide" Target="slides/slide52.xml"/>
  <Relationship Id="rId55" Type="http://schemas.openxmlformats.org/officeDocument/2006/relationships/slide" Target="slides/slide53.xml"/>
  <Relationship Id="rId56" Type="http://schemas.openxmlformats.org/officeDocument/2006/relationships/slide" Target="slides/slide54.xml"/>
  <Relationship Id="rId57" Type="http://schemas.openxmlformats.org/officeDocument/2006/relationships/slide" Target="slides/slide55.xml"/>
  <Relationship Id="rId58" Type="http://schemas.openxmlformats.org/officeDocument/2006/relationships/slide" Target="slides/slide56.xml"/>
  <Relationship Id="rId59" Type="http://schemas.openxmlformats.org/officeDocument/2006/relationships/slide" Target="slides/slide57.xml"/>
  <Relationship Id="rId60" Type="http://schemas.openxmlformats.org/officeDocument/2006/relationships/slide" Target="slides/slide58.xml"/>
  <Relationship Id="rId61" Type="http://schemas.openxmlformats.org/officeDocument/2006/relationships/slide" Target="slides/slide59.xml"/>
  <Relationship Id="rId62" Type="http://schemas.openxmlformats.org/officeDocument/2006/relationships/slide" Target="slides/slide60.xml"/>
  <Relationship Id="rId63" Type="http://schemas.openxmlformats.org/officeDocument/2006/relationships/slide" Target="slides/slide61.xml"/>
  <Relationship Id="rId64" Type="http://schemas.openxmlformats.org/officeDocument/2006/relationships/slide" Target="slides/slide62.xml"/>
  <Relationship Id="rId65" Type="http://schemas.openxmlformats.org/officeDocument/2006/relationships/slide" Target="slides/slide63.xml"/>
  <Relationship Id="rId66" Type="http://schemas.openxmlformats.org/officeDocument/2006/relationships/slide" Target="slides/slide64.xml"/>
  <Relationship Id="rId67" Type="http://schemas.openxmlformats.org/officeDocument/2006/relationships/slide" Target="slides/slide65.xml"/>
  <Relationship Id="rId68" Type="http://schemas.openxmlformats.org/officeDocument/2006/relationships/slide" Target="slides/slide66.xml"/>
  <Relationship Id="rId69" Type="http://schemas.openxmlformats.org/officeDocument/2006/relationships/slide" Target="slides/slide67.xml"/>
  <Relationship Id="rId70" Type="http://schemas.openxmlformats.org/officeDocument/2006/relationships/slide" Target="slides/slide68.xml"/>
  <Relationship Id="rId71" Type="http://schemas.openxmlformats.org/officeDocument/2006/relationships/slide" Target="slides/slide69.xml"/>
  <Relationship Id="rId72" Type="http://schemas.openxmlformats.org/officeDocument/2006/relationships/slide" Target="slides/slide70.xml"/>
  <Relationship Id="rId73" Type="http://schemas.openxmlformats.org/officeDocument/2006/relationships/slide" Target="slides/slide71.xml"/>
  <Relationship Id="rId74" Type="http://schemas.openxmlformats.org/officeDocument/2006/relationships/slide" Target="slides/slide72.xml"/>
  <Relationship Id="rId75" Type="http://schemas.openxmlformats.org/officeDocument/2006/relationships/slide" Target="slides/slide73.xml"/>
  <Relationship Id="rId76" Type="http://schemas.openxmlformats.org/officeDocument/2006/relationships/slide" Target="slides/slide74.xml"/>
  <Relationship Id="rId77" Type="http://schemas.openxmlformats.org/officeDocument/2006/relationships/slide" Target="slides/slide75.xml"/>
  <Relationship Id="rId78" Type="http://schemas.openxmlformats.org/officeDocument/2006/relationships/slide" Target="slides/slide76.xml"/>
  <Relationship Id="rId79" Type="http://schemas.openxmlformats.org/officeDocument/2006/relationships/slide" Target="slides/slide77.xml"/>
  <Relationship Id="rId80" Type="http://schemas.openxmlformats.org/officeDocument/2006/relationships/slide" Target="slides/slide78.xml"/>
  <Relationship Id="rId81" Type="http://schemas.openxmlformats.org/officeDocument/2006/relationships/slide" Target="slides/slide79.xml"/>
  <Relationship Id="rId82" Type="http://schemas.openxmlformats.org/officeDocument/2006/relationships/slide" Target="slides/slide80.xml"/>
  <Relationship Id="rId83" Type="http://schemas.openxmlformats.org/officeDocument/2006/relationships/slide" Target="slides/slide81.xml"/>
  <Relationship Id="rId84" Type="http://schemas.openxmlformats.org/officeDocument/2006/relationships/slide" Target="slides/slide82.xml"/>
  <Relationship Id="rId85" Type="http://schemas.openxmlformats.org/officeDocument/2006/relationships/slide" Target="slides/slide83.xml"/>
  <Relationship Id="rId86" Type="http://schemas.openxmlformats.org/officeDocument/2006/relationships/slide" Target="slides/slide84.xml"/>
  <Relationship Id="rId87" Type="http://schemas.openxmlformats.org/officeDocument/2006/relationships/slide" Target="slides/slide85.xml"/>
  <Relationship Id="rId88" Type="http://schemas.openxmlformats.org/officeDocument/2006/relationships/slide" Target="slides/slide86.xml"/>
  <Relationship Id="rId89" Type="http://schemas.openxmlformats.org/officeDocument/2006/relationships/slide" Target="slides/slide87.xml"/>
  <Relationship Id="rId90" Type="http://schemas.openxmlformats.org/officeDocument/2006/relationships/slide" Target="slides/slide88.xml"/>
  <Relationship Id="rId91" Type="http://schemas.openxmlformats.org/officeDocument/2006/relationships/slide" Target="slides/slide89.xml"/>
  <Relationship Id="rId92" Type="http://schemas.openxmlformats.org/officeDocument/2006/relationships/slide" Target="slides/slide90.xml"/>
  <Relationship Id="rId93" Type="http://schemas.openxmlformats.org/officeDocument/2006/relationships/slide" Target="slides/slide91.xml"/>
  <Relationship Id="rId94" Type="http://schemas.openxmlformats.org/officeDocument/2006/relationships/slide" Target="slides/slide92.xml"/>
  <Relationship Id="rId95" Type="http://schemas.openxmlformats.org/officeDocument/2006/relationships/presProps" Target="presProps.xml"/>
  <Relationship Id="rId96" Type="http://schemas.openxmlformats.org/officeDocument/2006/relationships/viewProps" Target="viewProps.xml"/>
  <Relationship Id="rId97" Type="http://schemas.openxmlformats.org/officeDocument/2006/relationships/tableStyles" Target="tableStyles.xml"/>
</Relationships>

</file>

<file path=ppt/notesSlides/notesSlide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Objeto de aprendizaje de Lumbre · Roadwise Consulting]]></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marketing.lumbre.lat/object/emp-mkt-c69-m07-oa01]]></a:t>
            </a:r>
          </a:p>
        </p:txBody>
      </p:sp>
    </p:spTree>
  </p:cSld>
</p:note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marketing.lumbre.lat/object/emp-mkt-c69-m07-oa01]]></a:t>
            </a:r>
          </a:p>
        </p:txBody>
      </p:sp>
    </p:spTree>
  </p:cSld>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erca de este OA» (2 de 3).]]></a:t>
            </a:r>
          </a:p>
        </p:txBody>
      </p:sp>
    </p:spTree>
  </p:cSld>
</p:notes>
</file>

<file path=ppt/notesSlides/notesSlide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erca de este OA» (3 de 3).]]></a:t>
            </a:r>
          </a:p>
        </p:txBody>
      </p:sp>
    </p:spTree>
  </p:cSld>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Imagen del OA: assets/cover.jpg]]></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alternativo: Estrellas de reseña y formulario de opinión de cliente sobre una mesa de trabaj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ie: La reseña es la única publicidad que el cliente busca sin que se la pidas. Foto de Tumisu en Pixabay (licencia de contenido libre): review, opinion, feedback, stars, evaluation, survey, customer, poll, assessment, satisfaction, rating, quality, business, online, reputation, review, review, review, feedback, feedback, evaluation, survey, rating, rating, quality, quality, reputation, reputation, reputation, reputation, reputation. https://pixabay.com/photos/review-opinion-feedback-stars-5207277/]]></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marketing.lumbre.lat/object/emp-mkt-c69-m07-oa01]]></a:t>
            </a:r>
          </a:p>
        </p:txBody>
      </p:sp>
    </p:spTree>
  </p:cSld>
</p:notes>
</file>

<file path=ppt/notesSlides/notesSlide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ie completo de la imagen.]]></a:t>
            </a:r>
          </a:p>
        </p:txBody>
      </p:sp>
    </p:spTree>
  </p:cSld>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El cliente no te cree a ti: le cree a lo que puede comprobar» (2 de 6).]]></a:t>
            </a:r>
          </a:p>
        </p:txBody>
      </p:sp>
    </p:spTree>
  </p:cSld>
</p:notes>
</file>

<file path=ppt/notesSlides/notesSlide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El cliente no te cree a ti: le cree a lo que puede comprobar» (3 de 6).]]></a:t>
            </a:r>
          </a:p>
        </p:txBody>
      </p:sp>
    </p:spTree>
  </p:cSld>
</p:notes>
</file>

<file path=ppt/notesSlides/notesSlide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El cliente no te cree a ti: le cree a lo que puede comprobar» (4 de 6).]]></a:t>
            </a:r>
          </a:p>
        </p:txBody>
      </p:sp>
    </p:spTree>
  </p:cSld>
</p:notes>
</file>

<file path=ppt/notesSlides/notesSlide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El cliente no te cree a ti: le cree a lo que puede comprobar» (5 de 6).]]></a:t>
            </a:r>
          </a:p>
        </p:txBody>
      </p:sp>
    </p:spTree>
  </p:cSld>
</p:notes>
</file>

<file path=ppt/notesSlides/notesSlide1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El cliente no te cree a ti: le cree a lo que puede comprobar» (6 de 6).]]></a:t>
            </a:r>
          </a:p>
        </p:txBody>
      </p:sp>
    </p:spTree>
  </p:cSld>
</p:notes>
</file>

<file path=ppt/notesSlides/notesSlide1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Imagen del OA: assets/fig-resena.jpg]]></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alternativo: Diagrama de flujo de cinco cajas: entrega confirmada, un solo mensaje, una sola pregunta, respuesta pública y corrección en produc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ie: El ciclo completo de una reseña, del pedido a la corrección en el taller (caso ficticio Bálsamo Oaxaca · elaboración propia). El paso 5 es el que casi nadie hace: una reseña que no llega a producción es marketing puro y la falla sigue ocurriendo mañana. El plazo de 72 horas es política propuesta por el curso, no una norm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marketing.lumbre.lat/object/emp-mkt-c69-m07-oa01]]></a:t>
            </a:r>
          </a:p>
        </p:txBody>
      </p:sp>
    </p:spTree>
  </p:cSld>
</p:notes>
</file>

<file path=ppt/notesSlides/notesSlide1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El cliente no te cree a ti: le cree a lo que puede comprobar» (2 de 4).]]></a:t>
            </a:r>
          </a:p>
        </p:txBody>
      </p:sp>
    </p:spTree>
  </p:cSld>
</p:notes>
</file>

<file path=ppt/notesSlides/notesSlide1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El cliente no te cree a ti: le cree a lo que puede comprobar» (3 de 4).]]></a:t>
            </a:r>
          </a:p>
        </p:txBody>
      </p:sp>
    </p:spTree>
  </p:cSld>
</p:notes>
</file>

<file path=ppt/notesSlides/notesSlide1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El cliente no te cree a ti: le cree a lo que puede comprobar» (4 de 4).]]></a:t>
            </a:r>
          </a:p>
        </p:txBody>
      </p:sp>
    </p:spTree>
  </p:cSld>
</p:notes>
</file>

<file path=ppt/notesSlides/notesSlide1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responder en público una reseña de un cliente que esperó 11 día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1 de 6: Escribe el hecho con fecha, sin adjetiv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Tu pedido del 18 de diciembre salió del taller el 19 y te llegó el 30». El hecho fechado es lo único que un lector desconocido puede contrastar con su propia experiencia. Los adjetivos («lamentamos la terrible experiencia») no dicen nada y suenan a plantil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marketing.lumbre.lat/object/emp-mkt-c69-m07-oa01]]></a:t>
            </a:r>
          </a:p>
        </p:txBody>
      </p:sp>
    </p:spTree>
  </p:cSld>
</p:notes>
</file>

<file path=ppt/notesSlides/notesSlide1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responder en público una reseña de un cliente que esperó 11 día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2 de 6: Nombra la falla sin culpar al transportis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El 18 vendimos 22 piezas que no estaban en el físico porque el mismo inventario estaba dado de alta en dos plataformas sin sincronizar». Decir la causa exacta es lo que separa una disculpa de una prueba de competencia: quien entiende por qué falló, puede prometer que no se repit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marketing.lumbre.lat/object/emp-mkt-c69-m07-oa01]]></a:t>
            </a:r>
          </a:p>
        </p:txBody>
      </p:sp>
    </p:spTree>
  </p:cSld>
</p:notes>
</file>

<file path=ppt/notesSlides/notesSlide2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responder en público una reseña de un cliente que esperó 11 día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3 de 6: Di qué cambiaste, no qué piensas cambi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Desde enero publicamos solo el stock sincronizado y ningún pedido sale sin confirmación de existencia». El futuro simple no cuesta nada y no lo verifica nadie; el pasado sí se puede audit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marketing.lumbre.lat/object/emp-mkt-c69-m07-oa01]]></a:t>
            </a:r>
          </a:p>
        </p:txBody>
      </p:sp>
    </p:spTree>
  </p:cSld>
</p:notes>
</file>

<file path=ppt/notesSlides/notesSlide2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responder en público una reseña de un cliente que esperó 11 día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4 de 6: Abre la puerta privada con nombre y pues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Si te pasó esto, escribe a Alma (fundadora) a esta dirección y te respondemos en 72 horas». Un nombre con puesto hace dos cosas: humaniza y disuade, porque nadie quiere que le lea la dueñ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marketing.lumbre.lat/object/emp-mkt-c69-m07-oa01]]></a:t>
            </a:r>
          </a:p>
        </p:txBody>
      </p:sp>
    </p:spTree>
  </p:cSld>
</p:notes>
</file>

<file path=ppt/notesSlides/notesSlide2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responder en público una reseña de un cliente que esperó 11 día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5 de 6: No borres y no pidas que la borre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Pedir la eliminación de la reseña a cambio de la reposición convierte un problema de logística en un problema de honestidad —y esta vez con testigo: el cliente—. Repón, corrige y deja la reseña donde está.]]></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marketing.lumbre.lat/object/emp-mkt-c69-m07-oa01]]></a:t>
            </a:r>
          </a:p>
        </p:txBody>
      </p:sp>
    </p:spTree>
  </p:cSld>
</p:notes>
</file>

<file path=ppt/notesSlides/notesSlide2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responder en público una reseña de un cliente que esperó 11 día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6 de 6: Manda la causa a producción, no al archiv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Socorro Jiménez, jefa de producción, recibe la lista de reseñas del mes con las causas. Una reseña que no cambia nada en el taller es marketing: te hace sentir bien y la falla vuelve el mes siguient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marketing.lumbre.lat/object/emp-mkt-c69-m07-oa01]]></a:t>
            </a:r>
          </a:p>
        </p:txBody>
      </p:sp>
    </p:spTree>
  </p:cSld>
</p:notes>
</file>

<file path=ppt/notesSlides/notesSlide2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B) Responder en público con el hecho fechado, la causa exacta y el correctivo ya instalado; resolver por privado con la cliente y dejar la reseña publicad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Las tres alternativas le cuestan dinero a la empresa y le quitan la única prueba que tenía. Borrar o comprar el silencio convierte una falla de logística —que ya se corrigió con la regla de stock sincronizado del módulo 6— en una falla de honestidad, y esta vez con testigo: la cliente, que ya sabe que su reseña molestó. No responder deja la versión de ella como la única versión pública. Responder con hecho, causa y correctivo le sirve al lector desconocido que es, en realidad, a quien le hablas: él no está evaluando si te fue bien con esa clienta, está calculando qué pasaría con él si le va mal.]]></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Una reseña negativa atendida vende por una razón fría: es la única prueba de que detrás hay alguien que respond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marketing.lumbre.lat/object/emp-mkt-c69-m07-oa01]]></a:t>
            </a:r>
          </a:p>
        </p:txBody>
      </p:sp>
    </p:spTree>
  </p:cSld>
</p:notes>
</file>

<file path=ppt/notesSlides/notesSlide2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1 · Opción múltiple» (2 de 2).]]></a:t>
            </a:r>
          </a:p>
        </p:txBody>
      </p:sp>
    </p:spTree>
  </p:cSld>
</p:notes>
</file>

<file path=ppt/notesSlides/notesSlide2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1. Dirección del taller con municipio, estado y horario de recoger → Prueba verificable: sube la confianz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2. Reseñas negativas publicadas y respondidas con fecha → Prueba verificable: sube la confianz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3. Correo de reclamos con nombre y puesto de quien responde → Prueba verificable: sube la confianz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4. Política de devolución escrita: plazo, costo y días de reembolso → Prueba verificable: sube la confianz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5. «Somos los mejores, calidad garantizada» en el banner → Declaración: no verifica nad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6. «Empresa 100% mexicana con valores» sin ningún dato de contacto → Declaración: no verifica nad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7. Captura de Instagram con la dirección completa de una clienta → Riesgo: te expone o te quita confianz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8. Pedido de «mándame foto de tu tarjeta y el código» por chat → Riesgo: te expone o te quita confianz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9. Aviso de privacidad copiado de otra tienda en línea → Riesgo: te expone o te quita confianz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Este objeto no enseña a «transmitir confianza»: enseña a dejar prueba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marketing.lumbre.lat/object/emp-mkt-c69-m07-oa01]]></a:t>
            </a:r>
          </a:p>
        </p:txBody>
      </p:sp>
    </p:spTree>
  </p:cSld>
</p:notes>
</file>

<file path=ppt/notesSlides/notesSlide2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2 · Clasificar» (2 de 2).]]></a:t>
            </a:r>
          </a:p>
        </p:txBody>
      </p:sp>
    </p:spTree>
  </p:cSld>
</p:notes>
</file>

<file path=ppt/notesSlides/notesSlide2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ítulo completo de la tabla que sigue.]]></a:t>
            </a:r>
          </a:p>
        </p:txBody>
      </p:sp>
    </p:spTree>
  </p:cSld>
</p:notes>
</file>

<file path=ppt/notesSlides/notesSlide2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Tab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marketing.lumbre.lat/object/emp-mkt-c69-m07-oa01]]></a:t>
            </a:r>
          </a:p>
        </p:txBody>
      </p:sp>
    </p:spTree>
  </p:cSld>
</p:notes>
</file>

<file path=ppt/notesSlides/notesSlide3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Tab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marketing.lumbre.lat/object/emp-mkt-c69-m07-oa01]]></a:t>
            </a:r>
          </a:p>
        </p:txBody>
      </p:sp>
    </p:spTree>
  </p:cSld>
</p:notes>
</file>

<file path=ppt/notesSlides/notesSlide3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Tab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marketing.lumbre.lat/object/emp-mkt-c69-m07-oa01]]></a:t>
            </a:r>
          </a:p>
        </p:txBody>
      </p:sp>
    </p:spTree>
  </p:cSld>
</p:notes>
</file>

<file path=ppt/notesSlides/notesSlide3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Tab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marketing.lumbre.lat/object/emp-mkt-c69-m07-oa01]]></a:t>
            </a:r>
          </a:p>
        </p:txBody>
      </p:sp>
    </p:spTree>
  </p:cSld>
</p:notes>
</file>

<file path=ppt/notesSlides/notesSlide3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Tab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marketing.lumbre.lat/object/emp-mkt-c69-m07-oa01]]></a:t>
            </a:r>
          </a:p>
        </p:txBody>
      </p:sp>
    </p:spTree>
  </p:cSld>
</p:notes>
</file>

<file path=ppt/notesSlides/notesSlide3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Tab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marketing.lumbre.lat/object/emp-mkt-c69-m07-oa01]]></a:t>
            </a:r>
          </a:p>
        </p:txBody>
      </p:sp>
    </p:spTree>
  </p:cSld>
</p:notes>
</file>

<file path=ppt/notesSlides/notesSlide3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Tab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marketing.lumbre.lat/object/emp-mkt-c69-m07-oa01]]></a:t>
            </a:r>
          </a:p>
        </p:txBody>
      </p:sp>
    </p:spTree>
  </p:cSld>
</p:notes>
</file>

<file path=ppt/notesSlides/notesSlide3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Tab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marketing.lumbre.lat/object/emp-mkt-c69-m07-oa01]]></a:t>
            </a:r>
          </a:p>
        </p:txBody>
      </p:sp>
    </p:spTree>
  </p:cSld>
</p:notes>
</file>

<file path=ppt/notesSlides/notesSlide3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Imagen del OA: assets/pago-01-px1591492.jpg]]></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alternativo: Tarjeta de crédito junto a un candado sobre un teclado de computador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ie: Si tu tienda guarda números de tarjeta, asumes un riesgo de entidad financiera con presupuesto de PyME. Foto de TheDigitalWay en Pixabay (licencia de contenido libre): credit card, bank card, theft, charge card, padlock, identity, thief, data, computer, password, hacking, hacker, stolen, credit card, credit card, credit card, credit card, credit card, theft, thief, hacking, hacker, hacker, hacker. https://pixabay.com/photos/credit-card-bank-card-theft-1591492/]]></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marketing.lumbre.lat/object/emp-mkt-c69-m07-oa01]]></a:t>
            </a:r>
          </a:p>
        </p:txBody>
      </p:sp>
    </p:spTree>
  </p:cSld>
</p:notes>
</file>

<file path=ppt/notesSlides/notesSlide3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ie completo de la imagen.]]></a:t>
            </a:r>
          </a:p>
        </p:txBody>
      </p:sp>
    </p:spTree>
  </p:cSld>
</p:notes>
</file>

<file path=ppt/notesSlides/notesSlide4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El cliente no te cree a ti: le cree a lo que puede comprobar» (2 de 8).]]></a:t>
            </a:r>
          </a:p>
        </p:txBody>
      </p:sp>
    </p:spTree>
  </p:cSld>
</p:notes>
</file>

<file path=ppt/notesSlides/notesSlide4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El cliente no te cree a ti: le cree a lo que puede comprobar» (3 de 8).]]></a:t>
            </a:r>
          </a:p>
        </p:txBody>
      </p:sp>
    </p:spTree>
  </p:cSld>
</p:notes>
</file>

<file path=ppt/notesSlides/notesSlide4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El cliente no te cree a ti: le cree a lo que puede comprobar» (4 de 8).]]></a:t>
            </a:r>
          </a:p>
        </p:txBody>
      </p:sp>
    </p:spTree>
  </p:cSld>
</p:notes>
</file>

<file path=ppt/notesSlides/notesSlide4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El cliente no te cree a ti: le cree a lo que puede comprobar» (5 de 8).]]></a:t>
            </a:r>
          </a:p>
        </p:txBody>
      </p:sp>
    </p:spTree>
  </p:cSld>
</p:notes>
</file>

<file path=ppt/notesSlides/notesSlide4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El cliente no te cree a ti: le cree a lo que puede comprobar» (6 de 8).]]></a:t>
            </a:r>
          </a:p>
        </p:txBody>
      </p:sp>
    </p:spTree>
  </p:cSld>
</p:notes>
</file>

<file path=ppt/notesSlides/notesSlide4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El cliente no te cree a ti: le cree a lo que puede comprobar» (7 de 8).]]></a:t>
            </a:r>
          </a:p>
        </p:txBody>
      </p:sp>
    </p:spTree>
  </p:cSld>
</p:notes>
</file>

<file path=ppt/notesSlides/notesSlide4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El cliente no te cree a ti: le cree a lo que puede comprobar» (8 de 8).]]></a:t>
            </a:r>
          </a:p>
        </p:txBody>
      </p:sp>
    </p:spTree>
  </p:cSld>
</p:notes>
</file>

<file path=ppt/notesSlides/notesSlide4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Imagen del OA: assets/fig-fugas.jpg]]></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alternativo: Gráfica de tres barras horizontales: conciliación pendiente $3,850, reenvíos por 22 unidades falsas $1,980 y rechazos de tarjeta $1,900]]></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ie: Las tres fugas de octubre que en Bálsamo Oaxaca no tenían dueño ni procedimiento: $3,850 sin conciliar contra el estado de cuenta (módulo 4), $1,980 en reenvíos por las 22 unidades que no existían (módulo 6) y $1,900 en dos cargos rechazados (caso ficticio Bálsamo Oaxaca · elaboración propia). Suman $7,730 en un m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marketing.lumbre.lat/object/emp-mkt-c69-m07-oa01]]></a:t>
            </a:r>
          </a:p>
        </p:txBody>
      </p:sp>
    </p:spTree>
  </p:cSld>
</p:notes>
</file>

<file path=ppt/notesSlides/notesSlide4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ie completo de la imagen.]]></a:t>
            </a:r>
          </a:p>
        </p:txBody>
      </p:sp>
    </p:spTree>
  </p:cSld>
</p:notes>
</file>

<file path=ppt/notesSlides/notesSlide4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Segundo ejemplo resuelto: cuánto pesan $1,900 y las otras dos fugas del m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1 de 6: Empieza por lo que ya está en el papel]]></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Las tres fugas del mes son $3,850 de conciliación pendiente, $1,980 de reenvíos por unidades inexistentes y $1,900 de rechazos de tarjeta. No son estimaciones de riesgo: son montos registrados en el cas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marketing.lumbre.lat/object/emp-mkt-c69-m07-oa01]]></a:t>
            </a:r>
          </a:p>
        </p:txBody>
      </p:sp>
    </p:spTree>
  </p:cSld>
</p:notes>
</file>

<file path=ppt/notesSlides/notesSlide5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Segundo ejemplo resuelto: cuánto pesan $1,900 y las otras dos fugas del m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2 de 6: Suma la fuga mensual]]></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3,850 + 1,980 + 1,900 = $7,730 en octubre. La venta del mes fue de $340,020, así que las tres fugas juntas pesan 2.27% de la venta (7,730 entre 340,020).]]></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marketing.lumbre.lat/object/emp-mkt-c69-m07-oa01]]></a:t>
            </a:r>
          </a:p>
        </p:txBody>
      </p:sp>
    </p:spTree>
  </p:cSld>
</p:notes>
</file>

<file path=ppt/notesSlides/notesSlide5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Segundo ejemplo resuelto: cuánto pesan $1,900 y las otras dos fugas del m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3 de 6: Anualiza sin dramatism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Si octubre se repite doce veces: 7,730 por 12 = $92,760 al año. Es el número que hay que ponerle enfrente a Alma, porque «dos rechazos chiquitos» y «una diferencia de la hoja» suenan a nada y suman seis cifra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marketing.lumbre.lat/object/emp-mkt-c69-m07-oa01]]></a:t>
            </a:r>
          </a:p>
        </p:txBody>
      </p:sp>
    </p:spTree>
  </p:cSld>
</p:notes>
</file>

<file path=ppt/notesSlides/notesSlide5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Segundo ejemplo resuelto: cuánto pesan $1,900 y las otras dos fugas del m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4 de 6: Conviértelo en bálsamos, que es tu moned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Con el margen del canal directo ($172 por bálsamo): 92,760 entre 172 = 539.30. Con 539 bálsamos vendidos en directo no alcanzas para tapar las fugas del año (539 por 172 = $92,708, te faltan $52): necesitas 540.]]></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marketing.lumbre.lat/object/emp-mkt-c69-m07-oa01]]></a:t>
            </a:r>
          </a:p>
        </p:txBody>
      </p:sp>
    </p:spTree>
  </p:cSld>
</p:notes>
</file>

<file path=ppt/notesSlides/notesSlide5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Segundo ejemplo resuelto: cuánto pesan $1,900 y las otras dos fugas del m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5 de 6: Mide cada fuga contra el canal donde ocurr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Los $1,900 de rechazos son de la tienda propia, que vendió $54,000: 1,900 entre 54,000 = 3.52%. Los $3,850 de conciliación vienen de los dos marketplaces, que vendieron $193,980 (118,080 + 75,900): 3,850 entre 193,980 = 1.98%. La misma fuga contada sobre la venta total (1.13%) se ve inofensiva; contada sobre su canal, n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marketing.lumbre.lat/object/emp-mkt-c69-m07-oa01]]></a:t>
            </a:r>
          </a:p>
        </p:txBody>
      </p:sp>
    </p:spTree>
  </p:cSld>
</p:notes>
</file>

<file path=ppt/notesSlides/notesSlide5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Sección» (2 de 2).]]></a:t>
            </a:r>
          </a:p>
        </p:txBody>
      </p:sp>
    </p:spTree>
  </p:cSld>
</p:notes>
</file>

<file path=ppt/notesSlides/notesSlide5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Segundo ejemplo resuelto: cuánto pesan $1,900 y las otras dos fugas del m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6 de 6: Termina con dueño y fecha, no con la cifr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Cada fuga sale de esta hoja con un puesto y una fecha de revisión: conciliación (Kevin, cada depósito), stock publicable (Socorro, diario), señales de cobro (Kevin antes de mandar, y Alma revisa los rechazos del mes). Una fuga sin dueño se repite con la disciplina de un calendari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marketing.lumbre.lat/object/emp-mkt-c69-m07-oa01]]></a:t>
            </a:r>
          </a:p>
        </p:txBody>
      </p:sp>
    </p:spTree>
  </p:cSld>
</p:notes>
</file>

<file path=ppt/notesSlides/notesSlide5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3.52 % (tolerancia ±0.05)]]></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1,900 entre 54,000 = 0.035185, es decir 3.52%. El detalle pedagógico es el denominador: sobre la venta total de la empresa (340,020) la misma fuga se ve en 0.56% y parece un costo de hacer negocio; sobre el canal donde ocurre, es 3.52% y ya justifica un procedimiento antes de cobrar. Si lo anualizas —1,900 por 12— son $22,800: con 132 bálsamos vendidos en directo (132 por 172 = $22,704) no alcanzas a cubrirlos; necesitas 133.]]></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os $1,900 de rechazos son de la tienda propia, que vendió $54,000: 1,900 entre 54,000 = 3.52%.]]></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marketing.lumbre.lat/object/emp-mkt-c69-m07-oa01]]></a:t>
            </a:r>
          </a:p>
        </p:txBody>
      </p:sp>
    </p:spTree>
  </p:cSld>
</p:notes>
</file>

<file path=ppt/notesSlides/notesSlide5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El cliente no te cree a ti: le cree a lo que puede comprobar» (2 de 2).]]></a:t>
            </a:r>
          </a:p>
        </p:txBody>
      </p:sp>
    </p:spTree>
  </p:cSld>
</p:notes>
</file>

<file path=ppt/notesSlides/notesSlide5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B) Martes: para cerrar una venta grande por chat, Paola le pide al cliente una foto del anverso de su tarjeta y los últimos cuatro dígitos del revers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El martes viola la primera prohibición: los datos de la tarjeta no se piden por chat, ni en foto, ni «solo los últimos dígitos», ni «luego lo borro»: el chat es un almacén de datos que nadie administra y que se exporta con un pantallazo. El jueves viola la segunda: una captura con nombre, calle y teléfono convierte un dato personal en contenido público, con el agravante de que lo subió la propia empresa y ya no puede retirarlo de todos los lugares donde fue replicado. Las otras tres líneas son exactamente los procedimientos correctos de este módulo y de los anteriores: responder sin borrar, escribir la política y guardar el estado de cuen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Nunca se piden datos de tarjeta por chat y nunca se publican direcciones ni datos de clientes en captura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marketing.lumbre.lat/object/emp-mkt-c69-m07-oa01]]></a:t>
            </a:r>
          </a:p>
        </p:txBody>
      </p:sp>
    </p:spTree>
  </p:cSld>
</p:notes>
</file>

<file path=ppt/notesSlides/notesSlide6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4 · Detective de errores» (2 de 2).]]></a:t>
            </a:r>
          </a:p>
        </p:txBody>
      </p:sp>
    </p:spTree>
  </p:cSld>
</p:notes>
</file>

<file path=ppt/notesSlides/notesSlide6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B) Sube el número de reseñas y baja la nota promedio: llega la opinión de quien tuvo un problem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 el simulacro del caso (ficticio), la tienda pasó de reseñas esporádicas y casi todas de 5 estrellas a recibir también las de 4 y 3: las que antes se iban por mensaje directo y se quedaban sin registrar. La calificación promedio bajó y la utilidad de la sección subió, porque por primera vez hubo reseñas con tema —envío, aroma, empaque— y todas con respues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Pedir la reseña después de la entrega amplía la muestra: ya no opinan solo los que tuvieron una experiencia extrema buena y fueron a escribir, sino todos los que recibieron. Una muestra más grande acercaja la nota al promedio real y trae de vuelta las críticas constructivas, que son las que le dan al lector desconocido información útil y a ti, insumos para producción. El error de gestión sería responder a esto pidiendo a los clientes insatisfechos que no escriba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Pedir la reseña después de la entrega confirmada, con una sola pregunta y con nombre y horario de quien escrib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marketing.lumbre.lat/object/emp-mkt-c69-m07-oa01]]></a:t>
            </a:r>
          </a:p>
        </p:txBody>
      </p:sp>
    </p:spTree>
  </p:cSld>
</p:notes>
</file>

<file path=ppt/notesSlides/notesSlide6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5 · Predicción» (2 de 2).]]></a:t>
            </a:r>
          </a:p>
        </p:txBody>
      </p:sp>
    </p:spTree>
  </p:cSld>
</p:notes>
</file>

<file path=ppt/notesSlides/notesSlide6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Fals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Falso. Borrar el mensaje no borra el rastro: queda en el respaldo del teléfono, en la computadora que se sincroniza con él y en la notificación que cualquiera puede leer por encima del hombro. Y aunque nadie lo filtrara, el procedimiento es frágil por diseño: depende de que una persona, en el día 400 de pedidos, acuerde borrar. La regla no se rompe «por esta vez» tampoco cuando el cliente lo ofrece: el dato de pago se recoge en el formulario de la pasarela o no se recoge. Si tu operación no puede cobrar sin pedir la tarjeta por chat, el problema no es el chat: es que no tienes una forma de cobro a distancia instalad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Nunca se piden datos de tarjeta por chat —ni número, ni VCV, ni foto del plástico, ni «mándamelo y lo borr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marketing.lumbre.lat/object/emp-mkt-c69-m07-oa01]]></a:t>
            </a:r>
          </a:p>
        </p:txBody>
      </p:sp>
    </p:spTree>
  </p:cSld>
</p:notes>
</file>

<file path=ppt/notesSlides/notesSlide6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Número de tarjeta completo → No entra en tu empresa: se captura en el formulario de la pasare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Dirección de entrega del cliente → Se usa para entregar y para el envío de regreso; nunca se publica ni se muestra en captura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FC para facturar → Dato fiscal: se conserva y se entrega a tu contador; pregunta a él cuánto tiemp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hat de WhatsApp con el pedido → Es dato personal con historial: define quién lo revisa y cuándo se borr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rreo del cliente en el marketplace → Verifica en tu panel qué te entrega la plataforma: puede venir enmascarad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Foto del paquete terminado para redes → Se publica sin etiqueta visible: el nombre y la calle del cliente no sale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El dato más peligroso del comercio electrónico es el que tú no deberías tene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marketing.lumbre.lat/object/emp-mkt-c69-m07-oa01]]></a:t>
            </a:r>
          </a:p>
        </p:txBody>
      </p:sp>
    </p:spTree>
  </p:cSld>
</p:notes>
</file>

<file path=ppt/notesSlides/notesSlide6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7 · Relacionar» (2 de 3).]]></a:t>
            </a:r>
          </a:p>
        </p:txBody>
      </p:sp>
    </p:spTree>
  </p:cSld>
</p:notes>
</file>

<file path=ppt/notesSlides/notesSlide6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7 · Relacionar» (3 de 3).]]></a:t>
            </a:r>
          </a:p>
        </p:txBody>
      </p:sp>
    </p:spTree>
  </p:cSld>
</p:notes>
</file>

<file path=ppt/notesSlides/notesSlide6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Las seis pruebas de confianza verificabl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Dirección física, medio de contacto con nombre y horario, medio de queja por escrito, política de devolución escrita, reseñas sin filtro y pago en formulario de la pasare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marketing.lumbre.lat/object/emp-mkt-c69-m07-oa01]]></a:t>
            </a:r>
          </a:p>
        </p:txBody>
      </p:sp>
    </p:spTree>
  </p:cSld>
</p:notes>
</file>

<file path=ppt/notesSlides/notesSlide6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1.]]></a:t>
            </a:r>
          </a:p>
        </p:txBody>
      </p:sp>
    </p:spTree>
  </p:cSld>
</p:notes>
</file>

<file path=ppt/notesSlides/notesSlide6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Las cinco piezas de una respuesta a una reseña negativ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Hecho con fecha, responsabilidad sin culpar al transportista, correctivo ya instalado, canal privado con nombre y puesto, y **no borr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marketing.lumbre.lat/object/emp-mkt-c69-m07-oa01]]></a:t>
            </a:r>
          </a:p>
        </p:txBody>
      </p:sp>
    </p:spTree>
  </p:cSld>
</p:notes>
</file>

<file path=ppt/notesSlides/notesSlide7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2.]]></a:t>
            </a:r>
          </a:p>
        </p:txBody>
      </p:sp>
    </p:spTree>
  </p:cSld>
</p:notes>
</file>

<file path=ppt/notesSlides/notesSlide7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El aviso de privacidad: ¿se redacta aquí?]]></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No. Aquí se arma la lista de preguntas para el abogado. La ley de protección de datos de México define contenidos mínimos: verifica los tuyos con tu abogad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marketing.lumbre.lat/object/emp-mkt-c69-m07-oa01]]></a:t>
            </a:r>
          </a:p>
        </p:txBody>
      </p:sp>
    </p:spTree>
  </p:cSld>
</p:notes>
</file>

<file path=ppt/notesSlides/notesSlide7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3.]]></a:t>
            </a:r>
          </a:p>
        </p:txBody>
      </p:sp>
    </p:spTree>
  </p:cSld>
</p:notes>
</file>

<file path=ppt/notesSlides/notesSlide7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Las dos prohibiciones del cobr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Nunca pedir datos de tarjeta por chat. Nunca publicar direcciones o datos de clientes en captura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marketing.lumbre.lat/object/emp-mkt-c69-m07-oa01]]></a:t>
            </a:r>
          </a:p>
        </p:txBody>
      </p:sp>
    </p:spTree>
  </p:cSld>
</p:notes>
</file>

<file path=ppt/notesSlides/notesSlide7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4.]]></a:t>
            </a:r>
          </a:p>
        </p:txBody>
      </p:sp>
    </p:spTree>
  </p:cSld>
</p:notes>
</file>

<file path=ppt/notesSlides/notesSlide7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Señales de un pedido sospechos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Dirección que no cuadra con el teléfono, volumen muy arriba de tu ticket promedio, prisa fuera de lo normal, correo recién creado. Ninguna basta sola: se combina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marketing.lumbre.lat/object/emp-mkt-c69-m07-oa01]]></a:t>
            </a:r>
          </a:p>
        </p:txBody>
      </p:sp>
    </p:spTree>
  </p:cSld>
</p:notes>
</file>

<file path=ppt/notesSlides/notesSlide7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5.]]></a:t>
            </a:r>
          </a:p>
        </p:txBody>
      </p:sp>
    </p:spTree>
  </p:cSld>
</p:notes>
</file>

<file path=ppt/notesSlides/notesSlide7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Cuánto pesan $1,900 de rechaz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3.52% de la venta de la tienda propia ($54,000); anualizados son $22,800: 133 bálsamos vendidos en directo a $172 de marge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marketing.lumbre.lat/object/emp-mkt-c69-m07-oa01]]></a:t>
            </a:r>
          </a:p>
        </p:txBody>
      </p:sp>
    </p:spTree>
  </p:cSld>
</p:notes>
</file>

<file path=ppt/notesSlides/notesSlide7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6.]]></a:t>
            </a:r>
          </a:p>
        </p:txBody>
      </p:sp>
    </p:spTree>
  </p:cSld>
</p:notes>
</file>

<file path=ppt/notesSlides/notesSlide7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Video externo de YouTube: https://www.youtube.com/watch?v=V9o66WWHErY]]></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No se descargó ni se incrustó el video. La tarjeta enlaza a la reproducción pública; requiere conexión a internet.]]></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marketing.lumbre.lat/object/emp-mkt-c69-m07-oa01]]></a:t>
            </a:r>
          </a:p>
        </p:txBody>
      </p:sp>
    </p:spTree>
  </p:cSld>
</p:notes>
</file>

<file path=ppt/notesSlides/notesSlide8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flexión del OA: Dos entregables, en este orden. **Uno:** copia el checklist de confianza de este objeto y llénalo con tu empresa: nombre del puesto que revisa cada punto y la fecha de la última vez que alguien lo revisó de verdad. Si un punto no tiene nombre, no tiene control. **Dos:** lleva al abogado la lista de diez preguntas del aviso de privacidad, pero antes contesta tú la que solo tú puedes contestar: qué datos recoges hoy, en cuál de tus canales, y quién los ve. Transferencia del método: si vendes en un mercado artesanal o por WhatsApp sin página, las seis pruebas verificables siguen aplicando —lo que cambia es dónde las escribes.\n\nCierra con la pregunta incómoda: ¿qué dato de un cliente tienes hoy guardado en tu teléfono, en un chat o en una hoja de cálculo que no sabes borr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No se exportan respuestas personal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marketing.lumbre.lat/object/emp-mkt-c69-m07-oa01]]></a:t>
            </a:r>
          </a:p>
        </p:txBody>
      </p:sp>
    </p:spTree>
  </p:cSld>
</p:notes>
</file>

<file path=ppt/notesSlides/notesSlide8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8 · Reflexión» (2 de 3).]]></a:t>
            </a:r>
          </a:p>
        </p:txBody>
      </p:sp>
    </p:spTree>
  </p:cSld>
</p:notes>
</file>

<file path=ppt/notesSlides/notesSlide8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8 · Reflexión» (3 de 3).]]></a:t>
            </a:r>
          </a:p>
        </p:txBody>
      </p:sp>
    </p:spTree>
  </p:cSld>
</p:notes>
</file>

<file path=ppt/notesSlides/notesSlide8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ección del OA: Para dominar este tem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marketing.lumbre.lat/object/emp-mkt-c69-m07-oa01]]></a:t>
            </a:r>
          </a:p>
        </p:txBody>
      </p:sp>
    </p:spTree>
  </p:cSld>
</p:notes>
</file>

<file path=ppt/notesSlides/notesSlide8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Lo esencial que debes saber» (2 de 2).]]></a:t>
            </a:r>
          </a:p>
        </p:txBody>
      </p:sp>
    </p:spTree>
  </p:cSld>
</p:notes>
</file>

<file path=ppt/notesSlides/notesSlide8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Preguntas clave del tema» (2 de 2).]]></a:t>
            </a:r>
          </a:p>
        </p:txBody>
      </p:sp>
    </p:spTree>
  </p:cSld>
</p:notes>
</file>

<file path=ppt/notesSlides/notesSlide9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mpuerta de avance: Chequeo: confianza demostrable y datos protegid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Umbral declarado: 60%.]]></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No se incluyen puntuaciones de ninguna sesión ni respuestas personal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marketing.lumbre.lat/object/emp-mkt-c69-m07-oa01]]></a:t>
            </a:r>
          </a:p>
        </p:txBody>
      </p:sp>
    </p:spTree>
  </p:cSld>
</p:notes>
</file>

<file path=ppt/notesSlides/notesSlide9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Chequeo: confianza demostrable y datos protegidos» (2 de 2).]]></a:t>
            </a:r>
          </a:p>
        </p:txBody>
      </p:sp>
    </p:spTree>
  </p:cSld>
</p:note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2.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3.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4.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type="title">
  <p:cSld name="Lumbre - Portada">
    <p:bg>
      <p:bgPr>
        <a:solidFill>
          <a:srgbClr val="FFF9F0"/>
        </a:solidFill>
        <a:effectLst/>
      </p:bgPr>
    </p:bg>
    <p:spTree>
      <p:nvGrpSpPr>
        <p:cNvPr id="1" name=""/>
        <p:cNvGrpSpPr/>
        <p:nvPr/>
      </p:nvGrpSpPr>
      <p:grpSpPr>
        <a:xfrm>
          <a:off x="514350" y="990600"/>
          <a:ext cx="4991100" cy="3562350"/>
          <a:chOff x="514350" y="990600"/>
          <a:chExt cx="4991100" cy="3562350"/>
        </a:xfrm>
      </p:grpSpPr>
      <p:sp>
        <p:nvSpPr>
          <p:cNvPr id="2" name="Placeholder for ctrTitle"/>
          <p:cNvSpPr/>
          <p:nvPr>
            <p:ph type="ctrTitle"/>
          </p:nvPr>
        </p:nvSpPr>
        <p:spPr>
          <a:xfrm>
            <a:off x="514350" y="990600"/>
            <a:ext cx="4476750" cy="245745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Título del objeto de aprendizaje]]></a:t>
            </a:r>
          </a:p>
        </p:txBody>
      </p:sp>
      <p:sp>
        <p:nvSpPr>
          <p:cNvPr id="3" name="Placeholder for subTitle"/>
          <p:cNvSpPr/>
          <p:nvPr>
            <p:ph type="subTitle" idx="1"/>
          </p:nvPr>
        </p:nvSpPr>
        <p:spPr>
          <a:xfrm>
            <a:off x="514350" y="3276600"/>
            <a:ext cx="4476750" cy="285750"/>
          </a:xfrm>
          <a:prstGeom prst="rect">
            <a:avLst/>
          </a:prstGeom>
          <a:noFill/>
        </p:spPr>
        <p:txBody>
          <a:bodyPr/>
          <a:lstStyle/>
          <a:p>
            <a:pPr algn="l" rtl="0" fontAlgn="t" marL="0" marR="0" indent="0" lvl="0">
              <a:lnSpc>
                <a:spcPct val="100000"/>
              </a:lnSpc>
              <a:spcBef>
                <a:spcPts val="0"/>
              </a:spcBef>
              <a:spcAft>
                <a:spcPts val="0"/>
              </a:spcAft>
            </a:pPr>
            <a:r>
              <a:rPr lang="en-US" strike="noStrike" sz="2000" spc="0" u="none" cap="none">
                <a:solidFill>
                  <a:srgbClr val="5C6577">
                    <a:alpha val="100000"/>
                  </a:srgbClr>
                </a:solidFill>
                <a:latin typeface="Calibri"/>
              </a:rPr>
              <a:t><![CDATA[Autor o entidad]]></a:t>
            </a: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type="secHead">
  <p:cSld name="Lumbre - Seccion">
    <p:bg>
      <p:bgPr>
        <a:solidFill>
          <a:srgbClr val="172033"/>
        </a:solidFill>
        <a:effectLst/>
      </p:bgPr>
    </p:bg>
    <p:spTree>
      <p:nvGrpSpPr>
        <p:cNvPr id="1" name=""/>
        <p:cNvGrpSpPr/>
        <p:nvPr/>
      </p:nvGrpSpPr>
      <p:grpSpPr>
        <a:xfrm>
          <a:off x="514350" y="1962150"/>
          <a:ext cx="8629650" cy="4629150"/>
          <a:chOff x="514350" y="1962150"/>
          <a:chExt cx="8629650" cy="4629150"/>
        </a:xfrm>
      </p:grpSpPr>
      <p:sp>
        <p:nvSpPr>
          <p:cNvPr id="2" name="Placeholder for title"/>
          <p:cNvSpPr/>
          <p:nvPr>
            <p:ph type="title"/>
          </p:nvPr>
        </p:nvSpPr>
        <p:spPr>
          <a:xfrm>
            <a:off x="514350" y="1962150"/>
            <a:ext cx="8115300" cy="266700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FFF9F0">
                    <a:alpha val="100000"/>
                  </a:srgbClr>
                </a:solidFill>
                <a:latin typeface="Calibri"/>
              </a:rPr>
              <a:t><![CDATA[Título de la sección]]></a:t>
            </a: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type="picTx">
  <p:cSld name="Lumbre - Imagen">
    <p:bg>
      <p:bgPr>
        <a:solidFill>
          <a:srgbClr val="FFFDF8"/>
        </a:solidFill>
        <a:effectLst/>
      </p:bgPr>
    </p:bg>
    <p:spTree>
      <p:nvGrpSpPr>
        <p:cNvPr id="1" name=""/>
        <p:cNvGrpSpPr/>
        <p:nvPr/>
      </p:nvGrpSpPr>
      <p:grpSpPr>
        <a:xfrm>
          <a:off x="514350" y="247650"/>
          <a:ext cx="8629650" cy="4495800"/>
          <a:chOff x="514350" y="247650"/>
          <a:chExt cx="8629650" cy="44958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ítulo de la imagen]]></a:t>
            </a:r>
          </a:p>
        </p:txBody>
      </p:sp>
      <p:sp>
        <p:nvSpPr>
          <p:cNvPr id="3" name="Placeholder for pic"/>
          <p:cNvSpPr/>
          <p:nvPr>
            <p:ph type="pic" idx="1"/>
          </p:nvPr>
        </p:nvSpPr>
        <p:spPr>
          <a:xfrm>
            <a:off x="514350" y="1257300"/>
            <a:ext cx="8115300" cy="2857500"/>
          </a:xfrm>
          <a:prstGeom prst="rect">
            <a:avLst/>
          </a:prstGeom>
          <a:noFill/>
        </p:spPr>
        <p:txBody>
          <a:bodyPr/>
          <a:lstStyle/>
          <a:p>
            <a:pPr algn="l"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 ]]></a:t>
            </a:r>
          </a:p>
        </p:txBody>
      </p:sp>
      <p:sp>
        <p:nvSpPr>
          <p:cNvPr id="4" name="Placeholder for body"/>
          <p:cNvSpPr/>
          <p:nvPr>
            <p:ph type="body" idx="2"/>
          </p:nvPr>
        </p:nvSpPr>
        <p:spPr>
          <a:xfrm>
            <a:off x="514350" y="4171950"/>
            <a:ext cx="8115300" cy="3238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Pie de imagen]]></a:t>
            </a:r>
          </a:p>
        </p:txBody>
      </p:sp>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900887" r:id="rId1"/>
    <p:sldLayoutId id="2481900888" r:id="rId2"/>
    <p:sldLayoutId id="2481900889" r:id="rId3"/>
    <p:sldLayoutId id="2481900890" r:id="rId4"/>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2.xml"/>
  <Relationship Id="rId2" Type="http://schemas.openxmlformats.org/officeDocument/2006/relationships/image" Target="../media/464c8e6c57704f0f2a5bfaaa594ca03b65e94725f568ef221.jpg"/>
  <Relationship Id="rId3" Type="http://schemas.openxmlformats.org/officeDocument/2006/relationships/hyperlink" Target="https://marketing.lumbre.lat/object/emp-mkt-c69-m07-oa01" TargetMode="External"/>
  <Relationship Id="rId4" Type="http://schemas.openxmlformats.org/officeDocument/2006/relationships/notesSlide" Target="../notesSlides/notesSlide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emp-mkt-c69-m07-oa01" TargetMode="External"/>
  <Relationship Id="rId3" Type="http://schemas.openxmlformats.org/officeDocument/2006/relationships/notesSlide" Target="../notesSlides/notesSlide2.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emp-mkt-c69-m07-oa01" TargetMode="External"/>
  <Relationship Id="rId3" Type="http://schemas.openxmlformats.org/officeDocument/2006/relationships/notesSlide" Target="../notesSlides/notesSlide3.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emp-mkt-c69-m07-oa01" TargetMode="External"/>
  <Relationship Id="rId3" Type="http://schemas.openxmlformats.org/officeDocument/2006/relationships/notesSlide" Target="../notesSlides/notesSlide4.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4.xml"/>
  <Relationship Id="rId2" Type="http://schemas.openxmlformats.org/officeDocument/2006/relationships/image" Target="../media/cover2.jpg"/>
  <Relationship Id="rId3" Type="http://schemas.openxmlformats.org/officeDocument/2006/relationships/hyperlink" Target="https://marketing.lumbre.lat/object/emp-mkt-c69-m07-oa01" TargetMode="External"/>
  <Relationship Id="rId4" Type="http://schemas.openxmlformats.org/officeDocument/2006/relationships/hyperlink" Target="https://marketing.lumbre.lat/object/emp-mkt-c69-m07-oa01" TargetMode="External"/>
  <Relationship Id="rId5" Type="http://schemas.openxmlformats.org/officeDocument/2006/relationships/notesSlide" Target="../notesSlides/notesSlide5.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emp-mkt-c69-m07-oa01" TargetMode="External"/>
  <Relationship Id="rId3" Type="http://schemas.openxmlformats.org/officeDocument/2006/relationships/notesSlide" Target="../notesSlides/notesSlide6.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emp-mkt-c69-m07-oa01" TargetMode="Externa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emp-mkt-c69-m07-oa01" TargetMode="External"/>
  <Relationship Id="rId3" Type="http://schemas.openxmlformats.org/officeDocument/2006/relationships/notesSlide" Target="../notesSlides/notesSlide8.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emp-mkt-c69-m07-oa01" TargetMode="External"/>
  <Relationship Id="rId3" Type="http://schemas.openxmlformats.org/officeDocument/2006/relationships/notesSlide" Target="../notesSlides/notesSlide9.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emp-mkt-c69-m07-oa01" TargetMode="External"/>
  <Relationship Id="rId3" Type="http://schemas.openxmlformats.org/officeDocument/2006/relationships/notesSlide" Target="../notesSlides/notesSlide10.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emp-mkt-c69-m07-oa01" TargetMode="External"/>
  <Relationship Id="rId3" Type="http://schemas.openxmlformats.org/officeDocument/2006/relationships/notesSlide" Target="../notesSlides/notesSlide1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emp-mkt-c69-m07-oa01" TargetMode="External"/>
  <Relationship Id="rId3" Type="http://schemas.openxmlformats.org/officeDocument/2006/relationships/notesSlide" Target="../notesSlides/notesSlide12.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4.xml"/>
  <Relationship Id="rId2" Type="http://schemas.openxmlformats.org/officeDocument/2006/relationships/image" Target="../media/fig-resena3.jpg"/>
  <Relationship Id="rId3" Type="http://schemas.openxmlformats.org/officeDocument/2006/relationships/hyperlink" Target="https://marketing.lumbre.lat/object/emp-mkt-c69-m07-oa01" TargetMode="External"/>
  <Relationship Id="rId4" Type="http://schemas.openxmlformats.org/officeDocument/2006/relationships/hyperlink" Target="https://marketing.lumbre.lat/object/emp-mkt-c69-m07-oa01" TargetMode="External"/>
  <Relationship Id="rId5" Type="http://schemas.openxmlformats.org/officeDocument/2006/relationships/notesSlide" Target="../notesSlides/notesSlide13.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emp-mkt-c69-m07-oa01" TargetMode="Externa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emp-mkt-c69-m07-oa01" TargetMode="External"/>
  <Relationship Id="rId3" Type="http://schemas.openxmlformats.org/officeDocument/2006/relationships/notesSlide" Target="../notesSlides/notesSlide15.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emp-mkt-c69-m07-oa01" TargetMode="External"/>
  <Relationship Id="rId3" Type="http://schemas.openxmlformats.org/officeDocument/2006/relationships/notesSlide" Target="../notesSlides/notesSlide16.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emp-mkt-c69-m07-oa01" TargetMode="External"/>
  <Relationship Id="rId3" Type="http://schemas.openxmlformats.org/officeDocument/2006/relationships/notesSlide" Target="../notesSlides/notesSlide17.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emp-mkt-c69-m07-oa01" TargetMode="External"/>
  <Relationship Id="rId3" Type="http://schemas.openxmlformats.org/officeDocument/2006/relationships/notesSlide" Target="../notesSlides/notesSlide18.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emp-mkt-c69-m07-oa01" TargetMode="External"/>
  <Relationship Id="rId3" Type="http://schemas.openxmlformats.org/officeDocument/2006/relationships/notesSlide" Target="../notesSlides/notesSlide19.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emp-mkt-c69-m07-oa01" TargetMode="External"/>
  <Relationship Id="rId3" Type="http://schemas.openxmlformats.org/officeDocument/2006/relationships/notesSlide" Target="../notesSlides/notesSlide20.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emp-mkt-c69-m07-oa01" TargetMode="External"/>
  <Relationship Id="rId3" Type="http://schemas.openxmlformats.org/officeDocument/2006/relationships/notesSlide" Target="../notesSlides/notesSlide2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emp-mkt-c69-m07-oa01" TargetMode="External"/>
  <Relationship Id="rId3" Type="http://schemas.openxmlformats.org/officeDocument/2006/relationships/notesSlide" Target="../notesSlides/notesSlide22.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emp-mkt-c69-m07-oa01" TargetMode="External"/>
  <Relationship Id="rId3" Type="http://schemas.openxmlformats.org/officeDocument/2006/relationships/notesSlide" Target="../notesSlides/notesSlide23.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emp-mkt-c69-m07-oa01" TargetMode="External"/>
  <Relationship Id="rId3" Type="http://schemas.openxmlformats.org/officeDocument/2006/relationships/notesSlide" Target="../notesSlides/notesSlide24.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emp-mkt-c69-m07-oa01" TargetMode="External"/>
  <Relationship Id="rId3" Type="http://schemas.openxmlformats.org/officeDocument/2006/relationships/notesSlide" Target="../notesSlides/notesSlide25.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emp-mkt-c69-m07-oa01" TargetMode="External"/>
  <Relationship Id="rId3" Type="http://schemas.openxmlformats.org/officeDocument/2006/relationships/notesSlide" Target="../notesSlides/notesSlide26.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emp-mkt-c69-m07-oa01" TargetMode="External"/>
  <Relationship Id="rId3" Type="http://schemas.openxmlformats.org/officeDocument/2006/relationships/notesSlide" Target="../notesSlides/notesSlide27.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emp-mkt-c69-m07-oa01" TargetMode="External"/>
  <Relationship Id="rId3" Type="http://schemas.openxmlformats.org/officeDocument/2006/relationships/notesSlide" Target="../notesSlides/notesSlide28.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emp-mkt-c69-m07-oa01" TargetMode="External"/>
  <Relationship Id="rId3" Type="http://schemas.openxmlformats.org/officeDocument/2006/relationships/notesSlide" Target="../notesSlides/notesSlide29.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emp-mkt-c69-m07-oa01" TargetMode="External"/>
  <Relationship Id="rId3" Type="http://schemas.openxmlformats.org/officeDocument/2006/relationships/notesSlide" Target="../notesSlides/notesSlide30.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emp-mkt-c69-m07-oa01" TargetMode="External"/>
  <Relationship Id="rId3" Type="http://schemas.openxmlformats.org/officeDocument/2006/relationships/notesSlide" Target="../notesSlides/notesSlide3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emp-mkt-c69-m07-oa01" TargetMode="External"/>
  <Relationship Id="rId3" Type="http://schemas.openxmlformats.org/officeDocument/2006/relationships/notesSlide" Target="../notesSlides/notesSlide32.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emp-mkt-c69-m07-oa01" TargetMode="External"/>
  <Relationship Id="rId3" Type="http://schemas.openxmlformats.org/officeDocument/2006/relationships/notesSlide" Target="../notesSlides/notesSlide33.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emp-mkt-c69-m07-oa01" TargetMode="External"/>
  <Relationship Id="rId3" Type="http://schemas.openxmlformats.org/officeDocument/2006/relationships/notesSlide" Target="../notesSlides/notesSlide34.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emp-mkt-c69-m07-oa01" TargetMode="External"/>
  <Relationship Id="rId3" Type="http://schemas.openxmlformats.org/officeDocument/2006/relationships/notesSlide" Target="../notesSlides/notesSlide35.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emp-mkt-c69-m07-oa01" TargetMode="External"/>
  <Relationship Id="rId3" Type="http://schemas.openxmlformats.org/officeDocument/2006/relationships/notesSlide" Target="../notesSlides/notesSlide36.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4.xml"/>
  <Relationship Id="rId2" Type="http://schemas.openxmlformats.org/officeDocument/2006/relationships/image" Target="../media/pago-01-px159149212.jpg"/>
  <Relationship Id="rId3" Type="http://schemas.openxmlformats.org/officeDocument/2006/relationships/hyperlink" Target="https://marketing.lumbre.lat/object/emp-mkt-c69-m07-oa01" TargetMode="External"/>
  <Relationship Id="rId4" Type="http://schemas.openxmlformats.org/officeDocument/2006/relationships/hyperlink" Target="https://marketing.lumbre.lat/object/emp-mkt-c69-m07-oa01" TargetMode="External"/>
  <Relationship Id="rId5" Type="http://schemas.openxmlformats.org/officeDocument/2006/relationships/notesSlide" Target="../notesSlides/notesSlide37.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emp-mkt-c69-m07-oa01" TargetMode="External"/>
  <Relationship Id="rId3" Type="http://schemas.openxmlformats.org/officeDocument/2006/relationships/notesSlide" Target="../notesSlides/notesSlide38.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emp-mkt-c69-m07-oa01" TargetMode="Externa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emp-mkt-c69-m07-oa01" TargetMode="External"/>
  <Relationship Id="rId3" Type="http://schemas.openxmlformats.org/officeDocument/2006/relationships/notesSlide" Target="../notesSlides/notesSlide40.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emp-mkt-c69-m07-oa01" TargetMode="External"/>
  <Relationship Id="rId3" Type="http://schemas.openxmlformats.org/officeDocument/2006/relationships/notesSlide" Target="../notesSlides/notesSlide4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emp-mkt-c69-m07-oa01" TargetMode="External"/>
  <Relationship Id="rId3" Type="http://schemas.openxmlformats.org/officeDocument/2006/relationships/notesSlide" Target="../notesSlides/notesSlide42.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emp-mkt-c69-m07-oa01" TargetMode="External"/>
  <Relationship Id="rId3" Type="http://schemas.openxmlformats.org/officeDocument/2006/relationships/notesSlide" Target="../notesSlides/notesSlide43.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emp-mkt-c69-m07-oa01" TargetMode="External"/>
  <Relationship Id="rId3" Type="http://schemas.openxmlformats.org/officeDocument/2006/relationships/notesSlide" Target="../notesSlides/notesSlide44.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emp-mkt-c69-m07-oa01" TargetMode="External"/>
  <Relationship Id="rId3" Type="http://schemas.openxmlformats.org/officeDocument/2006/relationships/notesSlide" Target="../notesSlides/notesSlide45.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emp-mkt-c69-m07-oa01" TargetMode="External"/>
  <Relationship Id="rId3" Type="http://schemas.openxmlformats.org/officeDocument/2006/relationships/notesSlide" Target="../notesSlides/notesSlide46.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4.xml"/>
  <Relationship Id="rId2" Type="http://schemas.openxmlformats.org/officeDocument/2006/relationships/image" Target="../media/fig-fugas13.jpg"/>
  <Relationship Id="rId3" Type="http://schemas.openxmlformats.org/officeDocument/2006/relationships/hyperlink" Target="https://marketing.lumbre.lat/object/emp-mkt-c69-m07-oa01" TargetMode="External"/>
  <Relationship Id="rId4" Type="http://schemas.openxmlformats.org/officeDocument/2006/relationships/hyperlink" Target="https://marketing.lumbre.lat/object/emp-mkt-c69-m07-oa01" TargetMode="External"/>
  <Relationship Id="rId5" Type="http://schemas.openxmlformats.org/officeDocument/2006/relationships/notesSlide" Target="../notesSlides/notesSlide47.xm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emp-mkt-c69-m07-oa01" TargetMode="External"/>
  <Relationship Id="rId3" Type="http://schemas.openxmlformats.org/officeDocument/2006/relationships/notesSlide" Target="../notesSlides/notesSlide48.xml"/>
</Relationships>

</file>

<file path=ppt/slides/_rels/slide4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emp-mkt-c69-m07-oa01" TargetMode="External"/>
  <Relationship Id="rId3" Type="http://schemas.openxmlformats.org/officeDocument/2006/relationships/notesSlide" Target="../notesSlides/notesSlide49.xml"/>
</Relationships>

</file>

<file path=ppt/slides/_rels/slide5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emp-mkt-c69-m07-oa01" TargetMode="External"/>
  <Relationship Id="rId3" Type="http://schemas.openxmlformats.org/officeDocument/2006/relationships/notesSlide" Target="../notesSlides/notesSlide50.xml"/>
</Relationships>

</file>

<file path=ppt/slides/_rels/slide5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emp-mkt-c69-m07-oa01" TargetMode="External"/>
  <Relationship Id="rId3" Type="http://schemas.openxmlformats.org/officeDocument/2006/relationships/notesSlide" Target="../notesSlides/notesSlide51.xml"/>
</Relationships>

</file>

<file path=ppt/slides/_rels/slide5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emp-mkt-c69-m07-oa01" TargetMode="External"/>
  <Relationship Id="rId3" Type="http://schemas.openxmlformats.org/officeDocument/2006/relationships/notesSlide" Target="../notesSlides/notesSlide52.xml"/>
</Relationships>

</file>

<file path=ppt/slides/_rels/slide5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emp-mkt-c69-m07-oa01" TargetMode="External"/>
  <Relationship Id="rId3" Type="http://schemas.openxmlformats.org/officeDocument/2006/relationships/notesSlide" Target="../notesSlides/notesSlide53.xml"/>
</Relationships>

</file>

<file path=ppt/slides/_rels/slide5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emp-mkt-c69-m07-oa01" TargetMode="External"/>
  <Relationship Id="rId3" Type="http://schemas.openxmlformats.org/officeDocument/2006/relationships/notesSlide" Target="../notesSlides/notesSlide54.xml"/>
</Relationships>

</file>

<file path=ppt/slides/_rels/slide5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emp-mkt-c69-m07-oa01" TargetMode="External"/>
  <Relationship Id="rId3" Type="http://schemas.openxmlformats.org/officeDocument/2006/relationships/notesSlide" Target="../notesSlides/notesSlide55.xml"/>
</Relationships>

</file>

<file path=ppt/slides/_rels/slide5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emp-mkt-c69-m07-oa01" TargetMode="External"/>
  <Relationship Id="rId3" Type="http://schemas.openxmlformats.org/officeDocument/2006/relationships/notesSlide" Target="../notesSlides/notesSlide56.xml"/>
</Relationships>

</file>

<file path=ppt/slides/_rels/slide5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emp-mkt-c69-m07-oa01" TargetMode="External"/>
</Relationships>

</file>

<file path=ppt/slides/_rels/slide5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emp-mkt-c69-m07-oa01" TargetMode="External"/>
  <Relationship Id="rId3" Type="http://schemas.openxmlformats.org/officeDocument/2006/relationships/notesSlide" Target="../notesSlides/notesSlide58.xml"/>
</Relationships>

</file>

<file path=ppt/slides/_rels/slide5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emp-mkt-c69-m07-oa01" TargetMode="External"/>
  <Relationship Id="rId3" Type="http://schemas.openxmlformats.org/officeDocument/2006/relationships/notesSlide" Target="../notesSlides/notesSlide59.xml"/>
</Relationships>

</file>

<file path=ppt/slides/_rels/slide6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emp-mkt-c69-m07-oa01" TargetMode="External"/>
  <Relationship Id="rId3" Type="http://schemas.openxmlformats.org/officeDocument/2006/relationships/notesSlide" Target="../notesSlides/notesSlide60.xml"/>
</Relationships>

</file>

<file path=ppt/slides/_rels/slide6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emp-mkt-c69-m07-oa01" TargetMode="External"/>
  <Relationship Id="rId3" Type="http://schemas.openxmlformats.org/officeDocument/2006/relationships/notesSlide" Target="../notesSlides/notesSlide61.xml"/>
</Relationships>

</file>

<file path=ppt/slides/_rels/slide6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emp-mkt-c69-m07-oa01" TargetMode="External"/>
  <Relationship Id="rId3" Type="http://schemas.openxmlformats.org/officeDocument/2006/relationships/notesSlide" Target="../notesSlides/notesSlide62.xml"/>
</Relationships>

</file>

<file path=ppt/slides/_rels/slide6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emp-mkt-c69-m07-oa01" TargetMode="External"/>
  <Relationship Id="rId3" Type="http://schemas.openxmlformats.org/officeDocument/2006/relationships/notesSlide" Target="../notesSlides/notesSlide63.xml"/>
</Relationships>

</file>

<file path=ppt/slides/_rels/slide6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emp-mkt-c69-m07-oa01" TargetMode="External"/>
  <Relationship Id="rId3" Type="http://schemas.openxmlformats.org/officeDocument/2006/relationships/notesSlide" Target="../notesSlides/notesSlide64.xml"/>
</Relationships>

</file>

<file path=ppt/slides/_rels/slide6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emp-mkt-c69-m07-oa01" TargetMode="External"/>
  <Relationship Id="rId3" Type="http://schemas.openxmlformats.org/officeDocument/2006/relationships/notesSlide" Target="../notesSlides/notesSlide65.xml"/>
</Relationships>

</file>

<file path=ppt/slides/_rels/slide6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emp-mkt-c69-m07-oa01" TargetMode="External"/>
  <Relationship Id="rId3" Type="http://schemas.openxmlformats.org/officeDocument/2006/relationships/notesSlide" Target="../notesSlides/notesSlide66.xml"/>
</Relationships>

</file>

<file path=ppt/slides/_rels/slide6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emp-mkt-c69-m07-oa01" TargetMode="External"/>
  <Relationship Id="rId3" Type="http://schemas.openxmlformats.org/officeDocument/2006/relationships/notesSlide" Target="../notesSlides/notesSlide67.xml"/>
</Relationships>

</file>

<file path=ppt/slides/_rels/slide6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emp-mkt-c69-m07-oa01" TargetMode="External"/>
  <Relationship Id="rId3" Type="http://schemas.openxmlformats.org/officeDocument/2006/relationships/notesSlide" Target="../notesSlides/notesSlide68.xml"/>
</Relationships>

</file>

<file path=ppt/slides/_rels/slide6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emp-mkt-c69-m07-oa01" TargetMode="External"/>
  <Relationship Id="rId3" Type="http://schemas.openxmlformats.org/officeDocument/2006/relationships/notesSlide" Target="../notesSlides/notesSlide69.xml"/>
</Relationships>

</file>

<file path=ppt/slides/_rels/slide7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emp-mkt-c69-m07-oa01" TargetMode="External"/>
  <Relationship Id="rId3" Type="http://schemas.openxmlformats.org/officeDocument/2006/relationships/notesSlide" Target="../notesSlides/notesSlide70.xml"/>
</Relationships>

</file>

<file path=ppt/slides/_rels/slide7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emp-mkt-c69-m07-oa01" TargetMode="External"/>
  <Relationship Id="rId3" Type="http://schemas.openxmlformats.org/officeDocument/2006/relationships/notesSlide" Target="../notesSlides/notesSlide71.xml"/>
</Relationships>

</file>

<file path=ppt/slides/_rels/slide7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emp-mkt-c69-m07-oa01" TargetMode="External"/>
  <Relationship Id="rId3" Type="http://schemas.openxmlformats.org/officeDocument/2006/relationships/notesSlide" Target="../notesSlides/notesSlide72.xml"/>
</Relationships>

</file>

<file path=ppt/slides/_rels/slide7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emp-mkt-c69-m07-oa01" TargetMode="External"/>
  <Relationship Id="rId3" Type="http://schemas.openxmlformats.org/officeDocument/2006/relationships/notesSlide" Target="../notesSlides/notesSlide73.xml"/>
</Relationships>

</file>

<file path=ppt/slides/_rels/slide7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emp-mkt-c69-m07-oa01" TargetMode="External"/>
  <Relationship Id="rId3" Type="http://schemas.openxmlformats.org/officeDocument/2006/relationships/notesSlide" Target="../notesSlides/notesSlide74.xml"/>
</Relationships>

</file>

<file path=ppt/slides/_rels/slide7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emp-mkt-c69-m07-oa01" TargetMode="External"/>
  <Relationship Id="rId3" Type="http://schemas.openxmlformats.org/officeDocument/2006/relationships/notesSlide" Target="../notesSlides/notesSlide75.xml"/>
</Relationships>

</file>

<file path=ppt/slides/_rels/slide7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emp-mkt-c69-m07-oa01" TargetMode="External"/>
  <Relationship Id="rId3" Type="http://schemas.openxmlformats.org/officeDocument/2006/relationships/notesSlide" Target="../notesSlides/notesSlide76.xml"/>
</Relationships>

</file>

<file path=ppt/slides/_rels/slide7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emp-mkt-c69-m07-oa01" TargetMode="External"/>
  <Relationship Id="rId3" Type="http://schemas.openxmlformats.org/officeDocument/2006/relationships/notesSlide" Target="../notesSlides/notesSlide77.xml"/>
</Relationships>

</file>

<file path=ppt/slides/_rels/slide7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emp-mkt-c69-m07-oa01" TargetMode="External"/>
  <Relationship Id="rId3" Type="http://schemas.openxmlformats.org/officeDocument/2006/relationships/notesSlide" Target="../notesSlides/notesSlide78.xml"/>
</Relationships>

</file>

<file path=ppt/slides/_rels/slide7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yt-V9o66WWHErY14.jpg"/>
  <Relationship Id="rId3" Type="http://schemas.openxmlformats.org/officeDocument/2006/relationships/hyperlink" Target="https://marketing.lumbre.lat/object/emp-mkt-c69-m07-oa01" TargetMode="External"/>
  <Relationship Id="rId4" Type="http://schemas.openxmlformats.org/officeDocument/2006/relationships/hyperlink" Target="https://www.youtube.com/watch?v=V9o66WWHErY" TargetMode="External"/>
  <Relationship Id="rId5" Type="http://schemas.openxmlformats.org/officeDocument/2006/relationships/hyperlink" Target="https://www.youtube.com/watch?v=V9o66WWHErY" TargetMode="External"/>
  <Relationship Id="rId6" Type="http://schemas.openxmlformats.org/officeDocument/2006/relationships/notesSlide" Target="../notesSlides/notesSlide79.xml"/>
</Relationships>

</file>

<file path=ppt/slides/_rels/slide8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emp-mkt-c69-m07-oa01" TargetMode="External"/>
</Relationships>

</file>

<file path=ppt/slides/_rels/slide8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emp-mkt-c69-m07-oa01" TargetMode="External"/>
  <Relationship Id="rId3" Type="http://schemas.openxmlformats.org/officeDocument/2006/relationships/notesSlide" Target="../notesSlides/notesSlide81.xml"/>
</Relationships>

</file>

<file path=ppt/slides/_rels/slide8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emp-mkt-c69-m07-oa01" TargetMode="External"/>
  <Relationship Id="rId3" Type="http://schemas.openxmlformats.org/officeDocument/2006/relationships/notesSlide" Target="../notesSlides/notesSlide82.xml"/>
</Relationships>

</file>

<file path=ppt/slides/_rels/slide8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emp-mkt-c69-m07-oa01" TargetMode="External"/>
  <Relationship Id="rId3" Type="http://schemas.openxmlformats.org/officeDocument/2006/relationships/notesSlide" Target="../notesSlides/notesSlide83.xml"/>
</Relationships>

</file>

<file path=ppt/slides/_rels/slide84.xml.rels><?xml version="1.0" encoding="UTF-8" standalone="yes"?>
<Relationships xmlns="http://schemas.openxmlformats.org/package/2006/relationships">
  <Relationship Id="rId1" Type="http://schemas.openxmlformats.org/officeDocument/2006/relationships/slideLayout" Target="../slideLayouts/slideLayout3.xml"/>
  <Relationship Id="rId2" Type="http://schemas.openxmlformats.org/officeDocument/2006/relationships/notesSlide" Target="../notesSlides/notesSlide84.xml"/>
</Relationships>

</file>

<file path=ppt/slides/_rels/slide8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emp-mkt-c69-m07-oa01" TargetMode="External"/>
</Relationships>

</file>

<file path=ppt/slides/_rels/slide8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emp-mkt-c69-m07-oa01" TargetMode="External"/>
  <Relationship Id="rId3" Type="http://schemas.openxmlformats.org/officeDocument/2006/relationships/notesSlide" Target="../notesSlides/notesSlide86.xml"/>
</Relationships>

</file>

<file path=ppt/slides/_rels/slide8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emp-mkt-c69-m07-oa01" TargetMode="External"/>
</Relationships>

</file>

<file path=ppt/slides/_rels/slide8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emp-mkt-c69-m07-oa01" TargetMode="External"/>
  <Relationship Id="rId3" Type="http://schemas.openxmlformats.org/officeDocument/2006/relationships/notesSlide" Target="../notesSlides/notesSlide88.xml"/>
</Relationships>

</file>

<file path=ppt/slides/_rels/slide8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emp-mkt-c69-m07-oa01" TargetMode="External"/>
</Relationships>

</file>

<file path=ppt/slides/_rels/slide9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emp-mkt-c69-m07-oa01" TargetMode="External"/>
  <Relationship Id="rId3" Type="http://schemas.openxmlformats.org/officeDocument/2006/relationships/notesSlide" Target="../notesSlides/notesSlide90.xml"/>
</Relationships>

</file>

<file path=ppt/slides/_rels/slide9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emp-mkt-c69-m07-oa01" TargetMode="External"/>
  <Relationship Id="rId3" Type="http://schemas.openxmlformats.org/officeDocument/2006/relationships/notesSlide" Target="../notesSlides/notesSlide91.xml"/>
</Relationships>

</file>

<file path=ppt/slides/_rels/slide9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emp-mkt-c69-m07-oa01"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FFF9F0">
            <a:alpha val="100000"/>
          </a:srgbClr>
        </a:solidFill>
      </p:bgPr>
    </p:bg>
    <p:spTree>
      <p:nvGrpSpPr>
        <p:cNvPr id="1" name=""/>
        <p:cNvGrpSpPr/>
        <p:nvPr/>
      </p:nvGrpSpPr>
      <p:grpSpPr>
        <a:xfrm>
          <a:off x="514350" y="990600"/>
          <a:ext cx="8534400" cy="4800600"/>
          <a:chOff x="514350" y="990600"/>
          <a:chExt cx="8534400" cy="4800600"/>
        </a:xfrm>
      </p:grpSpPr>
      <p:sp>
        <p:nvSpPr>
          <p:cNvPr id="2" name="Placeholder for ctrTitle"/>
          <p:cNvSpPr/>
          <p:nvPr>
            <p:ph type="ctrTitle"/>
          </p:nvPr>
        </p:nvSpPr>
        <p:spPr>
          <a:xfrm>
            <a:off x="514350" y="990600"/>
            <a:ext cx="4476750" cy="245745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Confianza]]></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y]]></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datos:]]></a:t>
            </a:r>
          </a:p>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reseñas,]]></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aviso]]></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de]]></a:t>
            </a:r>
          </a:p>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privacidad]]></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y]]></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fraude]]></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en]]></a:t>
            </a:r>
          </a:p>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el]]></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carrito]]></a:t>
            </a:r>
          </a:p>
        </p:txBody>
      </p:sp>
      <p:sp>
        <p:nvSpPr>
          <p:cNvPr id="3" name="Placeholder for subTitle"/>
          <p:cNvSpPr/>
          <p:nvPr>
            <p:ph type="subTitle" idx="1"/>
          </p:nvPr>
        </p:nvSpPr>
        <p:spPr>
          <a:xfrm>
            <a:off x="514350" y="3276600"/>
            <a:ext cx="4476750" cy="285750"/>
          </a:xfrm>
          <a:prstGeom prst="rect">
            <a:avLst/>
          </a:prstGeom>
          <a:noFill/>
        </p:spPr>
        <p:txBody>
          <a:bodyPr/>
          <a:lstStyle/>
          <a:p>
            <a:pPr algn="l" rtl="0" fontAlgn="t" marL="0" marR="0" indent="0" lvl="0">
              <a:lnSpc>
                <a:spcPct val="100000"/>
              </a:lnSpc>
              <a:spcBef>
                <a:spcPts val="0"/>
              </a:spcBef>
              <a:spcAft>
                <a:spcPts val="0"/>
              </a:spcAft>
            </a:pPr>
            <a:r>
              <a:rPr lang="en-US" strike="noStrike" sz="2000" spc="0" u="none" cap="none">
                <a:solidFill>
                  <a:srgbClr val="5C6577">
                    <a:alpha val="100000"/>
                  </a:srgbClr>
                </a:solidFill>
                <a:latin typeface="Calibri"/>
              </a:rPr>
              <a:t><![CDATA[Roadwise Consulting]]></a:t>
            </a:r>
          </a:p>
        </p:txBody>
      </p:sp>
      <p:sp>
        <p:nvSpPr>
          <p:cNvPr id="4" name=""/>
          <p:cNvSpPr txBox="1"/>
          <p:nvPr/>
        </p:nvSpPr>
        <p:spPr>
          <a:xfrm>
            <a:off x="514350" y="4591050"/>
            <a:ext cx="447675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3" tooltip="https://marketing.lumbre.lat/object/emp-mkt-c69-m07-oa01"/>
              </a:rPr>
              <a:t><![CDATA[Ver el OA en marketing.lumbre.lat]]></a:t>
            </a:r>
          </a:p>
        </p:txBody>
      </p:sp>
      <p:pic>
        <p:nvPicPr>
          <p:cNvPr id="5" name="" descr="Portada del objeto de aprendizaje"/>
          <p:cNvPicPr>
            <a:picLocks noChangeAspect="1"/>
          </p:cNvPicPr>
          <p:nvPr/>
        </p:nvPicPr>
        <p:blipFill>
          <a:blip r:embed="rId2"/>
          <a:stretch>
            <a:fillRect/>
          </a:stretch>
        </p:blipFill>
        <p:spPr>
          <a:xfrm>
            <a:off x="5429250" y="1581150"/>
            <a:ext cx="3105150" cy="1828800"/>
          </a:xfrm>
          <a:prstGeom prst="rect">
            <a:avLst/>
          </a:prstGeom>
          <a:noFill/>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erca de este OA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emp-mkt-c69-m07-oa01"/>
              </a:rPr>
              <a:t><![CDATA[Confianza y datos: reseñas, aviso de privacidad y fraude en el carri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 / 92]]></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Objetivo]]></a:t>
            </a:r>
          </a:p>
        </p:txBody>
      </p:sp>
      <p:sp>
        <p:nvSpPr>
          <p:cNvPr id="8" name=""/>
          <p:cNvSpPr txBox="1"/>
          <p:nvPr/>
        </p:nvSpPr>
        <p:spPr>
          <a:xfrm>
            <a:off x="514350" y="150495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Diagnosticar la capa de confianza verificable del canal digital y decidir qué datos se piden, se publican y se protegen, sin exponer a clientes.]]></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erca de este OA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emp-mkt-c69-m07-oa01"/>
              </a:rPr>
              <a:t><![CDATA[Confianza y datos: reseñas, aviso de privacidad y fraude en el carri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 / 92]]></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Descripción]]></a:t>
            </a:r>
          </a:p>
        </p:txBody>
      </p:sp>
      <p:sp>
        <p:nvSpPr>
          <p:cNvPr id="8" name=""/>
          <p:cNvSpPr txBox="1"/>
          <p:nvPr/>
        </p:nvSpPr>
        <p:spPr>
          <a:xfrm>
            <a:off x="514350" y="150495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confianza no se declara: se demuestra con cosas que el cliente puede comprobar. Este objeto monta la capa verificable de una tienda en línea —reseñas respondidas en público, dirección física, medio de queja, política de devolución escrita— y enseña el aviso de privacidad como una lista de preguntas para tu abogado, no como un texto que se copia. Cierra con fraude en el carrito: los dos rechazos de tarjeta por $1,900 de Bálsamo Oaxaca. Caso ficticio.]]></a:t>
            </a:r>
          </a:p>
        </p:txBody>
      </p:sp>
      <p:sp>
        <p:nvSpPr>
          <p:cNvPr id="9" name=""/>
          <p:cNvSpPr txBox="1"/>
          <p:nvPr/>
        </p:nvSpPr>
        <p:spPr>
          <a:xfrm>
            <a:off x="514350" y="39433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utoría: Roadwise Consulting]]></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erca de este OA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emp-mkt-c69-m07-oa01"/>
              </a:rPr>
              <a:t><![CDATA[Confianza y datos: reseñas, aviso de privacidad y fraude en el carri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 / 92]]></a:t>
            </a:r>
          </a:p>
        </p:txBody>
      </p:sp>
      <p:sp>
        <p:nvSpPr>
          <p:cNvPr id="7" name=""/>
          <p:cNvSpPr txBox="1"/>
          <p:nvPr/>
        </p:nvSpPr>
        <p:spPr>
          <a:xfrm>
            <a:off x="514350" y="1219200"/>
            <a:ext cx="8115300" cy="5715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700" spc="0" u="none" cap="none">
                <a:solidFill>
                  <a:srgbClr val="1B2438">
                    <a:alpha val="100000"/>
                  </a:srgbClr>
                </a:solidFill>
                <a:latin typeface="Calibri"/>
              </a:rPr>
              <a:t><![CDATA[Etiquetas: confianza-en-linea · resenas-de-clientes · aviso-de-privacidad · fraude-en-el-carrito · datos-personales · checklist-de-confianza · contracargos]]></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648200"/>
          <a:chOff x="514350" y="247650"/>
          <a:chExt cx="8629650" cy="46482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l cliente no te cree a ti: le cree a lo que puede comprobar]]></a:t>
            </a:r>
          </a:p>
        </p:txBody>
      </p:sp>
      <p:pic>
        <p:nvPicPr>
          <p:cNvPr id="3" name="" descr="Estrellas de reseña y formulario de opinión de cliente sobre una mesa de trabajo">
            <a:hlinkClick r:id="rId3" tooltip="Estrellas de reseña y formulario de opinión de cliente sobre una mesa de trabajo"/>
          </p:cNvPr>
          <p:cNvPicPr>
            <a:picLocks noChangeAspect="1"/>
          </p:cNvPicPr>
          <p:nvPr>
            <p:ph type="pic" idx="1"/>
          </p:nvPr>
        </p:nvPicPr>
        <p:blipFill>
          <a:blip r:embed="rId2"/>
          <a:stretch>
            <a:fillRect/>
          </a:stretch>
        </p:blipFill>
        <p:spPr>
          <a:xfrm>
            <a:off x="1914525" y="1257300"/>
            <a:ext cx="5314950" cy="3124200"/>
          </a:xfrm>
          <a:prstGeom prst="rect">
            <a:avLst/>
          </a:prstGeom>
          <a:noFill/>
        </p:spPr>
      </p:pic>
      <p:sp>
        <p:nvSpPr>
          <p:cNvPr id="4" name=""/>
          <p:cNvSpPr txBox="1"/>
          <p:nvPr/>
        </p:nvSpPr>
        <p:spPr>
          <a:xfrm>
            <a:off x="514350" y="4438650"/>
            <a:ext cx="811530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4" tooltip="https://marketing.lumbre.lat/object/emp-mkt-c69-m07-oa01"/>
              </a:rPr>
              <a:t><![CDATA[Ver imagen original en el OA]]></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l cliente no te cree a ti: le cree a lo que puede comprobar · Pie de image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emp-mkt-c69-m07-oa01"/>
              </a:rPr>
              <a:t><![CDATA[Confianza y datos: reseñas, aviso de privacidad y fraude en el carri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 / 92]]></a:t>
            </a:r>
          </a:p>
        </p:txBody>
      </p:sp>
      <p:sp>
        <p:nvSpPr>
          <p:cNvPr id="7" name=""/>
          <p:cNvSpPr txBox="1"/>
          <p:nvPr/>
        </p:nvSpPr>
        <p:spPr>
          <a:xfrm>
            <a:off x="514350" y="1219200"/>
            <a:ext cx="8115300" cy="2552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La reseña es la única publicidad que el cliente busca sin que se la pidas. Foto de Tumisu en Pixabay (licencia de contenido libre): review, opinion, feedback, stars, evaluation, survey, customer, poll, assessment, satisfaction, rating, quality, business, online, reputation, review, review, review, feedback, feedback, evaluation, survey, rating, rating, quality, quality, reputation, reputation, reputation, reputation, reputation. https://pixabay.com/photos/review-opinion-feedback-stars-5207277/]]></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l cliente no te cree a ti: le cree a lo que puede comprobar · 1 de 6]]></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emp-mkt-c69-m07-oa01"/>
              </a:rPr>
              <a:t><![CDATA[Confianza y datos: reseñas, aviso de privacidad y fraude en el carri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 / 92]]></a:t>
            </a:r>
          </a:p>
        </p:txBody>
      </p:sp>
      <p:sp>
        <p:nvSpPr>
          <p:cNvPr id="7" name=""/>
          <p:cNvSpPr txBox="1"/>
          <p:nvPr/>
        </p:nvSpPr>
        <p:spPr>
          <a:xfrm>
            <a:off x="514350" y="121920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Bálsam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Oaxac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un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mpres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fictici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vela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bálsam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jabon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hech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u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alle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a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Bartol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yotepec,]]></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Oaxac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14]]></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ersona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5.9]]></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illon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vendid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2025.]]></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octubr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od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t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urs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us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m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referenci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mpres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vendió]]></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340,020]]></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1,040]]></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edid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lm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Ruiz]]></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rté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fundador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repitió]]></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u]]></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fras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vend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á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unc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é]]></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ón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f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inero».\n\n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ódul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6]]></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jó]]></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scubiert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22]]></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bálsamos]]></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l cliente no te cree a ti: le cree a lo que puede comprobar · 2 de 6]]></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emp-mkt-c69-m07-oa01"/>
              </a:rPr>
              <a:t><![CDATA[Confianza y datos: reseñas, aviso de privacidad y fraude en el carri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 / 92]]></a:t>
            </a:r>
          </a:p>
        </p:txBody>
      </p:sp>
      <p:sp>
        <p:nvSpPr>
          <p:cNvPr id="7" name=""/>
          <p:cNvSpPr txBox="1"/>
          <p:nvPr/>
        </p:nvSpPr>
        <p:spPr>
          <a:xfrm>
            <a:off x="514350" y="121920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vendid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xistía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físic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ódul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4]]></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jó]]></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otr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3,850]]></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i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ncilia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t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ódul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br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otr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itad]]></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roblem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itad]]></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v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tad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uen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uatr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anal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á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j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o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edid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en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gent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ve:]]></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directo]]></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por]]></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WhatsApp]]></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e]]></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Instagram]]></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deja]]></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172]]></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por]]></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bálsamo]]></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y]]></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tienda]]></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propia]]></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112,]]></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pero]]></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entre]]></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los]]></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dos]]></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suman]]></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410]]></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pedidos,]]></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los]]></a:t>
            </a:r>
            <a:r>
              <a:rPr lang="en-US"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mismos]]></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que]]></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trae]]></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Mercado]]></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Libre]]></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solo,]]></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que]]></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deja]]></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79.]]></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l cliente no te cree a ti: le cree a lo que puede comprobar · 3 de 6]]></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emp-mkt-c69-m07-oa01"/>
              </a:rPr>
              <a:t><![CDATA[Confianza y datos: reseñas, aviso de privacidad y fraude en el carri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9 / 92]]></a:t>
            </a:r>
          </a:p>
        </p:txBody>
      </p:sp>
      <p:sp>
        <p:nvSpPr>
          <p:cNvPr id="7" name=""/>
          <p:cNvSpPr txBox="1"/>
          <p:nvPr/>
        </p:nvSpPr>
        <p:spPr>
          <a:xfrm>
            <a:off x="514350" y="121920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Po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é]]></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gent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mpr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un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iend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noc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o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WhatsApp]]></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ism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iend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u]]></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ropi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ágin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lm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ien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un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hipótesi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ómod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arketplac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nfía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quí]]></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Kevi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artínez,]]></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oper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uatr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lataforma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uatr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ntraseña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un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hoj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álcul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ien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incómod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iend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ropi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adi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h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nstruid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un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o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rueb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visibl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h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irecció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hat]]></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br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ierr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ie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té]]></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urn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olítica]]></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l cliente no te cree a ti: le cree a lo que puede comprobar · 4 de 6]]></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emp-mkt-c69-m07-oa01"/>
              </a:rPr>
              <a:t><![CDATA[Confianza y datos: reseñas, aviso de privacidad y fraude en el carri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0 / 92]]></a:t>
            </a:r>
          </a:p>
        </p:txBody>
      </p:sp>
      <p:sp>
        <p:nvSpPr>
          <p:cNvPr id="7" name=""/>
          <p:cNvSpPr txBox="1"/>
          <p:nvPr/>
        </p:nvSpPr>
        <p:spPr>
          <a:xfrm>
            <a:off x="514350" y="121920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volució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viv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rchiv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Word]]></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lm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s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2023]]></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vis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rivacidad]]></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pió]]></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Kevi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otr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ágin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scrib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un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mpres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Bálsam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Oaxaca.\n\nEst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objet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nseñ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ransmiti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nfianz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nseñ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dejar]]></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pruebas]]></a:t>
            </a:r>
            <a:r>
              <a:rPr lang="en-US" strike="noStrike" sz="2100" spc="0" u="none" cap="none">
                <a:solidFill>
                  <a:srgbClr val="1B2438">
                    <a:alpha val="100000"/>
                  </a:srgbClr>
                </a:solidFill>
                <a:latin typeface="Calibri"/>
              </a:rPr>
              <a:t><![CDA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ermin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as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uand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nfianz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i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revé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arg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arje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rechazad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o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1,900]]></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asare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nvirtió]]></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misió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ntracargo.]]></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l cliente no te cree a ti: le cree a lo que puede comprobar · 5 de 6]]></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emp-mkt-c69-m07-oa01"/>
              </a:rPr>
              <a:t><![CDATA[Confianza y datos: reseñas, aviso de privacidad y fraude en el carri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1 / 92]]></a:t>
            </a:r>
          </a:p>
        </p:txBody>
      </p:sp>
      <p:sp>
        <p:nvSpPr>
          <p:cNvPr id="7" name="" descr=""/>
          <p:cNvSpPr/>
          <p:nvPr/>
        </p:nvSpPr>
        <p:spPr>
          <a:xfrm>
            <a:off x="514350" y="1219200"/>
            <a:ext cx="8115300" cy="2705100"/>
          </a:xfrm>
          <a:prstGeom prst="roundRect">
            <a:avLst/>
          </a:prstGeom>
          <a:solidFill>
            <a:srgbClr val="F6F2EA">
              <a:alpha val="100000"/>
            </a:srgbClr>
          </a:solidFill>
          <a:ln w="9525">
            <a:solidFill>
              <a:srgbClr val="DED4C2">
                <a:alpha val="100000"/>
              </a:srgbClr>
            </a:solidFill>
          </a:ln>
        </p:spPr>
        <p:txBody>
          <a:bodyPr vertOverflow="clip" rtlCol="0" anchor="ctr"/>
          <a:lstStyle/>
          <a:p>
            <a:pPr algn="ctr"/>
            <a:r>
              <a:t/>
            </a:r>
          </a:p>
        </p:txBody>
      </p:sp>
      <p:sp>
        <p:nvSpPr>
          <p:cNvPr id="8" name="" descr=""/>
          <p:cNvSpPr/>
          <p:nvPr/>
        </p:nvSpPr>
        <p:spPr>
          <a:xfrm>
            <a:off x="514350" y="1219200"/>
            <a:ext cx="38100" cy="2705100"/>
          </a:xfrm>
          <a:prstGeom prst="roundRect">
            <a:avLst/>
          </a:prstGeom>
          <a:solidFill>
            <a:srgbClr val="DED4C2">
              <a:alpha val="100000"/>
            </a:srgbClr>
          </a:solidFill>
          <a:ln w="9525">
            <a:noFill/>
          </a:ln>
        </p:spPr>
        <p:txBody>
          <a:bodyPr vertOverflow="clip" rtlCol="0" anchor="ctr"/>
          <a:lstStyle/>
          <a:p>
            <a:pPr algn="ctr"/>
            <a:r>
              <a:t/>
            </a:r>
          </a:p>
        </p:txBody>
      </p:sp>
      <p:sp>
        <p:nvSpPr>
          <p:cNvPr id="9" name=""/>
          <p:cNvSpPr txBox="1"/>
          <p:nvPr/>
        </p:nvSpPr>
        <p:spPr>
          <a:xfrm>
            <a:off x="685800" y="1219200"/>
            <a:ext cx="77724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Confianza demostrable: lo que el cliente puede comprobar sin creerte]]></a:t>
            </a:r>
          </a:p>
        </p:txBody>
      </p:sp>
      <p:sp>
        <p:nvSpPr>
          <p:cNvPr id="10" name=""/>
          <p:cNvSpPr txBox="1"/>
          <p:nvPr/>
        </p:nvSpPr>
        <p:spPr>
          <a:xfrm>
            <a:off x="685800" y="1962150"/>
            <a:ext cx="7772400" cy="19240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000" spc="0" u="none" cap="none">
                <a:solidFill>
                  <a:srgbClr val="1B2438">
                    <a:alpha val="100000"/>
                  </a:srgbClr>
                </a:solidFill>
                <a:latin typeface="Calibri"/>
              </a:rPr>
              <a:t><![CDATA[1.]]></a:t>
            </a:r>
            <a:r>
              <a:rPr lang="en-US" b="1" strike="noStrike" sz="2000" spc="0" u="none" cap="none">
                <a:solidFill>
                  <a:srgbClr val="1B2438">
                    <a:alpha val="100000"/>
                  </a:srgbClr>
                </a:solidFill>
                <a:latin typeface="Calibri"/>
              </a:rPr>
              <a:t><![CDATA[ ]]></a:t>
            </a:r>
            <a:r>
              <a:rPr lang="en-US" b="1" strike="noStrike" sz="2000" spc="0" u="none" cap="none">
                <a:solidFill>
                  <a:srgbClr val="1B2438">
                    <a:alpha val="100000"/>
                  </a:srgbClr>
                </a:solidFill>
                <a:latin typeface="Calibri"/>
              </a:rPr>
              <a:t><![CDATA[Un]]></a:t>
            </a:r>
            <a:r>
              <a:rPr lang="en-US" b="1" strike="noStrike" sz="2000" spc="0" u="none" cap="none">
                <a:solidFill>
                  <a:srgbClr val="1B2438">
                    <a:alpha val="100000"/>
                  </a:srgbClr>
                </a:solidFill>
                <a:latin typeface="Calibri"/>
              </a:rPr>
              <a:t><![CDATA[ ]]></a:t>
            </a:r>
            <a:r>
              <a:rPr lang="en-US" b="1" strike="noStrike" sz="2000" spc="0" u="none" cap="none">
                <a:solidFill>
                  <a:srgbClr val="1B2438">
                    <a:alpha val="100000"/>
                  </a:srgbClr>
                </a:solidFill>
                <a:latin typeface="Calibri"/>
              </a:rPr>
              <a:t><![CDATA[lugar]]></a:t>
            </a:r>
            <a:r>
              <a:rPr lang="en-US" b="1" strike="noStrike" sz="2000" spc="0" u="none" cap="none">
                <a:solidFill>
                  <a:srgbClr val="1B2438">
                    <a:alpha val="100000"/>
                  </a:srgbClr>
                </a:solidFill>
                <a:latin typeface="Calibri"/>
              </a:rPr>
              <a:t><![CDATA[ ]]></a:t>
            </a:r>
            <a:r>
              <a:rPr lang="en-US" b="1" strike="noStrike" sz="2000" spc="0" u="none" cap="none">
                <a:solidFill>
                  <a:srgbClr val="1B2438">
                    <a:alpha val="100000"/>
                  </a:srgbClr>
                </a:solidFill>
                <a:latin typeface="Calibri"/>
              </a:rPr>
              <a:t><![CDATA[al]]></a:t>
            </a:r>
            <a:r>
              <a:rPr lang="en-US" b="1" strike="noStrike" sz="2000" spc="0" u="none" cap="none">
                <a:solidFill>
                  <a:srgbClr val="1B2438">
                    <a:alpha val="100000"/>
                  </a:srgbClr>
                </a:solidFill>
                <a:latin typeface="Calibri"/>
              </a:rPr>
              <a:t><![CDATA[ ]]></a:t>
            </a:r>
            <a:r>
              <a:rPr lang="en-US" b="1" strike="noStrike" sz="2000" spc="0" u="none" cap="none">
                <a:solidFill>
                  <a:srgbClr val="1B2438">
                    <a:alpha val="100000"/>
                  </a:srgbClr>
                </a:solidFill>
                <a:latin typeface="Calibri"/>
              </a:rPr>
              <a:t><![CDATA[que]]></a:t>
            </a:r>
            <a:r>
              <a:rPr lang="en-US" b="1" strike="noStrike" sz="2000" spc="0" u="none" cap="none">
                <a:solidFill>
                  <a:srgbClr val="1B2438">
                    <a:alpha val="100000"/>
                  </a:srgbClr>
                </a:solidFill>
                <a:latin typeface="Calibri"/>
              </a:rPr>
              <a:t><![CDATA[ ]]></a:t>
            </a:r>
            <a:r>
              <a:rPr lang="en-US" b="1" strike="noStrike" sz="2000" spc="0" u="none" cap="none">
                <a:solidFill>
                  <a:srgbClr val="1B2438">
                    <a:alpha val="100000"/>
                  </a:srgbClr>
                </a:solidFill>
                <a:latin typeface="Calibri"/>
              </a:rPr>
              <a:t><![CDATA[puede]]></a:t>
            </a:r>
            <a:r>
              <a:rPr lang="en-US" b="1" strike="noStrike" sz="2000" spc="0" u="none" cap="none">
                <a:solidFill>
                  <a:srgbClr val="1B2438">
                    <a:alpha val="100000"/>
                  </a:srgbClr>
                </a:solidFill>
                <a:latin typeface="Calibri"/>
              </a:rPr>
              <a:t><![CDATA[ ]]></a:t>
            </a:r>
            <a:r>
              <a:rPr lang="en-US" b="1" strike="noStrike" sz="2000" spc="0" u="none" cap="none">
                <a:solidFill>
                  <a:srgbClr val="1B2438">
                    <a:alpha val="100000"/>
                  </a:srgbClr>
                </a:solidFill>
                <a:latin typeface="Calibri"/>
              </a:rPr>
              <a:t><![CDATA[ir:]]></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dirección]]></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físic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real]]></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con]]></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municipio]]></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y]]></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estado,]]></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y]]></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si]]></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hay]]></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horario]]></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par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recoger.]]></a:t>
            </a:r>
            <a:r>
              <a:rPr lang="en-US" b="1" strike="noStrike" sz="2000" spc="0" u="none" cap="none">
                <a:solidFill>
                  <a:srgbClr val="1B2438">
                    <a:alpha val="100000"/>
                  </a:srgbClr>
                </a:solidFill>
                <a:latin typeface="Calibri"/>
              </a:rPr>
              <a:t><![CDATA[ ]]></a:t>
            </a:r>
            <a:r>
              <a:rPr lang="en-US" b="1" strike="noStrike" sz="2000" spc="0" u="none" cap="none">
                <a:solidFill>
                  <a:srgbClr val="1B2438">
                    <a:alpha val="100000"/>
                  </a:srgbClr>
                </a:solidFill>
                <a:latin typeface="Calibri"/>
              </a:rPr>
              <a:t><![CDATA[2.]]></a:t>
            </a:r>
            <a:r>
              <a:rPr lang="en-US" b="1" strike="noStrike" sz="2000" spc="0" u="none" cap="none">
                <a:solidFill>
                  <a:srgbClr val="1B2438">
                    <a:alpha val="100000"/>
                  </a:srgbClr>
                </a:solidFill>
                <a:latin typeface="Calibri"/>
              </a:rPr>
              <a:t><![CDATA[ ]]></a:t>
            </a:r>
            <a:r>
              <a:rPr lang="en-US" b="1" strike="noStrike" sz="2000" spc="0" u="none" cap="none">
                <a:solidFill>
                  <a:srgbClr val="1B2438">
                    <a:alpha val="100000"/>
                  </a:srgbClr>
                </a:solidFill>
                <a:latin typeface="Calibri"/>
              </a:rPr>
              <a:t><![CDATA[Un]]></a:t>
            </a:r>
            <a:r>
              <a:rPr lang="en-US" b="1" strike="noStrike" sz="2000" spc="0" u="none" cap="none">
                <a:solidFill>
                  <a:srgbClr val="1B2438">
                    <a:alpha val="100000"/>
                  </a:srgbClr>
                </a:solidFill>
                <a:latin typeface="Calibri"/>
              </a:rPr>
              <a:t><![CDATA[ ]]></a:t>
            </a:r>
            <a:r>
              <a:rPr lang="en-US" b="1" strike="noStrike" sz="2000" spc="0" u="none" cap="none">
                <a:solidFill>
                  <a:srgbClr val="1B2438">
                    <a:alpha val="100000"/>
                  </a:srgbClr>
                </a:solidFill>
                <a:latin typeface="Calibri"/>
              </a:rPr>
              <a:t><![CDATA[nombre]]></a:t>
            </a:r>
            <a:r>
              <a:rPr lang="en-US" b="1" strike="noStrike" sz="2000" spc="0" u="none" cap="none">
                <a:solidFill>
                  <a:srgbClr val="1B2438">
                    <a:alpha val="100000"/>
                  </a:srgbClr>
                </a:solidFill>
                <a:latin typeface="Calibri"/>
              </a:rPr>
              <a:t><![CDATA[ ]]></a:t>
            </a:r>
            <a:r>
              <a:rPr lang="en-US" b="1" strike="noStrike" sz="2000" spc="0" u="none" cap="none">
                <a:solidFill>
                  <a:srgbClr val="1B2438">
                    <a:alpha val="100000"/>
                  </a:srgbClr>
                </a:solidFill>
                <a:latin typeface="Calibri"/>
              </a:rPr>
              <a:t><![CDATA[y]]></a:t>
            </a:r>
            <a:r>
              <a:rPr lang="en-US" b="1" strike="noStrike" sz="2000" spc="0" u="none" cap="none">
                <a:solidFill>
                  <a:srgbClr val="1B2438">
                    <a:alpha val="100000"/>
                  </a:srgbClr>
                </a:solidFill>
                <a:latin typeface="Calibri"/>
              </a:rPr>
              <a:t><![CDATA[ ]]></a:t>
            </a:r>
            <a:r>
              <a:rPr lang="en-US" b="1" strike="noStrike" sz="2000" spc="0" u="none" cap="none">
                <a:solidFill>
                  <a:srgbClr val="1B2438">
                    <a:alpha val="100000"/>
                  </a:srgbClr>
                </a:solidFill>
                <a:latin typeface="Calibri"/>
              </a:rPr>
              <a:t><![CDATA[un]]></a:t>
            </a:r>
            <a:r>
              <a:rPr lang="en-US" b="1" strike="noStrike" sz="2000" spc="0" u="none" cap="none">
                <a:solidFill>
                  <a:srgbClr val="1B2438">
                    <a:alpha val="100000"/>
                  </a:srgbClr>
                </a:solidFill>
                <a:latin typeface="Calibri"/>
              </a:rPr>
              <a:t><![CDATA[ ]]></a:t>
            </a:r>
            <a:r>
              <a:rPr lang="en-US" b="1" strike="noStrike" sz="2000" spc="0" u="none" cap="none">
                <a:solidFill>
                  <a:srgbClr val="1B2438">
                    <a:alpha val="100000"/>
                  </a:srgbClr>
                </a:solidFill>
                <a:latin typeface="Calibri"/>
              </a:rPr>
              <a:t><![CDATA[horario:]]></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un]]></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medio]]></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de]]></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contacto]]></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donde]]></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responde]]></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un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person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identificable,]]></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con]]></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l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promes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escrit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de]]></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en]]></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cuánto]]></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contestas.]]></a:t>
            </a:r>
            <a:r>
              <a:rPr lang="en-US" b="1" strike="noStrike" sz="2000" spc="0" u="none" cap="none">
                <a:solidFill>
                  <a:srgbClr val="1B2438">
                    <a:alpha val="100000"/>
                  </a:srgbClr>
                </a:solidFill>
                <a:latin typeface="Calibri"/>
              </a:rPr>
              <a:t><![CDATA[ ]]></a:t>
            </a:r>
            <a:r>
              <a:rPr lang="en-US" b="1" strike="noStrike" sz="2000" spc="0" u="none" cap="none">
                <a:solidFill>
                  <a:srgbClr val="1B2438">
                    <a:alpha val="100000"/>
                  </a:srgbClr>
                </a:solidFill>
                <a:latin typeface="Calibri"/>
              </a:rPr>
              <a:t><![CDATA[3.]]></a:t>
            </a:r>
            <a:r>
              <a:rPr lang="en-US" b="1" strike="noStrike" sz="2000" spc="0" u="none" cap="none">
                <a:solidFill>
                  <a:srgbClr val="1B2438">
                    <a:alpha val="100000"/>
                  </a:srgbClr>
                </a:solidFill>
                <a:latin typeface="Calibri"/>
              </a:rPr>
              <a:t><![CDATA[ ]]></a:t>
            </a:r>
            <a:r>
              <a:rPr lang="en-US" b="1" strike="noStrike" sz="2000" spc="0" u="none" cap="none">
                <a:solidFill>
                  <a:srgbClr val="1B2438">
                    <a:alpha val="100000"/>
                  </a:srgbClr>
                </a:solidFill>
                <a:latin typeface="Calibri"/>
              </a:rPr>
              <a:t><![CDATA[Un]]></a:t>
            </a:r>
            <a:r>
              <a:rPr lang="en-US" b="1" strike="noStrike" sz="2000" spc="0" u="none" cap="none">
                <a:solidFill>
                  <a:srgbClr val="1B2438">
                    <a:alpha val="100000"/>
                  </a:srgbClr>
                </a:solidFill>
                <a:latin typeface="Calibri"/>
              </a:rPr>
              <a:t><![CDATA[ ]]></a:t>
            </a:r>
            <a:r>
              <a:rPr lang="en-US" b="1" strike="noStrike" sz="2000" spc="0" u="none" cap="none">
                <a:solidFill>
                  <a:srgbClr val="1B2438">
                    <a:alpha val="100000"/>
                  </a:srgbClr>
                </a:solidFill>
                <a:latin typeface="Calibri"/>
              </a:rPr>
              <a:t><![CDATA[camino]]></a:t>
            </a:r>
            <a:r>
              <a:rPr lang="en-US" b="1" strike="noStrike" sz="2000" spc="0" u="none" cap="none">
                <a:solidFill>
                  <a:srgbClr val="1B2438">
                    <a:alpha val="100000"/>
                  </a:srgbClr>
                </a:solidFill>
                <a:latin typeface="Calibri"/>
              </a:rPr>
              <a:t><![CDATA[ ]]></a:t>
            </a:r>
            <a:r>
              <a:rPr lang="en-US" b="1" strike="noStrike" sz="2000" spc="0" u="none" cap="none">
                <a:solidFill>
                  <a:srgbClr val="1B2438">
                    <a:alpha val="100000"/>
                  </a:srgbClr>
                </a:solidFill>
                <a:latin typeface="Calibri"/>
              </a:rPr>
              <a:t><![CDATA[para]]></a:t>
            </a:r>
            <a:r>
              <a:rPr lang="en-US" strike="noStrike" sz="2000" spc="0" u="none" cap="none">
                <a:solidFill>
                  <a:srgbClr val="1B2438">
                    <a:alpha val="100000"/>
                  </a:srgbClr>
                </a:solidFill>
                <a:latin typeface="Calibri"/>
              </a:rPr>
              <a:t><![CDATA[ ]]></a:t>
            </a:r>
            <a:r>
              <a:rPr lang="en-US" b="1" strike="noStrike" sz="2000" spc="0" u="none" cap="none">
                <a:solidFill>
                  <a:srgbClr val="1B2438">
                    <a:alpha val="100000"/>
                  </a:srgbClr>
                </a:solidFill>
                <a:latin typeface="Calibri"/>
              </a:rPr>
              <a:t><![CDATA[quejarse]]></a:t>
            </a:r>
            <a:r>
              <a:rPr lang="en-US" b="1" strike="noStrike" sz="2000" spc="0" u="none" cap="none">
                <a:solidFill>
                  <a:srgbClr val="1B2438">
                    <a:alpha val="100000"/>
                  </a:srgbClr>
                </a:solidFill>
                <a:latin typeface="Calibri"/>
              </a:rPr>
              <a:t><![CDATA[ ]]></a:t>
            </a:r>
            <a:r>
              <a:rPr lang="en-US" b="1" strike="noStrike" sz="2000" spc="0" u="none" cap="none">
                <a:solidFill>
                  <a:srgbClr val="1B2438">
                    <a:alpha val="100000"/>
                  </a:srgbClr>
                </a:solidFill>
                <a:latin typeface="Calibri"/>
              </a:rPr>
              <a:t><![CDATA[por]]></a:t>
            </a:r>
            <a:r>
              <a:rPr lang="en-US" b="1" strike="noStrike" sz="2000" spc="0" u="none" cap="none">
                <a:solidFill>
                  <a:srgbClr val="1B2438">
                    <a:alpha val="100000"/>
                  </a:srgbClr>
                </a:solidFill>
                <a:latin typeface="Calibri"/>
              </a:rPr>
              <a:t><![CDATA[ ]]></a:t>
            </a:r>
            <a:r>
              <a:rPr lang="en-US" b="1" strike="noStrike" sz="2000" spc="0" u="none" cap="none">
                <a:solidFill>
                  <a:srgbClr val="1B2438">
                    <a:alpha val="100000"/>
                  </a:srgbClr>
                </a:solidFill>
                <a:latin typeface="Calibri"/>
              </a:rPr>
              <a:t><![CDATA[escrito:]]></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un]]></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correo]]></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y]]></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un]]></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puesto]]></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par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reclamos,]]></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distinto]]></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del]]></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chat]]></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de]]></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ventas.]]></a:t>
            </a:r>
            <a:r>
              <a:rPr lang="en-US" b="1" strike="noStrike" sz="2000" spc="0" u="none" cap="none">
                <a:solidFill>
                  <a:srgbClr val="1B2438">
                    <a:alpha val="100000"/>
                  </a:srgbClr>
                </a:solidFill>
                <a:latin typeface="Calibri"/>
              </a:rPr>
              <a:t><![CDATA[ ]]></a:t>
            </a:r>
            <a:r>
              <a:rPr lang="en-US" b="1" strike="noStrike" sz="2000" spc="0" u="none" cap="none">
                <a:solidFill>
                  <a:srgbClr val="1B2438">
                    <a:alpha val="100000"/>
                  </a:srgbClr>
                </a:solidFill>
                <a:latin typeface="Calibri"/>
              </a:rPr>
              <a:t><![CDATA[4.]]></a:t>
            </a:r>
            <a:r>
              <a:rPr lang="en-US" b="1" strike="noStrike" sz="2000" spc="0" u="none" cap="none">
                <a:solidFill>
                  <a:srgbClr val="1B2438">
                    <a:alpha val="100000"/>
                  </a:srgbClr>
                </a:solidFill>
                <a:latin typeface="Calibri"/>
              </a:rPr>
              <a:t><![CDATA[ ]]></a:t>
            </a:r>
            <a:r>
              <a:rPr lang="en-US" b="1" strike="noStrike" sz="2000" spc="0" u="none" cap="none">
                <a:solidFill>
                  <a:srgbClr val="1B2438">
                    <a:alpha val="100000"/>
                  </a:srgbClr>
                </a:solidFill>
                <a:latin typeface="Calibri"/>
              </a:rPr>
              <a:t><![CDATA[Una]]></a:t>
            </a:r>
            <a:r>
              <a:rPr lang="en-US" b="1" strike="noStrike" sz="2000" spc="0" u="none" cap="none">
                <a:solidFill>
                  <a:srgbClr val="1B2438">
                    <a:alpha val="100000"/>
                  </a:srgbClr>
                </a:solidFill>
                <a:latin typeface="Calibri"/>
              </a:rPr>
              <a:t><![CDATA[ ]]></a:t>
            </a:r>
            <a:r>
              <a:rPr lang="en-US" b="1" strike="noStrike" sz="2000" spc="0" u="none" cap="none">
                <a:solidFill>
                  <a:srgbClr val="1B2438">
                    <a:alpha val="100000"/>
                  </a:srgbClr>
                </a:solidFill>
                <a:latin typeface="Calibri"/>
              </a:rPr>
              <a:t><![CDATA[política]]></a:t>
            </a:r>
            <a:r>
              <a:rPr lang="en-US" b="1" strike="noStrike" sz="2000" spc="0" u="none" cap="none">
                <a:solidFill>
                  <a:srgbClr val="1B2438">
                    <a:alpha val="100000"/>
                  </a:srgbClr>
                </a:solidFill>
                <a:latin typeface="Calibri"/>
              </a:rPr>
              <a:t><![CDATA[ ]]></a:t>
            </a:r>
            <a:r>
              <a:rPr lang="en-US" b="1" strike="noStrike" sz="2000" spc="0" u="none" cap="none">
                <a:solidFill>
                  <a:srgbClr val="1B2438">
                    <a:alpha val="100000"/>
                  </a:srgbClr>
                </a:solidFill>
                <a:latin typeface="Calibri"/>
              </a:rPr>
              <a:t><![CDATA[de]]></a:t>
            </a:r>
            <a:r>
              <a:rPr lang="en-US" b="1" strike="noStrike" sz="2000" spc="0" u="none" cap="none">
                <a:solidFill>
                  <a:srgbClr val="1B2438">
                    <a:alpha val="100000"/>
                  </a:srgbClr>
                </a:solidFill>
                <a:latin typeface="Calibri"/>
              </a:rPr>
              <a:t><![CDATA[ ]]></a:t>
            </a:r>
            <a:r>
              <a:rPr lang="en-US" b="1" strike="noStrike" sz="2000" spc="0" u="none" cap="none">
                <a:solidFill>
                  <a:srgbClr val="1B2438">
                    <a:alpha val="100000"/>
                  </a:srgbClr>
                </a:solidFill>
                <a:latin typeface="Calibri"/>
              </a:rPr>
              <a:t><![CDATA[devolución]]></a:t>
            </a:r>
            <a:r>
              <a:rPr lang="en-US" b="1" strike="noStrike" sz="2000" spc="0" u="none" cap="none">
                <a:solidFill>
                  <a:srgbClr val="1B2438">
                    <a:alpha val="100000"/>
                  </a:srgbClr>
                </a:solidFill>
                <a:latin typeface="Calibri"/>
              </a:rPr>
              <a:t><![CDATA[ ]]></a:t>
            </a:r>
            <a:r>
              <a:rPr lang="en-US" b="1" strike="noStrike" sz="2000" spc="0" u="none" cap="none">
                <a:solidFill>
                  <a:srgbClr val="1B2438">
                    <a:alpha val="100000"/>
                  </a:srgbClr>
                </a:solidFill>
                <a:latin typeface="Calibri"/>
              </a:rPr>
              <a:t><![CDATA[escrita:]]></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l cliente no te cree a ti: le cree a lo que puede comprobar · 6 de 6]]></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emp-mkt-c69-m07-oa01"/>
              </a:rPr>
              <a:t><![CDATA[Confianza y datos: reseñas, aviso de privacidad y fraude en el carri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2 / 92]]></a:t>
            </a:r>
          </a:p>
        </p:txBody>
      </p:sp>
      <p:sp>
        <p:nvSpPr>
          <p:cNvPr id="7" name="" descr=""/>
          <p:cNvSpPr/>
          <p:nvPr/>
        </p:nvSpPr>
        <p:spPr>
          <a:xfrm>
            <a:off x="514350" y="1219200"/>
            <a:ext cx="8115300" cy="1962150"/>
          </a:xfrm>
          <a:prstGeom prst="roundRect">
            <a:avLst/>
          </a:prstGeom>
          <a:solidFill>
            <a:srgbClr val="F6F2EA">
              <a:alpha val="100000"/>
            </a:srgbClr>
          </a:solidFill>
          <a:ln w="9525">
            <a:solidFill>
              <a:srgbClr val="DED4C2">
                <a:alpha val="100000"/>
              </a:srgbClr>
            </a:solidFill>
          </a:ln>
        </p:spPr>
        <p:txBody>
          <a:bodyPr vertOverflow="clip" rtlCol="0" anchor="ctr"/>
          <a:lstStyle/>
          <a:p>
            <a:pPr algn="ctr"/>
            <a:r>
              <a:t/>
            </a:r>
          </a:p>
        </p:txBody>
      </p:sp>
      <p:sp>
        <p:nvSpPr>
          <p:cNvPr id="8" name="" descr=""/>
          <p:cNvSpPr/>
          <p:nvPr/>
        </p:nvSpPr>
        <p:spPr>
          <a:xfrm>
            <a:off x="514350" y="1219200"/>
            <a:ext cx="38100" cy="1962150"/>
          </a:xfrm>
          <a:prstGeom prst="roundRect">
            <a:avLst/>
          </a:prstGeom>
          <a:solidFill>
            <a:srgbClr val="DED4C2">
              <a:alpha val="100000"/>
            </a:srgbClr>
          </a:solidFill>
          <a:ln w="9525">
            <a:noFill/>
          </a:ln>
        </p:spPr>
        <p:txBody>
          <a:bodyPr vertOverflow="clip" rtlCol="0" anchor="ctr"/>
          <a:lstStyle/>
          <a:p>
            <a:pPr algn="ctr"/>
            <a:r>
              <a:t/>
            </a:r>
          </a:p>
        </p:txBody>
      </p:sp>
      <p:sp>
        <p:nvSpPr>
          <p:cNvPr id="9" name=""/>
          <p:cNvSpPr txBox="1"/>
          <p:nvPr/>
        </p:nvSpPr>
        <p:spPr>
          <a:xfrm>
            <a:off x="685800" y="1219200"/>
            <a:ext cx="7772400" cy="19240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plazo,]]></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quién]]></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pag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el]]></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envío]]></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de]]></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regreso]]></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y]]></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en]]></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cuántos]]></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días]]></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regres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el]]></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dinero.]]></a:t>
            </a:r>
            <a:r>
              <a:rPr lang="en-US" b="1" strike="noStrike" sz="2000" spc="0" u="none" cap="none">
                <a:solidFill>
                  <a:srgbClr val="1B2438">
                    <a:alpha val="100000"/>
                  </a:srgbClr>
                </a:solidFill>
                <a:latin typeface="Calibri"/>
              </a:rPr>
              <a:t><![CDATA[ ]]></a:t>
            </a:r>
            <a:r>
              <a:rPr lang="en-US" b="1" strike="noStrike" sz="2000" spc="0" u="none" cap="none">
                <a:solidFill>
                  <a:srgbClr val="1B2438">
                    <a:alpha val="100000"/>
                  </a:srgbClr>
                </a:solidFill>
                <a:latin typeface="Calibri"/>
              </a:rPr>
              <a:t><![CDATA[5.]]></a:t>
            </a:r>
            <a:r>
              <a:rPr lang="en-US" b="1" strike="noStrike" sz="2000" spc="0" u="none" cap="none">
                <a:solidFill>
                  <a:srgbClr val="1B2438">
                    <a:alpha val="100000"/>
                  </a:srgbClr>
                </a:solidFill>
                <a:latin typeface="Calibri"/>
              </a:rPr>
              <a:t><![CDATA[ ]]></a:t>
            </a:r>
            <a:r>
              <a:rPr lang="en-US" b="1" strike="noStrike" sz="2000" spc="0" u="none" cap="none">
                <a:solidFill>
                  <a:srgbClr val="1B2438">
                    <a:alpha val="100000"/>
                  </a:srgbClr>
                </a:solidFill>
                <a:latin typeface="Calibri"/>
              </a:rPr>
              <a:t><![CDATA[Reseñas]]></a:t>
            </a:r>
            <a:r>
              <a:rPr lang="en-US" b="1" strike="noStrike" sz="2000" spc="0" u="none" cap="none">
                <a:solidFill>
                  <a:srgbClr val="1B2438">
                    <a:alpha val="100000"/>
                  </a:srgbClr>
                </a:solidFill>
                <a:latin typeface="Calibri"/>
              </a:rPr>
              <a:t><![CDATA[ ]]></a:t>
            </a:r>
            <a:r>
              <a:rPr lang="en-US" b="1" strike="noStrike" sz="2000" spc="0" u="none" cap="none">
                <a:solidFill>
                  <a:srgbClr val="1B2438">
                    <a:alpha val="100000"/>
                  </a:srgbClr>
                </a:solidFill>
                <a:latin typeface="Calibri"/>
              </a:rPr>
              <a:t><![CDATA[sin]]></a:t>
            </a:r>
            <a:r>
              <a:rPr lang="en-US" b="1" strike="noStrike" sz="2000" spc="0" u="none" cap="none">
                <a:solidFill>
                  <a:srgbClr val="1B2438">
                    <a:alpha val="100000"/>
                  </a:srgbClr>
                </a:solidFill>
                <a:latin typeface="Calibri"/>
              </a:rPr>
              <a:t><![CDATA[ ]]></a:t>
            </a:r>
            <a:r>
              <a:rPr lang="en-US" b="1" strike="noStrike" sz="2000" spc="0" u="none" cap="none">
                <a:solidFill>
                  <a:srgbClr val="1B2438">
                    <a:alpha val="100000"/>
                  </a:srgbClr>
                </a:solidFill>
                <a:latin typeface="Calibri"/>
              </a:rPr>
              <a:t><![CDATA[filtro:]]></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las]]></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negativas]]></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publicadas]]></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y]]></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respondidas]]></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valen]]></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más]]></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que]]></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diez]]></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positivas]]></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borradas.]]></a:t>
            </a:r>
            <a:r>
              <a:rPr lang="en-US" b="1" strike="noStrike" sz="2000" spc="0" u="none" cap="none">
                <a:solidFill>
                  <a:srgbClr val="1B2438">
                    <a:alpha val="100000"/>
                  </a:srgbClr>
                </a:solidFill>
                <a:latin typeface="Calibri"/>
              </a:rPr>
              <a:t><![CDATA[ ]]></a:t>
            </a:r>
            <a:r>
              <a:rPr lang="en-US" b="1" strike="noStrike" sz="2000" spc="0" u="none" cap="none">
                <a:solidFill>
                  <a:srgbClr val="1B2438">
                    <a:alpha val="100000"/>
                  </a:srgbClr>
                </a:solidFill>
                <a:latin typeface="Calibri"/>
              </a:rPr>
              <a:t><![CDATA[6.]]></a:t>
            </a:r>
            <a:r>
              <a:rPr lang="en-US" b="1" strike="noStrike" sz="2000" spc="0" u="none" cap="none">
                <a:solidFill>
                  <a:srgbClr val="1B2438">
                    <a:alpha val="100000"/>
                  </a:srgbClr>
                </a:solidFill>
                <a:latin typeface="Calibri"/>
              </a:rPr>
              <a:t><![CDATA[ ]]></a:t>
            </a:r>
            <a:r>
              <a:rPr lang="en-US" b="1" strike="noStrike" sz="2000" spc="0" u="none" cap="none">
                <a:solidFill>
                  <a:srgbClr val="1B2438">
                    <a:alpha val="100000"/>
                  </a:srgbClr>
                </a:solidFill>
                <a:latin typeface="Calibri"/>
              </a:rPr>
              <a:t><![CDATA[Datos]]></a:t>
            </a:r>
            <a:r>
              <a:rPr lang="en-US" b="1" strike="noStrike" sz="2000" spc="0" u="none" cap="none">
                <a:solidFill>
                  <a:srgbClr val="1B2438">
                    <a:alpha val="100000"/>
                  </a:srgbClr>
                </a:solidFill>
                <a:latin typeface="Calibri"/>
              </a:rPr>
              <a:t><![CDATA[ ]]></a:t>
            </a:r>
            <a:r>
              <a:rPr lang="en-US" b="1" strike="noStrike" sz="2000" spc="0" u="none" cap="none">
                <a:solidFill>
                  <a:srgbClr val="1B2438">
                    <a:alpha val="100000"/>
                  </a:srgbClr>
                </a:solidFill>
                <a:latin typeface="Calibri"/>
              </a:rPr>
              <a:t><![CDATA[que]]></a:t>
            </a:r>
            <a:r>
              <a:rPr lang="en-US" strike="noStrike" sz="2000" spc="0" u="none" cap="none">
                <a:solidFill>
                  <a:srgbClr val="1B2438">
                    <a:alpha val="100000"/>
                  </a:srgbClr>
                </a:solidFill>
                <a:latin typeface="Calibri"/>
              </a:rPr>
              <a:t><![CDATA[ ]]></a:t>
            </a:r>
            <a:r>
              <a:rPr lang="en-US" b="1" strike="noStrike" sz="2000" spc="0" u="none" cap="none">
                <a:solidFill>
                  <a:srgbClr val="1B2438">
                    <a:alpha val="100000"/>
                  </a:srgbClr>
                </a:solidFill>
                <a:latin typeface="Calibri"/>
              </a:rPr>
              <a:t><![CDATA[no]]></a:t>
            </a:r>
            <a:r>
              <a:rPr lang="en-US" b="1" strike="noStrike" sz="2000" spc="0" u="none" cap="none">
                <a:solidFill>
                  <a:srgbClr val="1B2438">
                    <a:alpha val="100000"/>
                  </a:srgbClr>
                </a:solidFill>
                <a:latin typeface="Calibri"/>
              </a:rPr>
              <a:t><![CDATA[ ]]></a:t>
            </a:r>
            <a:r>
              <a:rPr lang="en-US" b="1" strike="noStrike" sz="2000" spc="0" u="none" cap="none">
                <a:solidFill>
                  <a:srgbClr val="1B2438">
                    <a:alpha val="100000"/>
                  </a:srgbClr>
                </a:solidFill>
                <a:latin typeface="Calibri"/>
              </a:rPr>
              <a:t><![CDATA[pides:]]></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si]]></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el]]></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pago]]></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ocurre]]></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en]]></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el]]></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formulario]]></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de]]></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tu]]></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pasarel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tú]]></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no]]></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ves]]></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el]]></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número]]></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de]]></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tarjet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Nad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de]]></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esto]]></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es]]></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decoración:]]></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son]]></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seis]]></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cosas]]></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que]]></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alguien]]></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puede]]></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verificar]]></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antes]]></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de]]></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pagar.]]></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648200"/>
          <a:chOff x="514350" y="247650"/>
          <a:chExt cx="8629650" cy="46482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l cliente no te cree a ti: le cree a lo que puede comprobar]]></a:t>
            </a:r>
          </a:p>
        </p:txBody>
      </p:sp>
      <p:pic>
        <p:nvPicPr>
          <p:cNvPr id="3" name="" descr="Diagrama de flujo de cinco cajas: entrega confirmada, un solo mensaje, una sola pregunta, respuesta pública y corrección en producción">
            <a:hlinkClick r:id="rId3" tooltip="Diagrama de flujo de cinco cajas: entrega confirmada, un solo mensaje, una sola pregunta, respuesta pública y corrección en producción"/>
          </p:cNvPr>
          <p:cNvPicPr>
            <a:picLocks noChangeAspect="1"/>
          </p:cNvPicPr>
          <p:nvPr>
            <p:ph type="pic" idx="1"/>
          </p:nvPr>
        </p:nvPicPr>
        <p:blipFill>
          <a:blip r:embed="rId2"/>
          <a:stretch>
            <a:fillRect/>
          </a:stretch>
        </p:blipFill>
        <p:spPr>
          <a:xfrm>
            <a:off x="2971800" y="1257300"/>
            <a:ext cx="3200400" cy="2000250"/>
          </a:xfrm>
          <a:prstGeom prst="rect">
            <a:avLst/>
          </a:prstGeom>
          <a:noFill/>
        </p:spPr>
      </p:pic>
      <p:sp>
        <p:nvSpPr>
          <p:cNvPr id="4" name="Placeholder for body"/>
          <p:cNvSpPr/>
          <p:nvPr>
            <p:ph type="body" idx="2"/>
          </p:nvPr>
        </p:nvSpPr>
        <p:spPr>
          <a:xfrm>
            <a:off x="514350" y="3257550"/>
            <a:ext cx="8115300" cy="11239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El ciclo completo de una reseña, del pedido a la corrección en el taller (caso ficticio Bálsamo Oaxaca · elaboración propia). El paso 5 es el que casi nadie hace: una reseña que no llega a producción es marketing puro y la falla sigue ocurriendo mañana. El plazo de 72 horas es política propuesta por el curso, no una norma.]]></a:t>
            </a:r>
          </a:p>
        </p:txBody>
      </p:sp>
      <p:sp>
        <p:nvSpPr>
          <p:cNvPr id="5" name=""/>
          <p:cNvSpPr txBox="1"/>
          <p:nvPr/>
        </p:nvSpPr>
        <p:spPr>
          <a:xfrm>
            <a:off x="514350" y="4438650"/>
            <a:ext cx="811530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4" tooltip="https://marketing.lumbre.lat/object/emp-mkt-c69-m07-oa01"/>
              </a:rPr>
              <a:t><![CDATA[Ver imagen original en el OA]]></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l cliente no te cree a ti: le cree a lo que puede comprobar · 1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emp-mkt-c69-m07-oa01"/>
              </a:rPr>
              <a:t><![CDATA[Confianza y datos: reseñas, aviso de privacidad y fraude en el carri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4 / 92]]></a:t>
            </a:r>
          </a:p>
        </p:txBody>
      </p:sp>
      <p:sp>
        <p:nvSpPr>
          <p:cNvPr id="7" name=""/>
          <p:cNvSpPr txBox="1"/>
          <p:nvPr/>
        </p:nvSpPr>
        <p:spPr>
          <a:xfrm>
            <a:off x="514350" y="12192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óm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i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un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reseñ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i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mprarla.]]></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Cuánd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spué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ntreg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nfirmad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bra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edir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ism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ensaj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ag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edirl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lient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opin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obr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lg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odaví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xist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uand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aquet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leg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ar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reseñ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tá]]></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cri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u]]></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ntra.]]></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Quié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un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erson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ombr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horari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un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utomatizació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i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firma.]]></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Por]]></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dón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o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ana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on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e]]></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l cliente no te cree a ti: le cree a lo que puede comprobar · 2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emp-mkt-c69-m07-oa01"/>
              </a:rPr>
              <a:t><![CDATA[Confianza y datos: reseñas, aviso de privacidad y fraude en el carri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5 / 92]]></a:t>
            </a:r>
          </a:p>
        </p:txBody>
      </p:sp>
      <p:sp>
        <p:nvSpPr>
          <p:cNvPr id="7" name=""/>
          <p:cNvSpPr txBox="1"/>
          <p:nvPr/>
        </p:nvSpPr>
        <p:spPr>
          <a:xfrm>
            <a:off x="514350" y="12192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scribe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Bálsam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Oaxac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25%]]></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edid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260]]></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1,040)]]></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ierra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o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WhatsApp—.]]></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Qué]]></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se]]></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pregun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un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o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s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enguaj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ostrado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é]]></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areció]]></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bálsam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uand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oliste?».]]></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Qué]]></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no]]></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se]]></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hac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reg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u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upó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ambi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trel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i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ol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ntent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con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ig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reseñ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arketplac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ar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sviar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iend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ropia.]]></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l cliente no te cree a ti: le cree a lo que puede comprobar · 3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emp-mkt-c69-m07-oa01"/>
              </a:rPr>
              <a:t><![CDATA[Confianza y datos: reseñas, aviso de privacidad y fraude en el carri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6 / 92]]></a:t>
            </a:r>
          </a:p>
        </p:txBody>
      </p:sp>
      <p:sp>
        <p:nvSpPr>
          <p:cNvPr id="7" name=""/>
          <p:cNvSpPr txBox="1"/>
          <p:nvPr/>
        </p:nvSpPr>
        <p:spPr>
          <a:xfrm>
            <a:off x="514350" y="1219200"/>
            <a:ext cx="8115300" cy="2676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hor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art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í]]></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uele:]]></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qué]]></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se]]></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responde]]></a:t>
            </a:r>
            <a:r>
              <a:rPr lang="en-US" strike="noStrike" sz="2100" spc="0" u="none" cap="none">
                <a:solidFill>
                  <a:srgbClr val="1B2438">
                    <a:alpha val="100000"/>
                  </a:srgbClr>
                </a:solidFill>
                <a:latin typeface="Calibri"/>
              </a:rPr>
              <a:t><![CDA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urs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ropon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un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tructur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inc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ieza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u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laz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laz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72]]></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hora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olític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mpres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un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orm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críbel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u]]></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anua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úmplel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iezas:]]></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el]]></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hech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u]]></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edid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alió]]></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19]]></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iciembr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legó]]></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30»),]]></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la]]></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responsabilidad]]></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sin]]></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excusa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visam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í]]></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f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uestr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falla»),]]></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el]]></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correctivo]]></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públic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s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ner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ublicam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ol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tá]]></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incronizad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ntr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lataformas»),]]></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el]]></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canal]]></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privado]]></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para]]></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resolver]]></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lo]]></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concreto]]></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l cliente no te cree a ti: le cree a lo que puede comprobar · 4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emp-mkt-c69-m07-oa01"/>
              </a:rPr>
              <a:t><![CDATA[Confianza y datos: reseñas, aviso de privacidad y fraude en el carri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7 / 92]]></a:t>
            </a:r>
          </a:p>
        </p:txBody>
      </p:sp>
      <p:sp>
        <p:nvSpPr>
          <p:cNvPr id="7" name=""/>
          <p:cNvSpPr txBox="1"/>
          <p:nvPr/>
        </p:nvSpPr>
        <p:spPr>
          <a:xfrm>
            <a:off x="514350" y="1219200"/>
            <a:ext cx="8115300" cy="2676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scríbel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lm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irecció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no]]></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borrar]]></a:t>
            </a:r>
            <a:r>
              <a:rPr lang="en-US" strike="noStrike" sz="2100" spc="0" u="none" cap="none">
                <a:solidFill>
                  <a:srgbClr val="1B2438">
                    <a:alpha val="100000"/>
                  </a:srgbClr>
                </a:solidFill>
                <a:latin typeface="Calibri"/>
              </a:rPr>
              <a:t><![CDA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Un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reseñ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egativ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tendid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ven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o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un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razó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frí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únic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rueb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trá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h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lguie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respon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lient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leg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un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reseñ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un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trel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un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respues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inc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ínea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tá]]></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viend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u]]></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fal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tá]]></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viend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é]]></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v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asa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é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i]]></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lg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al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al.\n\nE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Bálsam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Oaxac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reseñ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egativ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xist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rea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uev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lient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peraro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11]]></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ía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u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bálsam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tab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físic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uatr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ancelaro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reseñ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ntes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n]]></a:t>
            </a:r>
          </a:p>
        </p:txBody>
      </p:sp>
      <p:sp>
        <p:nvSpPr>
          <p:cNvPr id="8" name=""/>
          <p:cNvSpPr txBox="1"/>
          <p:nvPr/>
        </p:nvSpPr>
        <p:spPr>
          <a:xfrm>
            <a:off x="514350" y="3857625"/>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mentam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inconveniente».]]></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emp-mkt-c69-m07-oa01"/>
              </a:rPr>
              <a:t><![CDATA[Confianza y datos: reseñas, aviso de privacidad y fraude en el carri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8 / 92]]></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El cliente no te cree a ti: le cree a lo que puede comprobar · Ejemplo resuelto: responder en público una reseña de un cliente que esperó 11 días · Paso 1 de 6]]></a:t>
            </a:r>
          </a:p>
        </p:txBody>
      </p:sp>
      <p:sp>
        <p:nvSpPr>
          <p:cNvPr id="8" name=""/>
          <p:cNvSpPr txBox="1"/>
          <p:nvPr/>
        </p:nvSpPr>
        <p:spPr>
          <a:xfrm>
            <a:off x="514350" y="2371725"/>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Escribe el hecho con fecha, sin adjetivos]]></a:t>
            </a:r>
          </a:p>
        </p:txBody>
      </p:sp>
      <p:sp>
        <p:nvSpPr>
          <p:cNvPr id="9" name=""/>
          <p:cNvSpPr txBox="1"/>
          <p:nvPr/>
        </p:nvSpPr>
        <p:spPr>
          <a:xfrm>
            <a:off x="514350" y="2790825"/>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Tu pedido del 18 de diciembre salió del taller el 19 y te llegó el 30». El hecho fechado es lo único que un lector desconocido puede contrastar con su propia experiencia. Los adjetivos («lamentamos la terrible experiencia») no dicen nada y suenan a plantilla.]]></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emp-mkt-c69-m07-oa01"/>
              </a:rPr>
              <a:t><![CDATA[Confianza y datos: reseñas, aviso de privacidad y fraude en el carri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9 / 92]]></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El cliente no te cree a ti: le cree a lo que puede comprobar · Ejemplo resuelto: responder en público una reseña de un cliente que esperó 11 días · Paso 2 de 6]]></a:t>
            </a:r>
          </a:p>
        </p:txBody>
      </p:sp>
      <p:sp>
        <p:nvSpPr>
          <p:cNvPr id="8" name=""/>
          <p:cNvSpPr txBox="1"/>
          <p:nvPr/>
        </p:nvSpPr>
        <p:spPr>
          <a:xfrm>
            <a:off x="514350" y="2371725"/>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Nombra la falla sin culpar al transportista]]></a:t>
            </a:r>
          </a:p>
        </p:txBody>
      </p:sp>
      <p:sp>
        <p:nvSpPr>
          <p:cNvPr id="9" name=""/>
          <p:cNvSpPr txBox="1"/>
          <p:nvPr/>
        </p:nvSpPr>
        <p:spPr>
          <a:xfrm>
            <a:off x="514350" y="2790825"/>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18 vendimos 22 piezas que no estaban en el físico porque el mismo inventario estaba dado de alta en dos plataformas sin sincronizar». Decir la causa exacta es lo que separa una disculpa de una prueba de competencia: quien entiende por qué falló, puede prometer que no se repite.]]></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emp-mkt-c69-m07-oa01"/>
              </a:rPr>
              <a:t><![CDATA[Confianza y datos: reseñas, aviso de privacidad y fraude en el carri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0 / 92]]></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El cliente no te cree a ti: le cree a lo que puede comprobar · Ejemplo resuelto: responder en público una reseña de un cliente que esperó 11 días · Paso 3 de 6]]></a:t>
            </a:r>
          </a:p>
        </p:txBody>
      </p:sp>
      <p:sp>
        <p:nvSpPr>
          <p:cNvPr id="8" name=""/>
          <p:cNvSpPr txBox="1"/>
          <p:nvPr/>
        </p:nvSpPr>
        <p:spPr>
          <a:xfrm>
            <a:off x="514350" y="2371725"/>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Di qué cambiaste, no qué piensas cambiar]]></a:t>
            </a:r>
          </a:p>
        </p:txBody>
      </p:sp>
      <p:sp>
        <p:nvSpPr>
          <p:cNvPr id="9" name=""/>
          <p:cNvSpPr txBox="1"/>
          <p:nvPr/>
        </p:nvSpPr>
        <p:spPr>
          <a:xfrm>
            <a:off x="514350" y="2790825"/>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Desde enero publicamos solo el stock sincronizado y ningún pedido sale sin confirmación de existencia». El futuro simple no cuesta nada y no lo verifica nadie; el pasado sí se puede auditar.]]></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emp-mkt-c69-m07-oa01"/>
              </a:rPr>
              <a:t><![CDATA[Confianza y datos: reseñas, aviso de privacidad y fraude en el carri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1 / 92]]></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El cliente no te cree a ti: le cree a lo que puede comprobar · Ejemplo resuelto: responder en público una reseña de un cliente que esperó 11 días · Paso 4 de 6]]></a:t>
            </a:r>
          </a:p>
        </p:txBody>
      </p:sp>
      <p:sp>
        <p:nvSpPr>
          <p:cNvPr id="8" name=""/>
          <p:cNvSpPr txBox="1"/>
          <p:nvPr/>
        </p:nvSpPr>
        <p:spPr>
          <a:xfrm>
            <a:off x="514350" y="2371725"/>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Abre la puerta privada con nombre y puesto]]></a:t>
            </a:r>
          </a:p>
        </p:txBody>
      </p:sp>
      <p:sp>
        <p:nvSpPr>
          <p:cNvPr id="9" name=""/>
          <p:cNvSpPr txBox="1"/>
          <p:nvPr/>
        </p:nvSpPr>
        <p:spPr>
          <a:xfrm>
            <a:off x="514350" y="2790825"/>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i te pasó esto, escribe a Alma (fundadora) a esta dirección y te respondemos en 72 horas». Un nombre con puesto hace dos cosas: humaniza y disuade, porque nadie quiere que le lea la dueña.]]></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emp-mkt-c69-m07-oa01"/>
              </a:rPr>
              <a:t><![CDATA[Confianza y datos: reseñas, aviso de privacidad y fraude en el carri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2 / 92]]></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El cliente no te cree a ti: le cree a lo que puede comprobar · Ejemplo resuelto: responder en público una reseña de un cliente que esperó 11 días · Paso 5 de 6]]></a:t>
            </a:r>
          </a:p>
        </p:txBody>
      </p:sp>
      <p:sp>
        <p:nvSpPr>
          <p:cNvPr id="8" name=""/>
          <p:cNvSpPr txBox="1"/>
          <p:nvPr/>
        </p:nvSpPr>
        <p:spPr>
          <a:xfrm>
            <a:off x="514350" y="2371725"/>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No borres y no pidas que la borren]]></a:t>
            </a:r>
          </a:p>
        </p:txBody>
      </p:sp>
      <p:sp>
        <p:nvSpPr>
          <p:cNvPr id="9" name=""/>
          <p:cNvSpPr txBox="1"/>
          <p:nvPr/>
        </p:nvSpPr>
        <p:spPr>
          <a:xfrm>
            <a:off x="514350" y="2790825"/>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Pedir la eliminación de la reseña a cambio de la reposición convierte un problema de logística en un problema de honestidad —y esta vez con testigo: el cliente—. Repón, corrige y deja la reseña donde está.]]></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emp-mkt-c69-m07-oa01"/>
              </a:rPr>
              <a:t><![CDATA[Confianza y datos: reseñas, aviso de privacidad y fraude en el carri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3 / 92]]></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El cliente no te cree a ti: le cree a lo que puede comprobar · Ejemplo resuelto: responder en público una reseña de un cliente que esperó 11 días · Paso 6 de 6]]></a:t>
            </a:r>
          </a:p>
        </p:txBody>
      </p:sp>
      <p:sp>
        <p:nvSpPr>
          <p:cNvPr id="8" name=""/>
          <p:cNvSpPr txBox="1"/>
          <p:nvPr/>
        </p:nvSpPr>
        <p:spPr>
          <a:xfrm>
            <a:off x="514350" y="2371725"/>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Manda la causa a producción, no al archivo]]></a:t>
            </a:r>
          </a:p>
        </p:txBody>
      </p:sp>
      <p:sp>
        <p:nvSpPr>
          <p:cNvPr id="9" name=""/>
          <p:cNvSpPr txBox="1"/>
          <p:nvPr/>
        </p:nvSpPr>
        <p:spPr>
          <a:xfrm>
            <a:off x="514350" y="2790825"/>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ocorro Jiménez, jefa de producción, recibe la lista de reseñas del mes con las causas. Una reseña que no cambia nada en el taller es marketing: te hace sentir bien y la falla vuelve el mes siguiente.]]></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1 · Opción múltiple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emp-mkt-c69-m07-oa01"/>
              </a:rPr>
              <a:t><![CDATA[Confianza y datos: reseñas, aviso de privacidad y fraude en el carri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4 / 92]]></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El cliente no te cree a ti: le cree a lo que puede comprobar]]></a:t>
            </a:r>
          </a:p>
        </p:txBody>
      </p:sp>
      <p:sp>
        <p:nvSpPr>
          <p:cNvPr id="8" name=""/>
          <p:cNvSpPr txBox="1"/>
          <p:nvPr/>
        </p:nvSpPr>
        <p:spPr>
          <a:xfrm>
            <a:off x="514350" y="1543050"/>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Llega una reseña de una estrella: «pedí un bálsamo el 18 de diciembre, tardó once días y nadie me avisó». Kevin quiere pedirle al cliente que la borre y ofrecerle un envío gratis. Alma duda. ¿Cuál es la MEJOR decisión?]]></a:t>
            </a:r>
          </a:p>
        </p:txBody>
      </p:sp>
      <p:sp>
        <p:nvSpPr>
          <p:cNvPr id="9" name=""/>
          <p:cNvSpPr txBox="1"/>
          <p:nvPr/>
        </p:nvSpPr>
        <p:spPr>
          <a:xfrm>
            <a:off x="666750" y="2981325"/>
            <a:ext cx="79629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Borrar la reseña desde la cuenta de la empresa: una estrella abajo cuesta más que un envío gratis]]></a:t>
            </a:r>
          </a:p>
        </p:txBody>
      </p:sp>
      <p:sp>
        <p:nvSpPr>
          <p:cNvPr id="10" name=""/>
          <p:cNvSpPr txBox="1"/>
          <p:nvPr/>
        </p:nvSpPr>
        <p:spPr>
          <a:xfrm>
            <a:off x="666750" y="3676650"/>
            <a:ext cx="7962900" cy="981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Responder en público con el hecho fechado, la causa exacta y el correctivo ya instalado; resolver por privado con la cliente y dejar la reseña publicada]]></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1 · Opción múltiple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emp-mkt-c69-m07-oa01"/>
              </a:rPr>
              <a:t><![CDATA[Confianza y datos: reseñas, aviso de privacidad y fraude en el carri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5 / 92]]></a:t>
            </a:r>
          </a:p>
        </p:txBody>
      </p:sp>
      <p:sp>
        <p:nvSpPr>
          <p:cNvPr id="7" name=""/>
          <p:cNvSpPr txBox="1"/>
          <p:nvPr/>
        </p:nvSpPr>
        <p:spPr>
          <a:xfrm>
            <a:off x="666750" y="1219200"/>
            <a:ext cx="79629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Pedirle a la cliente que la borre a cambio de un cupón: así queda la venta y desaparece el daño]]></a:t>
            </a:r>
          </a:p>
        </p:txBody>
      </p:sp>
      <p:sp>
        <p:nvSpPr>
          <p:cNvPr id="8" name=""/>
          <p:cNvSpPr txBox="1"/>
          <p:nvPr/>
        </p:nvSpPr>
        <p:spPr>
          <a:xfrm>
            <a:off x="666750" y="1914525"/>
            <a:ext cx="79629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No responder: contestar una reseña negativa es reconocerla ante todo el mundo]]></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2 · Clasificar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emp-mkt-c69-m07-oa01"/>
              </a:rPr>
              <a:t><![CDATA[Confianza y datos: reseñas, aviso de privacidad y fraude en el carri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6 / 92]]></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El cliente no te cree a ti: le cree a lo que puede comprobar]]></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Clasifica cada elemento de la página de una tienda en línea según lo que realmente hace:]]></a:t>
            </a:r>
          </a:p>
        </p:txBody>
      </p:sp>
      <p:sp>
        <p:nvSpPr>
          <p:cNvPr id="9" name=""/>
          <p:cNvSpPr txBox="1"/>
          <p:nvPr/>
        </p:nvSpPr>
        <p:spPr>
          <a:xfrm>
            <a:off x="514350" y="23241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ategorías]]></a:t>
            </a:r>
          </a:p>
        </p:txBody>
      </p:sp>
      <p:sp>
        <p:nvSpPr>
          <p:cNvPr id="10" name=""/>
          <p:cNvSpPr txBox="1"/>
          <p:nvPr/>
        </p:nvSpPr>
        <p:spPr>
          <a:xfrm>
            <a:off x="628650" y="26003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Prueba verificable: sube la confianza]]></a:t>
            </a:r>
          </a:p>
        </p:txBody>
      </p:sp>
      <p:sp>
        <p:nvSpPr>
          <p:cNvPr id="11" name=""/>
          <p:cNvSpPr txBox="1"/>
          <p:nvPr/>
        </p:nvSpPr>
        <p:spPr>
          <a:xfrm>
            <a:off x="628650" y="29527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Declaración: no verifica nada]]></a:t>
            </a:r>
          </a:p>
        </p:txBody>
      </p:sp>
      <p:sp>
        <p:nvSpPr>
          <p:cNvPr id="12" name=""/>
          <p:cNvSpPr txBox="1"/>
          <p:nvPr/>
        </p:nvSpPr>
        <p:spPr>
          <a:xfrm>
            <a:off x="628650" y="33051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Riesgo: te expone o te quita confianza]]></a:t>
            </a:r>
          </a:p>
        </p:txBody>
      </p:sp>
      <p:sp>
        <p:nvSpPr>
          <p:cNvPr id="13" name=""/>
          <p:cNvSpPr txBox="1"/>
          <p:nvPr/>
        </p:nvSpPr>
        <p:spPr>
          <a:xfrm>
            <a:off x="514350" y="36576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1. Dirección del taller con municipio, estado y horario de recoger]]></a:t>
            </a:r>
          </a:p>
        </p:txBody>
      </p:sp>
      <p:sp>
        <p:nvSpPr>
          <p:cNvPr id="14" name=""/>
          <p:cNvSpPr txBox="1"/>
          <p:nvPr/>
        </p:nvSpPr>
        <p:spPr>
          <a:xfrm>
            <a:off x="514350" y="40195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2. Reseñas negativas publicadas y respondidas con fecha]]></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2 · Clasificar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emp-mkt-c69-m07-oa01"/>
              </a:rPr>
              <a:t><![CDATA[Confianza y datos: reseñas, aviso de privacidad y fraude en el carri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7 / 92]]></a:t>
            </a:r>
          </a:p>
        </p:txBody>
      </p:sp>
      <p:sp>
        <p:nvSpPr>
          <p:cNvPr id="7" name=""/>
          <p:cNvSpPr txBox="1"/>
          <p:nvPr/>
        </p:nvSpPr>
        <p:spPr>
          <a:xfrm>
            <a:off x="514350" y="12192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3. Correo de reclamos con nombre y puesto de quien responde]]></a:t>
            </a:r>
          </a:p>
        </p:txBody>
      </p:sp>
      <p:sp>
        <p:nvSpPr>
          <p:cNvPr id="8" name=""/>
          <p:cNvSpPr txBox="1"/>
          <p:nvPr/>
        </p:nvSpPr>
        <p:spPr>
          <a:xfrm>
            <a:off x="514350" y="15811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4. Política de devolución escrita: plazo, costo y días de reembolso]]></a:t>
            </a:r>
          </a:p>
        </p:txBody>
      </p:sp>
      <p:sp>
        <p:nvSpPr>
          <p:cNvPr id="9" name=""/>
          <p:cNvSpPr txBox="1"/>
          <p:nvPr/>
        </p:nvSpPr>
        <p:spPr>
          <a:xfrm>
            <a:off x="514350" y="19431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5. «Somos los mejores, calidad garantizada» en el banner]]></a:t>
            </a:r>
          </a:p>
        </p:txBody>
      </p:sp>
      <p:sp>
        <p:nvSpPr>
          <p:cNvPr id="10" name=""/>
          <p:cNvSpPr txBox="1"/>
          <p:nvPr/>
        </p:nvSpPr>
        <p:spPr>
          <a:xfrm>
            <a:off x="514350" y="23050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6. «Empresa 100% mexicana con valores» sin ningún dato de contacto]]></a:t>
            </a:r>
          </a:p>
        </p:txBody>
      </p:sp>
      <p:sp>
        <p:nvSpPr>
          <p:cNvPr id="11" name=""/>
          <p:cNvSpPr txBox="1"/>
          <p:nvPr/>
        </p:nvSpPr>
        <p:spPr>
          <a:xfrm>
            <a:off x="514350" y="26670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7. Captura de Instagram con la dirección completa de una clienta]]></a:t>
            </a:r>
          </a:p>
        </p:txBody>
      </p:sp>
      <p:sp>
        <p:nvSpPr>
          <p:cNvPr id="12" name=""/>
          <p:cNvSpPr txBox="1"/>
          <p:nvPr/>
        </p:nvSpPr>
        <p:spPr>
          <a:xfrm>
            <a:off x="514350" y="30289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8. Pedido de «mándame foto de tu tarjeta y el código» por chat]]></a:t>
            </a:r>
          </a:p>
        </p:txBody>
      </p:sp>
      <p:sp>
        <p:nvSpPr>
          <p:cNvPr id="13" name=""/>
          <p:cNvSpPr txBox="1"/>
          <p:nvPr/>
        </p:nvSpPr>
        <p:spPr>
          <a:xfrm>
            <a:off x="514350" y="33909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9. Aviso de privacidad copiado de otra tienda en línea]]></a:t>
            </a:r>
          </a:p>
        </p:txBody>
      </p:sp>
      <p:sp>
        <p:nvSpPr>
          <p:cNvPr id="14" name=""/>
          <p:cNvSpPr txBox="1"/>
          <p:nvPr/>
        </p:nvSpPr>
        <p:spPr>
          <a:xfrm>
            <a:off x="514350" y="375285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lasifica cada elemento en una de las categorías.]]></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l cliente no te cree a ti: le cree a lo que puede comprobar]]></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emp-mkt-c69-m07-oa01"/>
              </a:rPr>
              <a:t><![CDATA[Confianza y datos: reseñas, aviso de privacidad y fraude en el carri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8 / 92]]></a:t>
            </a:r>
          </a:p>
        </p:txBody>
      </p:sp>
      <p:sp>
        <p:nvSpPr>
          <p:cNvPr id="7" name=""/>
          <p:cNvSpPr txBox="1"/>
          <p:nvPr/>
        </p:nvSpPr>
        <p:spPr>
          <a:xfrm>
            <a:off x="514350" y="1219200"/>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HECKLIST DE CONFIANZA — herramienta del OA. Las columnas «Quién lo revisa» y «Cada cuánto» son las que lo convierten en control y no en buenos deseos. Está lleno con el caso ficticio; cópialo y llénalo con tu empresa y tus nombres.]]></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1 de 8]]></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emp-mkt-c69-m07-oa01"/>
              </a:rPr>
              <a:t><![CDATA[Confianza y datos: reseñas, aviso de privacidad y fraude en el carri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9 / 92]]></a:t>
            </a:r>
          </a:p>
        </p:txBody>
      </p:sp>
      <p:graphicFrame>
        <p:nvGraphicFramePr>
          <p:cNvPr id="7" name="" descr=""/>
          <p:cNvGraphicFramePr>
            <a:graphicFrameLocks noGrp="1"/>
          </p:cNvGraphicFramePr>
          <p:nvPr/>
        </p:nvGraphicFramePr>
        <p:xfrm>
          <a:off x="514350" y="1257300"/>
          <a:ext cx="8115300" cy="2190750"/>
        </p:xfrm>
        <a:graphic>
          <a:graphicData uri="http://schemas.openxmlformats.org/drawingml/2006/table">
            <a:tbl>
              <a:tblPr firstRow="1" bandRow="1"/>
              <a:tblGrid>
                <a:gridCol w="2000250"/>
                <a:gridCol w="2438400"/>
                <a:gridCol w="2000250"/>
                <a:gridCol w="1676400"/>
              </a:tblGrid>
              <a:tr h="695325">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Punto del checklist]]></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Qué puede comprobar el cliente]]></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Quién lo revisa (caso ficticio)]]></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ada cuánto]]></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14954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Dirección física del taller]]></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alle, colonia, municipio y estado, y si hay horario para recoger: San Bartolo Coyotepec, Oaxac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Alma (fundador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ada cambio de local o de horari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bl>
          </a:graphicData>
        </a:graphic>
      </p:graphicFrame>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2 de 8]]></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emp-mkt-c69-m07-oa01"/>
              </a:rPr>
              <a:t><![CDATA[Confianza y datos: reseñas, aviso de privacidad y fraude en el carri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0 / 92]]></a:t>
            </a:r>
          </a:p>
        </p:txBody>
      </p:sp>
      <p:graphicFrame>
        <p:nvGraphicFramePr>
          <p:cNvPr id="7" name="" descr=""/>
          <p:cNvGraphicFramePr>
            <a:graphicFrameLocks noGrp="1"/>
          </p:cNvGraphicFramePr>
          <p:nvPr/>
        </p:nvGraphicFramePr>
        <p:xfrm>
          <a:off x="514350" y="1257300"/>
          <a:ext cx="8115300" cy="2190750"/>
        </p:xfrm>
        <a:graphic>
          <a:graphicData uri="http://schemas.openxmlformats.org/drawingml/2006/table">
            <a:tbl>
              <a:tblPr firstRow="1" bandRow="1"/>
              <a:tblGrid>
                <a:gridCol w="2000250"/>
                <a:gridCol w="2438400"/>
                <a:gridCol w="2000250"/>
                <a:gridCol w="1676400"/>
              </a:tblGrid>
              <a:tr h="695325">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Punto del checklist]]></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Qué puede comprobar el cliente]]></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Quién lo revisa (caso ficticio)]]></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ada cuánto]]></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14954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Medio de contacto con nombre y horari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Un chat o correo donde responde una persona identificable, con el plazo de respuesta escrit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Kevin (community)]]></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Semanal: abrir el chat como client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bl>
          </a:graphicData>
        </a:graphic>
      </p:graphicFrame>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3 de 8]]></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emp-mkt-c69-m07-oa01"/>
              </a:rPr>
              <a:t><![CDATA[Confianza y datos: reseñas, aviso de privacidad y fraude en el carri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1 / 92]]></a:t>
            </a:r>
          </a:p>
        </p:txBody>
      </p:sp>
      <p:graphicFrame>
        <p:nvGraphicFramePr>
          <p:cNvPr id="7" name="" descr=""/>
          <p:cNvGraphicFramePr>
            <a:graphicFrameLocks noGrp="1"/>
          </p:cNvGraphicFramePr>
          <p:nvPr/>
        </p:nvGraphicFramePr>
        <p:xfrm>
          <a:off x="514350" y="1257300"/>
          <a:ext cx="8115300" cy="2190750"/>
        </p:xfrm>
        <a:graphic>
          <a:graphicData uri="http://schemas.openxmlformats.org/drawingml/2006/table">
            <a:tbl>
              <a:tblPr firstRow="1" bandRow="1"/>
              <a:tblGrid>
                <a:gridCol w="2000250"/>
                <a:gridCol w="2438400"/>
                <a:gridCol w="2000250"/>
                <a:gridCol w="1676400"/>
              </a:tblGrid>
              <a:tr h="695325">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Punto del checklist]]></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Qué puede comprobar el cliente]]></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Quién lo revisa (caso ficticio)]]></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ada cuánto]]></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14954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Medio de queja por escrit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orreo y puesto para reclamos, distinto del chat de venta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Alm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Mensual: cuántos llegaron y cuánto tardaron]]></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bl>
          </a:graphicData>
        </a:graphic>
      </p:graphicFrame>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4 de 8]]></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emp-mkt-c69-m07-oa01"/>
              </a:rPr>
              <a:t><![CDATA[Confianza y datos: reseñas, aviso de privacidad y fraude en el carri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2 / 92]]></a:t>
            </a:r>
          </a:p>
        </p:txBody>
      </p:sp>
      <p:graphicFrame>
        <p:nvGraphicFramePr>
          <p:cNvPr id="7" name="" descr=""/>
          <p:cNvGraphicFramePr>
            <a:graphicFrameLocks noGrp="1"/>
          </p:cNvGraphicFramePr>
          <p:nvPr/>
        </p:nvGraphicFramePr>
        <p:xfrm>
          <a:off x="514350" y="1257300"/>
          <a:ext cx="8115300" cy="3152775"/>
        </p:xfrm>
        <a:graphic>
          <a:graphicData uri="http://schemas.openxmlformats.org/drawingml/2006/table">
            <a:tbl>
              <a:tblPr firstRow="1" bandRow="1"/>
              <a:tblGrid>
                <a:gridCol w="2000250"/>
                <a:gridCol w="2438400"/>
                <a:gridCol w="2000250"/>
                <a:gridCol w="1676400"/>
              </a:tblGrid>
              <a:tr h="695325">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Punto del checklist]]></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Qué puede comprobar el cliente]]></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Quién lo revisa (caso ficticio)]]></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ada cuánto]]></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12287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olítica de devolución escrit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lazo, quién paga el envío de regreso y en cuántos días regresa el diner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Socorro y Alm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Trimestral o al cambiar empaqu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12287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Aviso de privacidad visible y propi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nlace visible al pagar, que describa los datos que tú sí pide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Alma con su abogad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Anual y ante cualquier dato nuev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bl>
          </a:graphicData>
        </a:graphic>
      </p:graphicFrame>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5 de 8]]></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emp-mkt-c69-m07-oa01"/>
              </a:rPr>
              <a:t><![CDATA[Confianza y datos: reseñas, aviso de privacidad y fraude en el carri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3 / 92]]></a:t>
            </a:r>
          </a:p>
        </p:txBody>
      </p:sp>
      <p:graphicFrame>
        <p:nvGraphicFramePr>
          <p:cNvPr id="7" name="" descr=""/>
          <p:cNvGraphicFramePr>
            <a:graphicFrameLocks noGrp="1"/>
          </p:cNvGraphicFramePr>
          <p:nvPr/>
        </p:nvGraphicFramePr>
        <p:xfrm>
          <a:off x="514350" y="1257300"/>
          <a:ext cx="8115300" cy="1924050"/>
        </p:xfrm>
        <a:graphic>
          <a:graphicData uri="http://schemas.openxmlformats.org/drawingml/2006/table">
            <a:tbl>
              <a:tblPr firstRow="1" bandRow="1"/>
              <a:tblGrid>
                <a:gridCol w="2000250"/>
                <a:gridCol w="2438400"/>
                <a:gridCol w="2000250"/>
                <a:gridCol w="1676400"/>
              </a:tblGrid>
              <a:tr h="695325">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Punto del checklist]]></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Qué puede comprobar el cliente]]></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Quién lo revisa (caso ficticio)]]></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ada cuánto]]></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12287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Reseñas sin filtr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Las negativas están publicadas y respondidas dentro del plazo propi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Kevin]]></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Semanal: ninguna sin respuest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bl>
          </a:graphicData>
        </a:graphic>
      </p:graphicFrame>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6 de 8]]></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emp-mkt-c69-m07-oa01"/>
              </a:rPr>
              <a:t><![CDATA[Confianza y datos: reseñas, aviso de privacidad y fraude en el carri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4 / 92]]></a:t>
            </a:r>
          </a:p>
        </p:txBody>
      </p:sp>
      <p:graphicFrame>
        <p:nvGraphicFramePr>
          <p:cNvPr id="7" name="" descr=""/>
          <p:cNvGraphicFramePr>
            <a:graphicFrameLocks noGrp="1"/>
          </p:cNvGraphicFramePr>
          <p:nvPr/>
        </p:nvGraphicFramePr>
        <p:xfrm>
          <a:off x="514350" y="1257300"/>
          <a:ext cx="8115300" cy="2190750"/>
        </p:xfrm>
        <a:graphic>
          <a:graphicData uri="http://schemas.openxmlformats.org/drawingml/2006/table">
            <a:tbl>
              <a:tblPr firstRow="1" bandRow="1"/>
              <a:tblGrid>
                <a:gridCol w="2000250"/>
                <a:gridCol w="2438400"/>
                <a:gridCol w="2000250"/>
                <a:gridCol w="1676400"/>
              </a:tblGrid>
              <a:tr h="695325">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Punto del checklist]]></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Qué puede comprobar el cliente]]></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Quién lo revisa (caso ficticio)]]></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ada cuánto]]></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14954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ago en formulario de la pasarel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l cliente paga en el formulario del proveedor: tú no ves ni guardas el número de tarjet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Kevin con el proveedor de pago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Al cambiar de pasarela o de plan]]></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bl>
          </a:graphicData>
        </a:graphic>
      </p:graphicFrame>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7 de 8]]></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emp-mkt-c69-m07-oa01"/>
              </a:rPr>
              <a:t><![CDATA[Confianza y datos: reseñas, aviso de privacidad y fraude en el carri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5 / 92]]></a:t>
            </a:r>
          </a:p>
        </p:txBody>
      </p:sp>
      <p:graphicFrame>
        <p:nvGraphicFramePr>
          <p:cNvPr id="7" name="" descr=""/>
          <p:cNvGraphicFramePr>
            <a:graphicFrameLocks noGrp="1"/>
          </p:cNvGraphicFramePr>
          <p:nvPr/>
        </p:nvGraphicFramePr>
        <p:xfrm>
          <a:off x="514350" y="1257300"/>
          <a:ext cx="8115300" cy="3152775"/>
        </p:xfrm>
        <a:graphic>
          <a:graphicData uri="http://schemas.openxmlformats.org/drawingml/2006/table">
            <a:tbl>
              <a:tblPr firstRow="1" bandRow="1"/>
              <a:tblGrid>
                <a:gridCol w="2000250"/>
                <a:gridCol w="2438400"/>
                <a:gridCol w="2000250"/>
                <a:gridCol w="1676400"/>
              </a:tblGrid>
              <a:tr h="695325">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Punto del checklist]]></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Qué puede comprobar el cliente]]></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Quién lo revisa (caso ficticio)]]></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ada cuánto]]></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12287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ie de foto sin direccione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Ninguna captura pública muestra calle, teléfono o nombre completo de un client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aola (empaque y rede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Antes de cada publicación]]></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12287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Regla de stock publicabl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La promesa de entrega es real: lo que no está sincronizado no se vend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Socorro (producción)]]></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Diaria — viene del módulo 6]]></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bl>
          </a:graphicData>
        </a:graphic>
      </p:graphicFrame>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8 de 8]]></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emp-mkt-c69-m07-oa01"/>
              </a:rPr>
              <a:t><![CDATA[Confianza y datos: reseñas, aviso de privacidad y fraude en el carri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6 / 92]]></a:t>
            </a:r>
          </a:p>
        </p:txBody>
      </p:sp>
      <p:graphicFrame>
        <p:nvGraphicFramePr>
          <p:cNvPr id="7" name="" descr=""/>
          <p:cNvGraphicFramePr>
            <a:graphicFrameLocks noGrp="1"/>
          </p:cNvGraphicFramePr>
          <p:nvPr/>
        </p:nvGraphicFramePr>
        <p:xfrm>
          <a:off x="514350" y="1257300"/>
          <a:ext cx="8115300" cy="1657350"/>
        </p:xfrm>
        <a:graphic>
          <a:graphicData uri="http://schemas.openxmlformats.org/drawingml/2006/table">
            <a:tbl>
              <a:tblPr firstRow="1" bandRow="1"/>
              <a:tblGrid>
                <a:gridCol w="2000250"/>
                <a:gridCol w="2438400"/>
                <a:gridCol w="2000250"/>
                <a:gridCol w="1676400"/>
              </a:tblGrid>
              <a:tr h="695325">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Punto del checklist]]></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Qué puede comprobar el cliente]]></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Quién lo revisa (caso ficticio)]]></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ada cuánto]]></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9620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Firma dentro del paquet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Tarjeta con quién empacó y cómo avisar si algo llegó mal]]></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aol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ada lot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bl>
          </a:graphicData>
        </a:graphic>
      </p:graphicFrame>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648200"/>
          <a:chOff x="514350" y="247650"/>
          <a:chExt cx="8629650" cy="46482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l cliente no te cree a ti: le cree a lo que puede comprobar]]></a:t>
            </a:r>
          </a:p>
        </p:txBody>
      </p:sp>
      <p:pic>
        <p:nvPicPr>
          <p:cNvPr id="3" name="" descr="Tarjeta de crédito junto a un candado sobre un teclado de computadora">
            <a:hlinkClick r:id="rId3" tooltip="Tarjeta de crédito junto a un candado sobre un teclado de computadora"/>
          </p:cNvPr>
          <p:cNvPicPr>
            <a:picLocks noChangeAspect="1"/>
          </p:cNvPicPr>
          <p:nvPr>
            <p:ph type="pic" idx="1"/>
          </p:nvPr>
        </p:nvPicPr>
        <p:blipFill>
          <a:blip r:embed="rId2"/>
          <a:stretch>
            <a:fillRect/>
          </a:stretch>
        </p:blipFill>
        <p:spPr>
          <a:xfrm>
            <a:off x="2371725" y="1257300"/>
            <a:ext cx="4400550" cy="3124200"/>
          </a:xfrm>
          <a:prstGeom prst="rect">
            <a:avLst/>
          </a:prstGeom>
          <a:noFill/>
        </p:spPr>
      </p:pic>
      <p:sp>
        <p:nvSpPr>
          <p:cNvPr id="4" name=""/>
          <p:cNvSpPr txBox="1"/>
          <p:nvPr/>
        </p:nvSpPr>
        <p:spPr>
          <a:xfrm>
            <a:off x="514350" y="4438650"/>
            <a:ext cx="811530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4" tooltip="https://marketing.lumbre.lat/object/emp-mkt-c69-m07-oa01"/>
              </a:rPr>
              <a:t><![CDATA[Ver imagen original en el OA]]></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l cliente no te cree a ti: le cree a lo que puede comprobar · Pie de image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emp-mkt-c69-m07-oa01"/>
              </a:rPr>
              <a:t><![CDATA[Confianza y datos: reseñas, aviso de privacidad y fraude en el carri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8 / 92]]></a:t>
            </a:r>
          </a:p>
        </p:txBody>
      </p:sp>
      <p:sp>
        <p:nvSpPr>
          <p:cNvPr id="7" name=""/>
          <p:cNvSpPr txBox="1"/>
          <p:nvPr/>
        </p:nvSpPr>
        <p:spPr>
          <a:xfrm>
            <a:off x="514350" y="1219200"/>
            <a:ext cx="8115300" cy="22383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Si tu tienda guarda números de tarjeta, asumes un riesgo de entidad financiera con presupuesto de PyME. Foto de TheDigitalWay en Pixabay (licencia de contenido libre): credit card, bank card, theft, charge card, padlock, identity, thief, data, computer, password, hacking, hacker, stolen, credit card, credit card, credit card, credit card, credit card, theft, thief, hacking, hacker, hacker, hacker. https://pixabay.com/photos/credit-card-bank-card-theft-1591492/]]></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l cliente no te cree a ti: le cree a lo que puede comprobar · 1 de 8]]></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emp-mkt-c69-m07-oa01"/>
              </a:rPr>
              <a:t><![CDATA[Confianza y datos: reseñas, aviso de privacidad y fraude en el carri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9 / 92]]></a:t>
            </a:r>
          </a:p>
        </p:txBody>
      </p:sp>
      <p:sp>
        <p:nvSpPr>
          <p:cNvPr id="7" name=""/>
          <p:cNvSpPr txBox="1"/>
          <p:nvPr/>
        </p:nvSpPr>
        <p:spPr>
          <a:xfrm>
            <a:off x="514350" y="12192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vis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rivacidad]]></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art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t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objet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e]]></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n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va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ode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cribi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ol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tá]]></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bie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sí]]></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e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í]]></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ued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hace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lega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jun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bogad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regunta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rrecta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orq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u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vis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piad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otr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ágin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scrib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mpres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otr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ic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é]]></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at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recog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lguie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á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é]]></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fin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ié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mpart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urant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uánt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iemp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guarda.]]></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l cliente no te cree a ti: le cree a lo que puede comprobar · 2 de 8]]></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emp-mkt-c69-m07-oa01"/>
              </a:rPr>
              <a:t><![CDATA[Confianza y datos: reseñas, aviso de privacidad y fraude en el carri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0 / 92]]></a:t>
            </a:r>
          </a:p>
        </p:txBody>
      </p:sp>
      <p:sp>
        <p:nvSpPr>
          <p:cNvPr id="7" name=""/>
          <p:cNvSpPr txBox="1"/>
          <p:nvPr/>
        </p:nvSpPr>
        <p:spPr>
          <a:xfrm>
            <a:off x="514350" y="12192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i]]></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u]]></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vis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ic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mpartim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u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at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ercer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u]]></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iend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as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ombr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irecció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eléfon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un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aqueterí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ad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eman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u]]></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vis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fals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o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crito.\n\n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reg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t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urs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un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ínea:]]></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la]]></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ley]]></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de]]></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protección]]></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de]]></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datos]]></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de]]></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México]]></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define]]></a:t>
            </a:r>
            <a:r>
              <a:rPr lang="en-US"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contenidos]]></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mínimos]]></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para]]></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el]]></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aviso]]></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de]]></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privacidad:]]></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verifica]]></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los]]></a:t>
            </a:r>
            <a:r>
              <a:rPr lang="en-US"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tuyos]]></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con]]></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tu]]></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abogad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quí]]></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ita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rtícul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i]]></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e]]></a:t>
            </a:r>
          </a:p>
        </p:txBody>
      </p:sp>
      <p:sp>
        <p:nvSpPr>
          <p:cNvPr id="8" name=""/>
          <p:cNvSpPr txBox="1"/>
          <p:nvPr/>
        </p:nvSpPr>
        <p:spPr>
          <a:xfrm>
            <a:off x="514350" y="3190875"/>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transcribe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ext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egal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rm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is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reguntas.]]></a:t>
            </a:r>
          </a:p>
        </p:txBody>
      </p:sp>
      <p:sp>
        <p:nvSpPr>
          <p:cNvPr id="9" name=""/>
          <p:cNvSpPr txBox="1"/>
          <p:nvPr/>
        </p:nvSpPr>
        <p:spPr>
          <a:xfrm>
            <a:off x="514350" y="3600450"/>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1.]]></a:t>
            </a:r>
          </a:p>
        </p:txBody>
      </p:sp>
      <p:sp>
        <p:nvSpPr>
          <p:cNvPr id="10" name=""/>
          <p:cNvSpPr txBox="1"/>
          <p:nvPr/>
        </p:nvSpPr>
        <p:spPr>
          <a:xfrm>
            <a:off x="762000" y="3600450"/>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Qué datos recoge cada uno de nuestros cuatro canales, quién los captura y dónde quedan guardados? (nombre, dirección, teléfono, correo, RFC para facturar, historial de chat, cookies)]]></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l cliente no te cree a ti: le cree a lo que puede comprobar · 3 de 8]]></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emp-mkt-c69-m07-oa01"/>
              </a:rPr>
              <a:t><![CDATA[Confianza y datos: reseñas, aviso de privacidad y fraude en el carri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1 / 92]]></a:t>
            </a:r>
          </a:p>
        </p:txBody>
      </p:sp>
      <p:sp>
        <p:nvSpPr>
          <p:cNvPr id="7" name=""/>
          <p:cNvSpPr txBox="1"/>
          <p:nvPr/>
        </p:nvSpPr>
        <p:spPr>
          <a:xfrm>
            <a:off x="514350" y="1219200"/>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2.]]></a:t>
            </a:r>
          </a:p>
        </p:txBody>
      </p:sp>
      <p:sp>
        <p:nvSpPr>
          <p:cNvPr id="8" name=""/>
          <p:cNvSpPr txBox="1"/>
          <p:nvPr/>
        </p:nvSpPr>
        <p:spPr>
          <a:xfrm>
            <a:off x="762000" y="1219200"/>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Qué datos NO recogemos nosotros porque los retiene la pasarela de pago? ¿Estamos seguros de eso o hay una captura de pantalla guardada en algún lado?]]></a:t>
            </a:r>
          </a:p>
        </p:txBody>
      </p:sp>
      <p:sp>
        <p:nvSpPr>
          <p:cNvPr id="9" name=""/>
          <p:cNvSpPr txBox="1"/>
          <p:nvPr/>
        </p:nvSpPr>
        <p:spPr>
          <a:xfrm>
            <a:off x="514350" y="2276475"/>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3.]]></a:t>
            </a:r>
          </a:p>
        </p:txBody>
      </p:sp>
      <p:sp>
        <p:nvSpPr>
          <p:cNvPr id="10" name=""/>
          <p:cNvSpPr txBox="1"/>
          <p:nvPr/>
        </p:nvSpPr>
        <p:spPr>
          <a:xfrm>
            <a:off x="762000" y="2276475"/>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Qué le entregamos a terceros? Nombrarlos uno por uno: paquetería, pasarela, plataforma de correo, el que lleva la hoja de contabilidad.]]></a:t>
            </a:r>
          </a:p>
        </p:txBody>
      </p:sp>
      <p:sp>
        <p:nvSpPr>
          <p:cNvPr id="11" name=""/>
          <p:cNvSpPr txBox="1"/>
          <p:nvPr/>
        </p:nvSpPr>
        <p:spPr>
          <a:xfrm>
            <a:off x="514350" y="3324225"/>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4.]]></a:t>
            </a:r>
          </a:p>
        </p:txBody>
      </p:sp>
      <p:sp>
        <p:nvSpPr>
          <p:cNvPr id="12" name=""/>
          <p:cNvSpPr txBox="1"/>
          <p:nvPr/>
        </p:nvSpPr>
        <p:spPr>
          <a:xfrm>
            <a:off x="762000" y="3324225"/>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uánto tiempo conservamos cada dato y quién lo borra cuando ya no sirve?]]></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l cliente no te cree a ti: le cree a lo que puede comprobar · 4 de 8]]></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emp-mkt-c69-m07-oa01"/>
              </a:rPr>
              <a:t><![CDATA[Confianza y datos: reseñas, aviso de privacidad y fraude en el carri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2 / 92]]></a:t>
            </a:r>
          </a:p>
        </p:txBody>
      </p:sp>
      <p:sp>
        <p:nvSpPr>
          <p:cNvPr id="7" name=""/>
          <p:cNvSpPr txBox="1"/>
          <p:nvPr/>
        </p:nvSpPr>
        <p:spPr>
          <a:xfrm>
            <a:off x="514350" y="1219200"/>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5.]]></a:t>
            </a:r>
          </a:p>
        </p:txBody>
      </p:sp>
      <p:sp>
        <p:nvSpPr>
          <p:cNvPr id="8" name=""/>
          <p:cNvSpPr txBox="1"/>
          <p:nvPr/>
        </p:nvSpPr>
        <p:spPr>
          <a:xfrm>
            <a:off x="762000" y="1219200"/>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ómo nos llega una solicitud de acceso, rectificación, cancelación u oposición y en cuántos días se responde? ¿Qué puesto la atiende si Kevin no está?]]></a:t>
            </a:r>
          </a:p>
        </p:txBody>
      </p:sp>
      <p:sp>
        <p:nvSpPr>
          <p:cNvPr id="9" name=""/>
          <p:cNvSpPr txBox="1"/>
          <p:nvPr/>
        </p:nvSpPr>
        <p:spPr>
          <a:xfrm>
            <a:off x="514350" y="2276475"/>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6.]]></a:t>
            </a:r>
          </a:p>
        </p:txBody>
      </p:sp>
      <p:sp>
        <p:nvSpPr>
          <p:cNvPr id="10" name=""/>
          <p:cNvSpPr txBox="1"/>
          <p:nvPr/>
        </p:nvSpPr>
        <p:spPr>
          <a:xfrm>
            <a:off x="762000" y="2276475"/>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Qué pasa con los chats de WhatsApp donde Paola toma pedidos: son correspondencia, son base de datos o son las dos cosas?]]></a:t>
            </a:r>
          </a:p>
        </p:txBody>
      </p:sp>
      <p:sp>
        <p:nvSpPr>
          <p:cNvPr id="11" name=""/>
          <p:cNvSpPr txBox="1"/>
          <p:nvPr/>
        </p:nvSpPr>
        <p:spPr>
          <a:xfrm>
            <a:off x="514350" y="3324225"/>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7.]]></a:t>
            </a:r>
          </a:p>
        </p:txBody>
      </p:sp>
      <p:sp>
        <p:nvSpPr>
          <p:cNvPr id="12" name=""/>
          <p:cNvSpPr txBox="1"/>
          <p:nvPr/>
        </p:nvSpPr>
        <p:spPr>
          <a:xfrm>
            <a:off x="762000" y="3324225"/>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Nuestro aviso está en un lugar donde el cliente lo ve antes de pagar, y tenemos una versión impresa en el taller para quien llegue a pedirlo?]]></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l cliente no te cree a ti: le cree a lo que puede comprobar · 5 de 8]]></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emp-mkt-c69-m07-oa01"/>
              </a:rPr>
              <a:t><![CDATA[Confianza y datos: reseñas, aviso de privacidad y fraude en el carri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3 / 92]]></a:t>
            </a:r>
          </a:p>
        </p:txBody>
      </p:sp>
      <p:sp>
        <p:nvSpPr>
          <p:cNvPr id="7" name=""/>
          <p:cNvSpPr txBox="1"/>
          <p:nvPr/>
        </p:nvSpPr>
        <p:spPr>
          <a:xfrm>
            <a:off x="514350" y="12192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8.]]></a:t>
            </a:r>
          </a:p>
        </p:txBody>
      </p:sp>
      <p:sp>
        <p:nvSpPr>
          <p:cNvPr id="8" name=""/>
          <p:cNvSpPr txBox="1"/>
          <p:nvPr/>
        </p:nvSpPr>
        <p:spPr>
          <a:xfrm>
            <a:off x="762000" y="12192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Qué datos de clientes aparecen hoy publicados en nuestras redes, en capturas o en fotos del mostrador?]]></a:t>
            </a:r>
          </a:p>
        </p:txBody>
      </p:sp>
      <p:sp>
        <p:nvSpPr>
          <p:cNvPr id="9" name=""/>
          <p:cNvSpPr txBox="1"/>
          <p:nvPr/>
        </p:nvSpPr>
        <p:spPr>
          <a:xfrm>
            <a:off x="514350" y="1943100"/>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9.]]></a:t>
            </a:r>
          </a:p>
        </p:txBody>
      </p:sp>
      <p:sp>
        <p:nvSpPr>
          <p:cNvPr id="10" name=""/>
          <p:cNvSpPr txBox="1"/>
          <p:nvPr/>
        </p:nvSpPr>
        <p:spPr>
          <a:xfrm>
            <a:off x="762000" y="1943100"/>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i algún día vendemos por un marketplace que nos entrega el contacto del cliente enmascarado, ¿qué cambia en el aviso y quién nos lo confirma?]]></a:t>
            </a:r>
          </a:p>
        </p:txBody>
      </p:sp>
      <p:sp>
        <p:nvSpPr>
          <p:cNvPr id="11" name=""/>
          <p:cNvSpPr txBox="1"/>
          <p:nvPr/>
        </p:nvSpPr>
        <p:spPr>
          <a:xfrm>
            <a:off x="514350" y="3000375"/>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10.]]></a:t>
            </a:r>
          </a:p>
        </p:txBody>
      </p:sp>
      <p:sp>
        <p:nvSpPr>
          <p:cNvPr id="12" name=""/>
          <p:cNvSpPr txBox="1"/>
          <p:nvPr/>
        </p:nvSpPr>
        <p:spPr>
          <a:xfrm>
            <a:off x="762000" y="3000375"/>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Quién responde si un dato se pierde: la empresa, Kevin con su computadora personal o la plataforma?]]></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l cliente no te cree a ti: le cree a lo que puede comprobar · 6 de 8]]></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emp-mkt-c69-m07-oa01"/>
              </a:rPr>
              <a:t><![CDATA[Confianza y datos: reseñas, aviso de privacidad y fraude en el carri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4 / 92]]></a:t>
            </a:r>
          </a:p>
        </p:txBody>
      </p:sp>
      <p:sp>
        <p:nvSpPr>
          <p:cNvPr id="7" name="" descr=""/>
          <p:cNvSpPr/>
          <p:nvPr/>
        </p:nvSpPr>
        <p:spPr>
          <a:xfrm>
            <a:off x="514350" y="1219200"/>
            <a:ext cx="8115300" cy="3305175"/>
          </a:xfrm>
          <a:prstGeom prst="roundRect">
            <a:avLst/>
          </a:prstGeom>
          <a:solidFill>
            <a:srgbClr val="FDECE6">
              <a:alpha val="100000"/>
            </a:srgbClr>
          </a:solidFill>
          <a:ln w="9525">
            <a:solidFill>
              <a:srgbClr val="E7BCA7">
                <a:alpha val="100000"/>
              </a:srgbClr>
            </a:solidFill>
          </a:ln>
        </p:spPr>
        <p:txBody>
          <a:bodyPr vertOverflow="clip" rtlCol="0" anchor="ctr"/>
          <a:lstStyle/>
          <a:p>
            <a:pPr algn="ctr"/>
            <a:r>
              <a:t/>
            </a:r>
          </a:p>
        </p:txBody>
      </p:sp>
      <p:sp>
        <p:nvSpPr>
          <p:cNvPr id="8" name="" descr=""/>
          <p:cNvSpPr/>
          <p:nvPr/>
        </p:nvSpPr>
        <p:spPr>
          <a:xfrm>
            <a:off x="514350" y="1219200"/>
            <a:ext cx="38100" cy="3305175"/>
          </a:xfrm>
          <a:prstGeom prst="roundRect">
            <a:avLst/>
          </a:prstGeom>
          <a:solidFill>
            <a:srgbClr val="E7BCA7">
              <a:alpha val="100000"/>
            </a:srgbClr>
          </a:solidFill>
          <a:ln w="9525">
            <a:noFill/>
          </a:ln>
        </p:spPr>
        <p:txBody>
          <a:bodyPr vertOverflow="clip" rtlCol="0" anchor="ctr"/>
          <a:lstStyle/>
          <a:p>
            <a:pPr algn="ctr"/>
            <a:r>
              <a:t/>
            </a:r>
          </a:p>
        </p:txBody>
      </p:sp>
      <p:sp>
        <p:nvSpPr>
          <p:cNvPr id="9" name=""/>
          <p:cNvSpPr txBox="1"/>
          <p:nvPr/>
        </p:nvSpPr>
        <p:spPr>
          <a:xfrm>
            <a:off x="685800" y="12192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o que este objeto no te va a decir]]></a:t>
            </a:r>
          </a:p>
        </p:txBody>
      </p:sp>
      <p:sp>
        <p:nvSpPr>
          <p:cNvPr id="10" name=""/>
          <p:cNvSpPr txBox="1"/>
          <p:nvPr/>
        </p:nvSpPr>
        <p:spPr>
          <a:xfrm>
            <a:off x="685800" y="1619250"/>
            <a:ext cx="7772400" cy="28670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No te va a decir qué artículos aplicar, qué plazos exactos exige la ley, qué multas corresponden ni qué debe decir tu aviso: eso lo define tu abogado con tu operación delante, y cambia según el tipo de datos que manejas. Tampoco te va a dar los porcentajes de fraude «del sector» ni las comisiones de las plataformas: esos números viven en tu estado de cuenta y en tu panel de vendedor, no en un curso. Lo que sí te da es la lista de preguntas y la regla de seguridad: ningún procedimiento puede exponer a un cliente o a un empleado.]]></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l cliente no te cree a ti: le cree a lo que puede comprobar · 7 de 8]]></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emp-mkt-c69-m07-oa01"/>
              </a:rPr>
              <a:t><![CDATA[Confianza y datos: reseñas, aviso de privacidad y fraude en el carri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5 / 92]]></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Frau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arrit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1,900]]></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í]]></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taba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tad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uen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octubr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iend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ropi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Bálsam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Oaxac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registró]]></a:t>
            </a:r>
            <a:r>
              <a:rPr lang="en-US"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dos]]></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cargos]]></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de]]></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tarjeta]]></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rechazados]]></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que]]></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en]]></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conjunto]]></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sumaban]]></a:t>
            </a:r>
            <a:r>
              <a:rPr lang="en-US"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1,900,]]></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y]]></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el]]></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caso]]></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los]]></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cierra]]></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con]]></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ese]]></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monto]]></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perdido]]></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entre]]></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venta]]></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que]]></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no]]></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se]]></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cobró]]></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y]]></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la]]></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comisión]]></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de]]></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contracargo]]></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que]]></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pasarela]]></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cobra]]></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por]]></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cada]]></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caso]]></a:t>
            </a:r>
            <a:r>
              <a:rPr lang="en-US" strike="noStrike" sz="2100" spc="0" u="none" cap="none">
                <a:solidFill>
                  <a:srgbClr val="1B2438">
                    <a:alpha val="100000"/>
                  </a:srgbClr>
                </a:solidFill>
                <a:latin typeface="Calibri"/>
              </a:rPr>
              <a:t><![CDA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uatr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sa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nseñ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renglón.\n\n]]></a:t>
            </a:r>
            <a:r>
              <a:rPr lang="en-US" b="1" strike="noStrike" sz="2100" spc="0" u="none" cap="none">
                <a:solidFill>
                  <a:srgbClr val="1B2438">
                    <a:alpha val="100000"/>
                  </a:srgbClr>
                </a:solidFill>
                <a:latin typeface="Calibri"/>
              </a:rPr>
              <a:t><![CDATA[Uno:]]></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el]]></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tamaño]]></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ya]]></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era]]></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la]]></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seña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icket]]></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romedi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iend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ropi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360;]]></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arg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romedia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950]]></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ad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un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á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vec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edi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orma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ntr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uman]]></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l cliente no te cree a ti: le cree a lo que puede comprobar · 8 de 8]]></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emp-mkt-c69-m07-oa01"/>
              </a:rPr>
              <a:t><![CDATA[Confianza y datos: reseñas, aviso de privacidad y fraude en el carri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6 / 92]]></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má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inc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icket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romedio.]]></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Dos:]]></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el]]></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costo]]></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real]]></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no]]></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es]]></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1,900,]]></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es]]></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lo]]></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que]]></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no]]></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se]]></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sab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urs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firm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i]]></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ercancí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habí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alid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alle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regun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respon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foli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nví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tad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uen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ientra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responda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h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ntro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osible.]]></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Tres:]]></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la]]></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comisión]]></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de]]></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contracargo]]></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no]]></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es]]></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un]]></a:t>
            </a:r>
            <a:r>
              <a:rPr lang="en-US"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número]]></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universa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br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u]]></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asare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o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as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pen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roveedo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la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ip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arje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v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u]]></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tad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uen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hí]]></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no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quí.]]></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Cuatro:]]></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1,900]]></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son]]></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3.52%]]></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de]]></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venta]]></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de]]></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la]]></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tienda]]></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propi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1,900]]></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ntr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54,000).]]></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648200"/>
          <a:chOff x="514350" y="247650"/>
          <a:chExt cx="8629650" cy="46482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l cliente no te cree a ti: le cree a lo que puede comprobar]]></a:t>
            </a:r>
          </a:p>
        </p:txBody>
      </p:sp>
      <p:pic>
        <p:nvPicPr>
          <p:cNvPr id="3" name="" descr="Gráfica de tres barras horizontales: conciliación pendiente $3,850, reenvíos por 22 unidades falsas $1,980 y rechazos de tarjeta $1,900">
            <a:hlinkClick r:id="rId3" tooltip="Gráfica de tres barras horizontales: conciliación pendiente $3,850, reenvíos por 22 unidades falsas $1,980 y rechazos de tarjeta $1,900"/>
          </p:cNvPr>
          <p:cNvPicPr>
            <a:picLocks noChangeAspect="1"/>
          </p:cNvPicPr>
          <p:nvPr>
            <p:ph type="pic" idx="1"/>
          </p:nvPr>
        </p:nvPicPr>
        <p:blipFill>
          <a:blip r:embed="rId2"/>
          <a:stretch>
            <a:fillRect/>
          </a:stretch>
        </p:blipFill>
        <p:spPr>
          <a:xfrm>
            <a:off x="2066925" y="1257300"/>
            <a:ext cx="5000625" cy="3124200"/>
          </a:xfrm>
          <a:prstGeom prst="rect">
            <a:avLst/>
          </a:prstGeom>
          <a:noFill/>
        </p:spPr>
      </p:pic>
      <p:sp>
        <p:nvSpPr>
          <p:cNvPr id="4" name=""/>
          <p:cNvSpPr txBox="1"/>
          <p:nvPr/>
        </p:nvSpPr>
        <p:spPr>
          <a:xfrm>
            <a:off x="514350" y="4438650"/>
            <a:ext cx="811530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4" tooltip="https://marketing.lumbre.lat/object/emp-mkt-c69-m07-oa01"/>
              </a:rPr>
              <a:t><![CDATA[Ver imagen original en el OA]]></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l cliente no te cree a ti: le cree a lo que puede comprobar · Pie de image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emp-mkt-c69-m07-oa01"/>
              </a:rPr>
              <a:t><![CDATA[Confianza y datos: reseñas, aviso de privacidad y fraude en el carri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8 / 92]]></a:t>
            </a:r>
          </a:p>
        </p:txBody>
      </p:sp>
      <p:sp>
        <p:nvSpPr>
          <p:cNvPr id="7" name=""/>
          <p:cNvSpPr txBox="1"/>
          <p:nvPr/>
        </p:nvSpPr>
        <p:spPr>
          <a:xfrm>
            <a:off x="514350" y="1219200"/>
            <a:ext cx="8115300" cy="16097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Las tres fugas de octubre que en Bálsamo Oaxaca no tenían dueño ni procedimiento: $3,850 sin conciliar contra el estado de cuenta (módulo 4), $1,980 en reenvíos por las 22 unidades que no existían (módulo 6) y $1,900 en dos cargos rechazados (caso ficticio Bálsamo Oaxaca · elaboración propia). Suman $7,730 en un mes.]]></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emp-mkt-c69-m07-oa01"/>
              </a:rPr>
              <a:t><![CDATA[Confianza y datos: reseñas, aviso de privacidad y fraude en el carri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9 / 92]]></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El cliente no te cree a ti: le cree a lo que puede comprobar · Segundo ejemplo resuelto: cuánto pesan $1,900 y las otras dos fugas del mes · Paso 1 de 6]]></a:t>
            </a:r>
          </a:p>
        </p:txBody>
      </p:sp>
      <p:sp>
        <p:nvSpPr>
          <p:cNvPr id="8" name=""/>
          <p:cNvSpPr txBox="1"/>
          <p:nvPr/>
        </p:nvSpPr>
        <p:spPr>
          <a:xfrm>
            <a:off x="514350" y="2371725"/>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Empieza por lo que ya está en el papel]]></a:t>
            </a:r>
          </a:p>
        </p:txBody>
      </p:sp>
      <p:sp>
        <p:nvSpPr>
          <p:cNvPr id="9" name=""/>
          <p:cNvSpPr txBox="1"/>
          <p:nvPr/>
        </p:nvSpPr>
        <p:spPr>
          <a:xfrm>
            <a:off x="514350" y="2790825"/>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s tres fugas del mes son $3,850 de conciliación pendiente, $1,980 de reenvíos por unidades inexistentes y $1,900 de rechazos de tarjeta. No son estimaciones de riesgo: son montos registrados en el caso.]]></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emp-mkt-c69-m07-oa01"/>
              </a:rPr>
              <a:t><![CDATA[Confianza y datos: reseñas, aviso de privacidad y fraude en el carri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0 / 92]]></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El cliente no te cree a ti: le cree a lo que puede comprobar · Segundo ejemplo resuelto: cuánto pesan $1,900 y las otras dos fugas del mes · Paso 2 de 6]]></a:t>
            </a:r>
          </a:p>
        </p:txBody>
      </p:sp>
      <p:sp>
        <p:nvSpPr>
          <p:cNvPr id="8" name=""/>
          <p:cNvSpPr txBox="1"/>
          <p:nvPr/>
        </p:nvSpPr>
        <p:spPr>
          <a:xfrm>
            <a:off x="514350" y="2371725"/>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Suma la fuga mensual]]></a:t>
            </a:r>
          </a:p>
        </p:txBody>
      </p:sp>
      <p:sp>
        <p:nvSpPr>
          <p:cNvPr id="9" name=""/>
          <p:cNvSpPr txBox="1"/>
          <p:nvPr/>
        </p:nvSpPr>
        <p:spPr>
          <a:xfrm>
            <a:off x="514350" y="2790825"/>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3,850 + 1,980 + 1,900 = $7,730 en octubre. La venta del mes fue de $340,020, así que las tres fugas juntas pesan 2.27% de la venta (7,730 entre 340,020).]]></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emp-mkt-c69-m07-oa01"/>
              </a:rPr>
              <a:t><![CDATA[Confianza y datos: reseñas, aviso de privacidad y fraude en el carri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1 / 92]]></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El cliente no te cree a ti: le cree a lo que puede comprobar · Segundo ejemplo resuelto: cuánto pesan $1,900 y las otras dos fugas del mes · Paso 3 de 6]]></a:t>
            </a:r>
          </a:p>
        </p:txBody>
      </p:sp>
      <p:sp>
        <p:nvSpPr>
          <p:cNvPr id="8" name=""/>
          <p:cNvSpPr txBox="1"/>
          <p:nvPr/>
        </p:nvSpPr>
        <p:spPr>
          <a:xfrm>
            <a:off x="514350" y="2371725"/>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Anualiza sin dramatismo]]></a:t>
            </a:r>
          </a:p>
        </p:txBody>
      </p:sp>
      <p:sp>
        <p:nvSpPr>
          <p:cNvPr id="9" name=""/>
          <p:cNvSpPr txBox="1"/>
          <p:nvPr/>
        </p:nvSpPr>
        <p:spPr>
          <a:xfrm>
            <a:off x="514350" y="2790825"/>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i octubre se repite doce veces: 7,730 por 12 = $92,760 al año. Es el número que hay que ponerle enfrente a Alma, porque «dos rechazos chiquitos» y «una diferencia de la hoja» suenan a nada y suman seis cifras.]]></a:t>
            </a: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emp-mkt-c69-m07-oa01"/>
              </a:rPr>
              <a:t><![CDATA[Confianza y datos: reseñas, aviso de privacidad y fraude en el carri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2 / 92]]></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El cliente no te cree a ti: le cree a lo que puede comprobar · Segundo ejemplo resuelto: cuánto pesan $1,900 y las otras dos fugas del mes · Paso 4 de 6]]></a:t>
            </a:r>
          </a:p>
        </p:txBody>
      </p:sp>
      <p:sp>
        <p:nvSpPr>
          <p:cNvPr id="8" name=""/>
          <p:cNvSpPr txBox="1"/>
          <p:nvPr/>
        </p:nvSpPr>
        <p:spPr>
          <a:xfrm>
            <a:off x="514350" y="2371725"/>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Conviértelo en bálsamos, que es tu moneda]]></a:t>
            </a:r>
          </a:p>
        </p:txBody>
      </p:sp>
      <p:sp>
        <p:nvSpPr>
          <p:cNvPr id="9" name=""/>
          <p:cNvSpPr txBox="1"/>
          <p:nvPr/>
        </p:nvSpPr>
        <p:spPr>
          <a:xfrm>
            <a:off x="514350" y="2790825"/>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on el margen del canal directo ($172 por bálsamo): 92,760 entre 172 = 539.30. Con 539 bálsamos vendidos en directo no alcanzas para tapar las fugas del año (539 por 172 = $92,708, te faltan $52): necesitas 540.]]></a:t>
            </a: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emp-mkt-c69-m07-oa01"/>
              </a:rPr>
              <a:t><![CDATA[Confianza y datos: reseñas, aviso de privacidad y fraude en el carri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3 / 92]]></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El cliente no te cree a ti: le cree a lo que puede comprobar · Segundo ejemplo resuelto: cuánto pesan $1,900 y las otras dos fugas del mes · Paso 5 de 6]]></a:t>
            </a: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emp-mkt-c69-m07-oa01"/>
              </a:rPr>
              <a:t><![CDATA[Confianza y datos: reseñas, aviso de privacidad y fraude en el carri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4 / 92]]></a:t>
            </a:r>
          </a:p>
        </p:txBody>
      </p:sp>
      <p:sp>
        <p:nvSpPr>
          <p:cNvPr id="7" name=""/>
          <p:cNvSpPr txBox="1"/>
          <p:nvPr/>
        </p:nvSpPr>
        <p:spPr>
          <a:xfrm>
            <a:off x="514350" y="12192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Mide cada fuga contra el canal donde ocurre]]></a:t>
            </a:r>
          </a:p>
        </p:txBody>
      </p:sp>
      <p:sp>
        <p:nvSpPr>
          <p:cNvPr id="8" name=""/>
          <p:cNvSpPr txBox="1"/>
          <p:nvPr/>
        </p:nvSpPr>
        <p:spPr>
          <a:xfrm>
            <a:off x="514350" y="16383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os $1,900 de rechazos son de la tienda propia, que vendió $54,000: 1,900 entre 54,000 = 3.52%. Los $3,850 de conciliación vienen de los dos marketplaces, que vendieron $193,980 (118,080 + 75,900): 3,850 entre 193,980 = 1.98%. La misma fuga contada sobre la venta total (1.13%) se ve inofensiva; contada sobre su canal, no.]]></a:t>
            </a: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emp-mkt-c69-m07-oa01"/>
              </a:rPr>
              <a:t><![CDATA[Confianza y datos: reseñas, aviso de privacidad y fraude en el carri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5 / 92]]></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El cliente no te cree a ti: le cree a lo que puede comprobar · Segundo ejemplo resuelto: cuánto pesan $1,900 y las otras dos fugas del mes · Paso 6 de 6]]></a:t>
            </a:r>
          </a:p>
        </p:txBody>
      </p:sp>
      <p:sp>
        <p:nvSpPr>
          <p:cNvPr id="8" name=""/>
          <p:cNvSpPr txBox="1"/>
          <p:nvPr/>
        </p:nvSpPr>
        <p:spPr>
          <a:xfrm>
            <a:off x="514350" y="2371725"/>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Termina con dueño y fecha, no con la cifra]]></a:t>
            </a:r>
          </a:p>
        </p:txBody>
      </p:sp>
      <p:sp>
        <p:nvSpPr>
          <p:cNvPr id="9" name=""/>
          <p:cNvSpPr txBox="1"/>
          <p:nvPr/>
        </p:nvSpPr>
        <p:spPr>
          <a:xfrm>
            <a:off x="514350" y="2790825"/>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ada fuga sale de esta hoja con un puesto y una fecha de revisión: conciliación (Kevin, cada depósito), stock publicable (Socorro, diario), señales de cobro (Kevin antes de mandar, y Alma revisa los rechazos del mes). Una fuga sin dueño se repite con la disciplina de un calendario.]]></a:t>
            </a: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3 · Respuesta numéric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emp-mkt-c69-m07-oa01"/>
              </a:rPr>
              <a:t><![CDATA[Confianza y datos: reseñas, aviso de privacidad y fraude en el carri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6 / 92]]></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El cliente no te cree a ti: le cree a lo que puede comprobar]]></a:t>
            </a:r>
          </a:p>
        </p:txBody>
      </p:sp>
      <p:sp>
        <p:nvSpPr>
          <p:cNvPr id="8" name=""/>
          <p:cNvSpPr txBox="1"/>
          <p:nvPr/>
        </p:nvSpPr>
        <p:spPr>
          <a:xfrm>
            <a:off x="514350" y="1543050"/>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Con los datos del caso ficticio: los dos rechazos de tarjeta sumaron $1,900 y la tienda propia vendió $54,000 en octubre. ¿Qué porcentaje de la venta de ese canal representan los rechazos? Escribe solo el número en porcentaje, con dos decimales.]]></a:t>
            </a:r>
          </a:p>
        </p:txBody>
      </p:sp>
      <p:sp>
        <p:nvSpPr>
          <p:cNvPr id="9" name=""/>
          <p:cNvSpPr txBox="1"/>
          <p:nvPr/>
        </p:nvSpPr>
        <p:spPr>
          <a:xfrm>
            <a:off x="628650" y="29813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Respuesta numérica (%): ________________]]></a:t>
            </a: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l cliente no te cree a ti: le cree a lo que puede comprobar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emp-mkt-c69-m07-oa01"/>
              </a:rPr>
              <a:t><![CDATA[Confianza y datos: reseñas, aviso de privacidad y fraude en el carri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7 / 92]]></a:t>
            </a:r>
          </a:p>
        </p:txBody>
      </p:sp>
      <p:sp>
        <p:nvSpPr>
          <p:cNvPr id="7" name=""/>
          <p:cNvSpPr txBox="1"/>
          <p:nvPr/>
        </p:nvSpPr>
        <p:spPr>
          <a:xfrm>
            <a:off x="514350" y="121920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cision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ráctica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orde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ue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ctuar.]]></a:t>
            </a:r>
            <a:r>
              <a:rPr lang="en-US"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Antes]]></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de]]></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cobra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irecció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uadr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tad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eléfon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inci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iudad]]></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ntreg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loni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xist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unicipi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edid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volume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inusua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ntr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u]]></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icket]]></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orma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rre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recié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read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ualquie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ris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fuer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orma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alg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ho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í]]></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í»).]]></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En]]></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el]]></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cobr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ag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ocurr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formulari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asare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ad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ás.]]></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Despué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i]]></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andast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ercancí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t>
            </a:r>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l cliente no te cree a ti: le cree a lo que puede comprobar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emp-mkt-c69-m07-oa01"/>
              </a:rPr>
              <a:t><![CDATA[Confianza y datos: reseñas, aviso de privacidad y fraude en el carri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8 / 92]]></a:t>
            </a:r>
          </a:p>
        </p:txBody>
      </p:sp>
      <p:sp>
        <p:nvSpPr>
          <p:cNvPr id="7" name=""/>
          <p:cNvSpPr txBox="1"/>
          <p:nvPr/>
        </p:nvSpPr>
        <p:spPr>
          <a:xfrm>
            <a:off x="514350" y="121920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arg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rechaz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br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u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xpedient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foli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aptur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tad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uen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intent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ntact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o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edi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lient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i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rohibicion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dmite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xcepció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i]]></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vez]]></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í»:]]></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nunca]]></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se]]></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piden]]></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datos]]></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de]]></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tarjeta]]></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por]]></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chat]]></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i]]></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úmer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i]]></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VCV,]]></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i]]></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fot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lástic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i]]></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ándamel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borr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t>
            </a:r>
            <a:r>
              <a:rPr lang="en-US"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nunca]]></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se]]></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publican]]></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direcciones]]></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ni]]></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datos]]></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de]]></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clientes]]></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en]]></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capturas]]></a:t>
            </a:r>
            <a:r>
              <a:rPr lang="en-US" strike="noStrike" sz="2100" spc="0" u="none" cap="none">
                <a:solidFill>
                  <a:srgbClr val="1B2438">
                    <a:alpha val="100000"/>
                  </a:srgbClr>
                </a:solidFill>
                <a:latin typeface="Calibri"/>
              </a:rPr>
              <a:t><![CDA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i]]></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historia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i]]></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grup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WhatsApp]]></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quip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i]]></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foto]]></a:t>
            </a:r>
          </a:p>
        </p:txBody>
      </p:sp>
      <p:sp>
        <p:nvSpPr>
          <p:cNvPr id="8" name=""/>
          <p:cNvSpPr txBox="1"/>
          <p:nvPr/>
        </p:nvSpPr>
        <p:spPr>
          <a:xfrm>
            <a:off x="514350" y="352425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d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mpaque.]]></a:t>
            </a:r>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4 · Detective de errores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emp-mkt-c69-m07-oa01"/>
              </a:rPr>
              <a:t><![CDATA[Confianza y datos: reseñas, aviso de privacidad y fraude en el carri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9 / 92]]></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El cliente no te cree a ti: le cree a lo que puede comprobar]]></a:t>
            </a:r>
          </a:p>
        </p:txBody>
      </p:sp>
      <p:sp>
        <p:nvSpPr>
          <p:cNvPr id="8" name=""/>
          <p:cNvSpPr txBox="1"/>
          <p:nvPr/>
        </p:nvSpPr>
        <p:spPr>
          <a:xfrm>
            <a:off x="514350" y="154305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Revisa la semana de la tienda en línea de Bálsamo Oaxaca (ficticia). Marca las DOS líneas que rompen una regla de seguridad o de confianza de este objeto.]]></a:t>
            </a:r>
          </a:p>
        </p:txBody>
      </p:sp>
      <p:sp>
        <p:nvSpPr>
          <p:cNvPr id="9" name=""/>
          <p:cNvSpPr txBox="1"/>
          <p:nvPr/>
        </p:nvSpPr>
        <p:spPr>
          <a:xfrm>
            <a:off x="628650" y="2647950"/>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Lunes: Kevin responde una reseña de una estrella con el hecho fechado, la causa y el correctivo; la reseña sigue publicada.]]></a:t>
            </a:r>
          </a:p>
        </p:txBody>
      </p:sp>
      <p:sp>
        <p:nvSpPr>
          <p:cNvPr id="10" name=""/>
          <p:cNvSpPr txBox="1"/>
          <p:nvPr/>
        </p:nvSpPr>
        <p:spPr>
          <a:xfrm>
            <a:off x="628650" y="3324225"/>
            <a:ext cx="8001000" cy="981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Martes: para cerrar una venta grande por chat, Paola le pide al cliente una foto del anverso de su tarjeta y los últimos cuatro dígitos del reverso.]]></a:t>
            </a:r>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4 · Detective de errores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emp-mkt-c69-m07-oa01"/>
              </a:rPr>
              <a:t><![CDATA[Confianza y datos: reseñas, aviso de privacidad y fraude en el carri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0 / 92]]></a:t>
            </a:r>
          </a:p>
        </p:txBody>
      </p:sp>
      <p:sp>
        <p:nvSpPr>
          <p:cNvPr id="7" name=""/>
          <p:cNvSpPr txBox="1"/>
          <p:nvPr/>
        </p:nvSpPr>
        <p:spPr>
          <a:xfrm>
            <a:off x="628650" y="1219200"/>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Miércoles: la política de devolución dice plazo, quién paga el envío de regreso y en cuántos días se reembolsa.]]></a:t>
            </a:r>
          </a:p>
        </p:txBody>
      </p:sp>
      <p:sp>
        <p:nvSpPr>
          <p:cNvPr id="8" name=""/>
          <p:cNvSpPr txBox="1"/>
          <p:nvPr/>
        </p:nvSpPr>
        <p:spPr>
          <a:xfrm>
            <a:off x="628650" y="1895475"/>
            <a:ext cx="8001000" cy="981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Jueves: en la historia de Instagram suben el «pedido 214 listo» con la etiqueta visible: nombre completo, calle y teléfono de la clienta.]]></a:t>
            </a:r>
          </a:p>
        </p:txBody>
      </p:sp>
      <p:sp>
        <p:nvSpPr>
          <p:cNvPr id="9" name=""/>
          <p:cNvSpPr txBox="1"/>
          <p:nvPr/>
        </p:nvSpPr>
        <p:spPr>
          <a:xfrm>
            <a:off x="628650" y="2886075"/>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 Viernes: Kevin descarga el estado de cuenta de la plataforma, lo guarda en la carpeta del mes y anota la diferencia contra el registro.]]></a:t>
            </a:r>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5 · Predicción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emp-mkt-c69-m07-oa01"/>
              </a:rPr>
              <a:t><![CDATA[Confianza y datos: reseñas, aviso de privacidad y fraude en el carri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1 / 92]]></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El cliente no te cree a ti: le cree a lo que puede comprobar]]></a:t>
            </a:r>
          </a:p>
        </p:txBody>
      </p:sp>
      <p:sp>
        <p:nvSpPr>
          <p:cNvPr id="8" name=""/>
          <p:cNvSpPr txBox="1"/>
          <p:nvPr/>
        </p:nvSpPr>
        <p:spPr>
          <a:xfrm>
            <a:off x="514350" y="154305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Kevin propone el cambio para noviembre: en lugar de pedir la reseña en el mensaje de confirmación del pago, pedirla tres días después de la entrega confirmada, con una sola pregunta y con nombre y horario de quien escribe. ¿Qué es lo MÁS probable que ocurra con las reseñas de la tienda propia?]]></a:t>
            </a:r>
          </a:p>
        </p:txBody>
      </p:sp>
      <p:sp>
        <p:nvSpPr>
          <p:cNvPr id="9" name=""/>
          <p:cNvSpPr txBox="1"/>
          <p:nvPr/>
        </p:nvSpPr>
        <p:spPr>
          <a:xfrm>
            <a:off x="666750" y="3305175"/>
            <a:ext cx="79629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Baja el número de reseñas y sube la nota promedio: solo responden los satisfechos]]></a:t>
            </a:r>
          </a:p>
        </p:txBody>
      </p:sp>
      <p:sp>
        <p:nvSpPr>
          <p:cNvPr id="10" name=""/>
          <p:cNvSpPr txBox="1"/>
          <p:nvPr/>
        </p:nvSpPr>
        <p:spPr>
          <a:xfrm>
            <a:off x="666750" y="4000500"/>
            <a:ext cx="79629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Sube el número de reseñas y baja la nota promedio: llega la opinión de quien tuvo un problema]]></a:t>
            </a:r>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5 · Predicción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emp-mkt-c69-m07-oa01"/>
              </a:rPr>
              <a:t><![CDATA[Confianza y datos: reseñas, aviso de privacidad y fraude en el carri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2 / 92]]></a:t>
            </a:r>
          </a:p>
        </p:txBody>
      </p:sp>
      <p:sp>
        <p:nvSpPr>
          <p:cNvPr id="7" name=""/>
          <p:cNvSpPr txBox="1"/>
          <p:nvPr/>
        </p:nvSpPr>
        <p:spPr>
          <a:xfrm>
            <a:off x="666750" y="121920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No cambia nada: la gente no escribe reseñas por un mensaje]]></a:t>
            </a:r>
          </a:p>
        </p:txBody>
      </p:sp>
      <p:sp>
        <p:nvSpPr>
          <p:cNvPr id="8" name=""/>
          <p:cNvSpPr txBox="1"/>
          <p:nvPr/>
        </p:nvSpPr>
        <p:spPr>
          <a:xfrm>
            <a:off x="666750" y="1600200"/>
            <a:ext cx="79629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Sube todo: reseñas y calificación, porque el cliente agradece el seguimiento]]></a:t>
            </a:r>
          </a:p>
        </p:txBody>
      </p:sp>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6 · Verdadero o falso]]></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emp-mkt-c69-m07-oa01"/>
              </a:rPr>
              <a:t><![CDATA[Confianza y datos: reseñas, aviso de privacidad y fraude en el carri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3 / 92]]></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El cliente no te cree a ti: le cree a lo que puede comprobar]]></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Pedir los datos de la tarjeta por chat está bien si la empleada borra el mensaje apenas hace el cobro.]]></a:t>
            </a:r>
          </a:p>
        </p:txBody>
      </p:sp>
      <p:sp>
        <p:nvSpPr>
          <p:cNvPr id="9" name=""/>
          <p:cNvSpPr txBox="1"/>
          <p:nvPr/>
        </p:nvSpPr>
        <p:spPr>
          <a:xfrm>
            <a:off x="666750" y="232410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Verdadero]]></a:t>
            </a:r>
          </a:p>
        </p:txBody>
      </p:sp>
      <p:sp>
        <p:nvSpPr>
          <p:cNvPr id="10" name=""/>
          <p:cNvSpPr txBox="1"/>
          <p:nvPr/>
        </p:nvSpPr>
        <p:spPr>
          <a:xfrm>
            <a:off x="666750" y="269557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Falso]]></a:t>
            </a:r>
          </a:p>
        </p:txBody>
      </p:sp>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7 · Relacionar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emp-mkt-c69-m07-oa01"/>
              </a:rPr>
              <a:t><![CDATA[Confianza y datos: reseñas, aviso de privacidad y fraude en el carri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4 / 92]]></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El cliente no te cree a ti: le cree a lo que puede comprobar]]></a:t>
            </a:r>
          </a:p>
        </p:txBody>
      </p:sp>
      <p:sp>
        <p:nvSpPr>
          <p:cNvPr id="8" name=""/>
          <p:cNvSpPr txBox="1"/>
          <p:nvPr/>
        </p:nvSpPr>
        <p:spPr>
          <a:xfrm>
            <a:off x="514350" y="154305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Empareja cada dato con lo que procede según el objeto:]]></a:t>
            </a:r>
          </a:p>
        </p:txBody>
      </p:sp>
      <p:sp>
        <p:nvSpPr>
          <p:cNvPr id="9" name=""/>
          <p:cNvSpPr txBox="1"/>
          <p:nvPr/>
        </p:nvSpPr>
        <p:spPr>
          <a:xfrm>
            <a:off x="514350" y="199072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olumna A]]></a:t>
            </a:r>
          </a:p>
        </p:txBody>
      </p:sp>
      <p:sp>
        <p:nvSpPr>
          <p:cNvPr id="10" name=""/>
          <p:cNvSpPr txBox="1"/>
          <p:nvPr/>
        </p:nvSpPr>
        <p:spPr>
          <a:xfrm>
            <a:off x="514350" y="22669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1. Número de tarjeta completo]]></a:t>
            </a:r>
          </a:p>
        </p:txBody>
      </p:sp>
      <p:sp>
        <p:nvSpPr>
          <p:cNvPr id="11" name=""/>
          <p:cNvSpPr txBox="1"/>
          <p:nvPr/>
        </p:nvSpPr>
        <p:spPr>
          <a:xfrm>
            <a:off x="514350" y="261937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2. Dirección de entrega del cliente]]></a:t>
            </a:r>
          </a:p>
        </p:txBody>
      </p:sp>
      <p:sp>
        <p:nvSpPr>
          <p:cNvPr id="12" name=""/>
          <p:cNvSpPr txBox="1"/>
          <p:nvPr/>
        </p:nvSpPr>
        <p:spPr>
          <a:xfrm>
            <a:off x="514350" y="29718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3. RFC para facturar]]></a:t>
            </a:r>
          </a:p>
        </p:txBody>
      </p:sp>
      <p:sp>
        <p:nvSpPr>
          <p:cNvPr id="13" name=""/>
          <p:cNvSpPr txBox="1"/>
          <p:nvPr/>
        </p:nvSpPr>
        <p:spPr>
          <a:xfrm>
            <a:off x="514350" y="332422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4. Chat de WhatsApp con el pedido]]></a:t>
            </a:r>
          </a:p>
        </p:txBody>
      </p:sp>
      <p:sp>
        <p:nvSpPr>
          <p:cNvPr id="14" name=""/>
          <p:cNvSpPr txBox="1"/>
          <p:nvPr/>
        </p:nvSpPr>
        <p:spPr>
          <a:xfrm>
            <a:off x="514350" y="36766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5. Correo del cliente en el marketplace]]></a:t>
            </a:r>
          </a:p>
        </p:txBody>
      </p:sp>
      <p:sp>
        <p:nvSpPr>
          <p:cNvPr id="15" name=""/>
          <p:cNvSpPr txBox="1"/>
          <p:nvPr/>
        </p:nvSpPr>
        <p:spPr>
          <a:xfrm>
            <a:off x="514350" y="402907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6. Foto del paquete terminado para redes]]></a:t>
            </a:r>
          </a:p>
        </p:txBody>
      </p:sp>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7 · Relacionar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emp-mkt-c69-m07-oa01"/>
              </a:rPr>
              <a:t><![CDATA[Confianza y datos: reseñas, aviso de privacidad y fraude en el carri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5 / 92]]></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olumna B]]></a:t>
            </a:r>
          </a:p>
        </p:txBody>
      </p:sp>
      <p:sp>
        <p:nvSpPr>
          <p:cNvPr id="8" name=""/>
          <p:cNvSpPr txBox="1"/>
          <p:nvPr/>
        </p:nvSpPr>
        <p:spPr>
          <a:xfrm>
            <a:off x="628650" y="1495425"/>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Se usa para entregar y para el envío de regreso; nunca se publica ni se muestra en capturas]]></a:t>
            </a:r>
          </a:p>
        </p:txBody>
      </p:sp>
      <p:sp>
        <p:nvSpPr>
          <p:cNvPr id="9" name=""/>
          <p:cNvSpPr txBox="1"/>
          <p:nvPr/>
        </p:nvSpPr>
        <p:spPr>
          <a:xfrm>
            <a:off x="628650" y="2162175"/>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Dato fiscal: se conserva y se entrega a tu contador; pregunta a él cuánto tiempo]]></a:t>
            </a:r>
          </a:p>
        </p:txBody>
      </p:sp>
      <p:sp>
        <p:nvSpPr>
          <p:cNvPr id="10" name=""/>
          <p:cNvSpPr txBox="1"/>
          <p:nvPr/>
        </p:nvSpPr>
        <p:spPr>
          <a:xfrm>
            <a:off x="628650" y="2828925"/>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Es dato personal con historial: define quién lo revisa y cuándo se borra]]></a:t>
            </a:r>
          </a:p>
        </p:txBody>
      </p:sp>
      <p:sp>
        <p:nvSpPr>
          <p:cNvPr id="11" name=""/>
          <p:cNvSpPr txBox="1"/>
          <p:nvPr/>
        </p:nvSpPr>
        <p:spPr>
          <a:xfrm>
            <a:off x="628650" y="3495675"/>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Verifica en tu panel qué te entrega la plataforma: puede venir enmascarado]]></a:t>
            </a:r>
          </a:p>
        </p:txBody>
      </p:sp>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7 · Relacionar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emp-mkt-c69-m07-oa01"/>
              </a:rPr>
              <a:t><![CDATA[Confianza y datos: reseñas, aviso de privacidad y fraude en el carri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6 / 92]]></a:t>
            </a:r>
          </a:p>
        </p:txBody>
      </p:sp>
      <p:sp>
        <p:nvSpPr>
          <p:cNvPr id="7" name=""/>
          <p:cNvSpPr txBox="1"/>
          <p:nvPr/>
        </p:nvSpPr>
        <p:spPr>
          <a:xfrm>
            <a:off x="628650" y="1219200"/>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 Se publica sin etiqueta visible: el nombre y la calle del cliente no salen]]></a:t>
            </a:r>
          </a:p>
        </p:txBody>
      </p:sp>
      <p:sp>
        <p:nvSpPr>
          <p:cNvPr id="8" name=""/>
          <p:cNvSpPr txBox="1"/>
          <p:nvPr/>
        </p:nvSpPr>
        <p:spPr>
          <a:xfrm>
            <a:off x="628650" y="18859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F) No entra en tu empresa: se captura en el formulario de la pasarela]]></a:t>
            </a:r>
          </a:p>
        </p:txBody>
      </p:sp>
    </p:spTree>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emp-mkt-c69-m07-oa01"/>
              </a:rPr>
              <a:t><![CDATA[Confianza y datos: reseñas, aviso de privacidad y fraude en el carri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7 / 92]]></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El cliente no te cree a ti: le cree a lo que puede comprobar · Repaso: seis tarjetas para la junta del lunes · Tarjeta 1 de 6]]></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9" name=""/>
          <p:cNvSpPr txBox="1"/>
          <p:nvPr/>
        </p:nvSpPr>
        <p:spPr>
          <a:xfrm>
            <a:off x="514350" y="2314575"/>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Las seis pruebas de confianza verificables]]></a:t>
            </a:r>
          </a:p>
        </p:txBody>
      </p:sp>
    </p:spTree>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emp-mkt-c69-m07-oa01"/>
              </a:rPr>
              <a:t><![CDATA[Confianza y datos: reseñas, aviso de privacidad y fraude en el carri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8 / 92]]></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El cliente no te cree a ti: le cree a lo que puede comprobar · Repaso: seis tarjetas para la junta del lunes · Tarjeta 1 de 6 · Respuesta]]></a:t>
            </a:r>
          </a:p>
        </p:txBody>
      </p:sp>
      <p:sp>
        <p:nvSpPr>
          <p:cNvPr id="8" name=""/>
          <p:cNvSpPr txBox="1"/>
          <p:nvPr/>
        </p:nvSpPr>
        <p:spPr>
          <a:xfrm>
            <a:off x="514350" y="237172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9" name=""/>
          <p:cNvSpPr txBox="1"/>
          <p:nvPr/>
        </p:nvSpPr>
        <p:spPr>
          <a:xfrm>
            <a:off x="514350" y="2657475"/>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Dirección física, medio de contacto con nombre y horario, medio de queja por escrito, política de devolución escrita, reseñas sin filtro y pago en formulario de la pasarela.]]></a:t>
            </a:r>
          </a:p>
        </p:txBody>
      </p:sp>
    </p:spTree>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emp-mkt-c69-m07-oa01"/>
              </a:rPr>
              <a:t><![CDATA[Confianza y datos: reseñas, aviso de privacidad y fraude en el carri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9 / 92]]></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El cliente no te cree a ti: le cree a lo que puede comprobar · Repaso: seis tarjetas para la junta del lunes · Tarjeta 2 de 6]]></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9" name=""/>
          <p:cNvSpPr txBox="1"/>
          <p:nvPr/>
        </p:nvSpPr>
        <p:spPr>
          <a:xfrm>
            <a:off x="514350" y="2314575"/>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Las cinco piezas de una respuesta a una reseña negativa]]></a:t>
            </a:r>
          </a:p>
        </p:txBody>
      </p:sp>
    </p:spTree>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emp-mkt-c69-m07-oa01"/>
              </a:rPr>
              <a:t><![CDATA[Confianza y datos: reseñas, aviso de privacidad y fraude en el carri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0 / 92]]></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El cliente no te cree a ti: le cree a lo que puede comprobar · Repaso: seis tarjetas para la junta del lunes · Tarjeta 2 de 6 · Respuesta]]></a:t>
            </a:r>
          </a:p>
        </p:txBody>
      </p:sp>
      <p:sp>
        <p:nvSpPr>
          <p:cNvPr id="8" name=""/>
          <p:cNvSpPr txBox="1"/>
          <p:nvPr/>
        </p:nvSpPr>
        <p:spPr>
          <a:xfrm>
            <a:off x="514350" y="237172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9" name=""/>
          <p:cNvSpPr txBox="1"/>
          <p:nvPr/>
        </p:nvSpPr>
        <p:spPr>
          <a:xfrm>
            <a:off x="514350" y="2657475"/>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Hecho con fecha, responsabilidad sin culpar al transportista, correctivo ya instalado, canal privado con nombre y puesto, y ]]></a:t>
            </a:r>
            <a:r>
              <a:rPr lang="en-US" b="1" strike="noStrike" sz="2200" spc="0" u="none" cap="none">
                <a:solidFill>
                  <a:srgbClr val="1B2438">
                    <a:alpha val="100000"/>
                  </a:srgbClr>
                </a:solidFill>
                <a:latin typeface="Calibri"/>
              </a:rPr>
              <a:t><![CDATA[no borrar]]></a:t>
            </a:r>
            <a:r>
              <a:rPr lang="en-US" strike="noStrike" sz="2200" spc="0" u="none" cap="none">
                <a:solidFill>
                  <a:srgbClr val="1B2438">
                    <a:alpha val="100000"/>
                  </a:srgbClr>
                </a:solidFill>
                <a:latin typeface="Calibri"/>
              </a:rPr>
              <a:t><![CDATA[.]]></a:t>
            </a:r>
          </a:p>
        </p:txBody>
      </p:sp>
    </p:spTree>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emp-mkt-c69-m07-oa01"/>
              </a:rPr>
              <a:t><![CDATA[Confianza y datos: reseñas, aviso de privacidad y fraude en el carri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1 / 92]]></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El cliente no te cree a ti: le cree a lo que puede comprobar · Repaso: seis tarjetas para la junta del lunes · Tarjeta 3 de 6]]></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9" name=""/>
          <p:cNvSpPr txBox="1"/>
          <p:nvPr/>
        </p:nvSpPr>
        <p:spPr>
          <a:xfrm>
            <a:off x="514350" y="2314575"/>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El aviso de privacidad: ¿se redacta aquí?]]></a:t>
            </a:r>
          </a:p>
        </p:txBody>
      </p:sp>
    </p:spTree>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emp-mkt-c69-m07-oa01"/>
              </a:rPr>
              <a:t><![CDATA[Confianza y datos: reseñas, aviso de privacidad y fraude en el carri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2 / 92]]></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El cliente no te cree a ti: le cree a lo que puede comprobar · Repaso: seis tarjetas para la junta del lunes · Tarjeta 3 de 6 · Respuesta]]></a:t>
            </a:r>
          </a:p>
        </p:txBody>
      </p:sp>
      <p:sp>
        <p:nvSpPr>
          <p:cNvPr id="8" name=""/>
          <p:cNvSpPr txBox="1"/>
          <p:nvPr/>
        </p:nvSpPr>
        <p:spPr>
          <a:xfrm>
            <a:off x="514350" y="237172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9" name=""/>
          <p:cNvSpPr txBox="1"/>
          <p:nvPr/>
        </p:nvSpPr>
        <p:spPr>
          <a:xfrm>
            <a:off x="514350" y="2657475"/>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No. Aquí se arma la lista de preguntas para el abogado. La ley de protección de datos de México define contenidos mínimos: verifica los tuyos con tu abogado.]]></a:t>
            </a:r>
          </a:p>
        </p:txBody>
      </p:sp>
    </p:spTree>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emp-mkt-c69-m07-oa01"/>
              </a:rPr>
              <a:t><![CDATA[Confianza y datos: reseñas, aviso de privacidad y fraude en el carri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3 / 92]]></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El cliente no te cree a ti: le cree a lo que puede comprobar · Repaso: seis tarjetas para la junta del lunes · Tarjeta 4 de 6]]></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9" name=""/>
          <p:cNvSpPr txBox="1"/>
          <p:nvPr/>
        </p:nvSpPr>
        <p:spPr>
          <a:xfrm>
            <a:off x="514350" y="2314575"/>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Las dos prohibiciones del cobro]]></a:t>
            </a:r>
          </a:p>
        </p:txBody>
      </p:sp>
    </p:spTree>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emp-mkt-c69-m07-oa01"/>
              </a:rPr>
              <a:t><![CDATA[Confianza y datos: reseñas, aviso de privacidad y fraude en el carri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4 / 92]]></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El cliente no te cree a ti: le cree a lo que puede comprobar · Repaso: seis tarjetas para la junta del lunes · Tarjeta 4 de 6 · Respuesta]]></a:t>
            </a:r>
          </a:p>
        </p:txBody>
      </p:sp>
      <p:sp>
        <p:nvSpPr>
          <p:cNvPr id="8" name=""/>
          <p:cNvSpPr txBox="1"/>
          <p:nvPr/>
        </p:nvSpPr>
        <p:spPr>
          <a:xfrm>
            <a:off x="514350" y="237172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9" name=""/>
          <p:cNvSpPr txBox="1"/>
          <p:nvPr/>
        </p:nvSpPr>
        <p:spPr>
          <a:xfrm>
            <a:off x="514350" y="2657475"/>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Nunca pedir datos de tarjeta por chat. Nunca publicar direcciones o datos de clientes en capturas.]]></a:t>
            </a:r>
          </a:p>
        </p:txBody>
      </p:sp>
    </p:spTree>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emp-mkt-c69-m07-oa01"/>
              </a:rPr>
              <a:t><![CDATA[Confianza y datos: reseñas, aviso de privacidad y fraude en el carri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5 / 92]]></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El cliente no te cree a ti: le cree a lo que puede comprobar · Repaso: seis tarjetas para la junta del lunes · Tarjeta 5 de 6]]></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9" name=""/>
          <p:cNvSpPr txBox="1"/>
          <p:nvPr/>
        </p:nvSpPr>
        <p:spPr>
          <a:xfrm>
            <a:off x="514350" y="2314575"/>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Señales de un pedido sospechoso]]></a:t>
            </a:r>
          </a:p>
        </p:txBody>
      </p:sp>
    </p:spTree>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emp-mkt-c69-m07-oa01"/>
              </a:rPr>
              <a:t><![CDATA[Confianza y datos: reseñas, aviso de privacidad y fraude en el carri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6 / 92]]></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El cliente no te cree a ti: le cree a lo que puede comprobar · Repaso: seis tarjetas para la junta del lunes · Tarjeta 5 de 6 · Respuesta]]></a:t>
            </a:r>
          </a:p>
        </p:txBody>
      </p:sp>
      <p:sp>
        <p:nvSpPr>
          <p:cNvPr id="8" name=""/>
          <p:cNvSpPr txBox="1"/>
          <p:nvPr/>
        </p:nvSpPr>
        <p:spPr>
          <a:xfrm>
            <a:off x="514350" y="237172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9" name=""/>
          <p:cNvSpPr txBox="1"/>
          <p:nvPr/>
        </p:nvSpPr>
        <p:spPr>
          <a:xfrm>
            <a:off x="514350" y="2657475"/>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Dirección que no cuadra con el teléfono, volumen muy arriba de tu ticket promedio, prisa fuera de lo normal, correo recién creado. Ninguna basta sola: se combinan.]]></a:t>
            </a:r>
          </a:p>
        </p:txBody>
      </p:sp>
    </p:spTree>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emp-mkt-c69-m07-oa01"/>
              </a:rPr>
              <a:t><![CDATA[Confianza y datos: reseñas, aviso de privacidad y fraude en el carri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7 / 92]]></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El cliente no te cree a ti: le cree a lo que puede comprobar · Repaso: seis tarjetas para la junta del lunes · Tarjeta 6 de 6]]></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9" name=""/>
          <p:cNvSpPr txBox="1"/>
          <p:nvPr/>
        </p:nvSpPr>
        <p:spPr>
          <a:xfrm>
            <a:off x="514350" y="2314575"/>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Cuánto pesan $1,900 de rechazos?]]></a:t>
            </a:r>
          </a:p>
        </p:txBody>
      </p:sp>
    </p:spTree>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emp-mkt-c69-m07-oa01"/>
              </a:rPr>
              <a:t><![CDATA[Confianza y datos: reseñas, aviso de privacidad y fraude en el carri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8 / 92]]></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El cliente no te cree a ti: le cree a lo que puede comprobar · Repaso: seis tarjetas para la junta del lunes · Tarjeta 6 de 6 · Respuesta]]></a:t>
            </a:r>
          </a:p>
        </p:txBody>
      </p:sp>
      <p:sp>
        <p:nvSpPr>
          <p:cNvPr id="8" name=""/>
          <p:cNvSpPr txBox="1"/>
          <p:nvPr/>
        </p:nvSpPr>
        <p:spPr>
          <a:xfrm>
            <a:off x="514350" y="237172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9" name=""/>
          <p:cNvSpPr txBox="1"/>
          <p:nvPr/>
        </p:nvSpPr>
        <p:spPr>
          <a:xfrm>
            <a:off x="514350" y="2657475"/>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3.52% de la venta de la tienda propia ($54,000); anualizados son $22,800: 133 bálsamos vendidos en directo a $172 de margen.]]></a:t>
            </a:r>
          </a:p>
        </p:txBody>
      </p:sp>
    </p:spTree>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5753100"/>
          <a:chOff x="514350" y="247650"/>
          <a:chExt cx="8629650" cy="5753100"/>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l cliente no te cree a ti: le cree a lo que puede comprobar]]></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3" tooltip="https://marketing.lumbre.lat/object/emp-mkt-c69-m07-oa01"/>
              </a:rPr>
              <a:t><![CDATA[Confianza y datos: reseñas, aviso de privacidad y fraude en el carri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9 / 92]]></a:t>
            </a:r>
          </a:p>
        </p:txBody>
      </p:sp>
      <p:sp>
        <p:nvSpPr>
          <p:cNvPr id="7" name="" descr=""/>
          <p:cNvSpPr/>
          <p:nvPr/>
        </p:nvSpPr>
        <p:spPr>
          <a:xfrm>
            <a:off x="514350" y="1333500"/>
            <a:ext cx="3619500" cy="2571750"/>
          </a:xfrm>
          <a:prstGeom prst="roundRect">
            <a:avLst/>
          </a:prstGeom>
          <a:solidFill>
            <a:srgbClr val="FFFFFF">
              <a:alpha val="100000"/>
            </a:srgbClr>
          </a:solidFill>
          <a:ln w="9525">
            <a:solidFill>
              <a:srgbClr val="E4DCCB">
                <a:alpha val="100000"/>
              </a:srgbClr>
            </a:solidFill>
          </a:ln>
        </p:spPr>
        <p:txBody>
          <a:bodyPr vertOverflow="clip" rtlCol="0" anchor="ctr"/>
          <a:lstStyle/>
          <a:p>
            <a:pPr algn="ctr"/>
            <a:r>
              <a:t/>
            </a:r>
          </a:p>
        </p:txBody>
      </p:sp>
      <p:pic>
        <p:nvPicPr>
          <p:cNvPr id="8" name="" descr="Miniatura del recurso"/>
          <p:cNvPicPr>
            <a:picLocks noChangeAspect="1"/>
          </p:cNvPicPr>
          <p:nvPr/>
        </p:nvPicPr>
        <p:blipFill>
          <a:blip r:embed="rId2"/>
          <a:stretch>
            <a:fillRect/>
          </a:stretch>
        </p:blipFill>
        <p:spPr>
          <a:xfrm>
            <a:off x="733425" y="1428750"/>
            <a:ext cx="3171825" cy="2381250"/>
          </a:xfrm>
          <a:prstGeom prst="rect">
            <a:avLst/>
          </a:prstGeom>
          <a:noFill/>
        </p:spPr>
      </p:pic>
      <p:sp>
        <p:nvSpPr>
          <p:cNvPr id="9" name=""/>
          <p:cNvSpPr txBox="1"/>
          <p:nvPr/>
        </p:nvSpPr>
        <p:spPr>
          <a:xfrm>
            <a:off x="4362450" y="1352550"/>
            <a:ext cx="4267200" cy="12858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600" spc="0" u="none" cap="none">
                <a:solidFill>
                  <a:srgbClr val="172033">
                    <a:alpha val="100000"/>
                  </a:srgbClr>
                </a:solidFill>
                <a:latin typeface="Calibri"/>
              </a:rPr>
              <a:t><![CDATA[¿Seguridad al hacer compras online? · Divulgaciencia USS]]></a:t>
            </a:r>
          </a:p>
        </p:txBody>
      </p:sp>
      <p:sp>
        <p:nvSpPr>
          <p:cNvPr id="10" name=""/>
          <p:cNvSpPr txBox="1"/>
          <p:nvPr/>
        </p:nvSpPr>
        <p:spPr>
          <a:xfrm>
            <a:off x="4362450" y="2771775"/>
            <a:ext cx="4267200" cy="2571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Video verificado en YouTube: la otra acera del mostrador —qué revisa un comprador antes de pagar en una tienda que no conoce. Míralo con tu checklist de confianza abierto: marca cuántas de esas comprobaciones tu página sí permite hacerlas.]]></a:t>
            </a:r>
          </a:p>
        </p:txBody>
      </p:sp>
      <p:sp>
        <p:nvSpPr>
          <p:cNvPr id="11" name=""/>
          <p:cNvSpPr txBox="1"/>
          <p:nvPr/>
        </p:nvSpPr>
        <p:spPr>
          <a:xfrm>
            <a:off x="4362450" y="5457825"/>
            <a:ext cx="42672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Requiere conexión a internet.]]></a:t>
            </a:r>
          </a:p>
        </p:txBody>
      </p:sp>
      <p:sp>
        <p:nvSpPr>
          <p:cNvPr id="12" name="" descr=""/>
          <p:cNvSpPr/>
          <p:nvPr/>
        </p:nvSpPr>
        <p:spPr>
          <a:xfrm>
            <a:off x="4362450" y="4133850"/>
            <a:ext cx="2724150" cy="495300"/>
          </a:xfrm>
          <a:prstGeom prst="roundRect">
            <a:avLst/>
          </a:prstGeom>
          <a:solidFill>
            <a:srgbClr val="BF4018">
              <a:alpha val="100000"/>
            </a:srgbClr>
          </a:solidFill>
          <a:ln w="9525">
            <a:noFill/>
          </a:ln>
        </p:spPr>
        <p:txBody>
          <a:bodyPr vertOverflow="clip" rtlCol="0" anchor="ctr"/>
          <a:lstStyle/>
          <a:p>
            <a:pPr algn="ctr"/>
            <a:r>
              <a:t/>
            </a:r>
          </a:p>
        </p:txBody>
      </p:sp>
      <p:sp>
        <p:nvSpPr>
          <p:cNvPr id="13" name=""/>
          <p:cNvSpPr txBox="1"/>
          <p:nvPr/>
        </p:nvSpPr>
        <p:spPr>
          <a:xfrm>
            <a:off x="4533900" y="4257675"/>
            <a:ext cx="2381250" cy="266700"/>
          </a:xfrm>
          <a:prstGeom prst="rect">
            <a:avLst/>
          </a:prstGeom>
          <a:noFill/>
        </p:spPr>
        <p:txBody>
          <a:bodyPr anchor="ctr" anchorCtr="0" rtlCol="0" vert="horz" bIns="0" lIns="0" rIns="0" tIns="0">
            <a:noAutofit/>
          </a:bodyPr>
          <a:lstStyle/>
          <a:p>
            <a:pPr algn="ctr" rtl="0" fontAlgn="ctr" marL="0" marR="0" indent="0" lvl="0">
              <a:lnSpc>
                <a:spcPct val="100000"/>
              </a:lnSpc>
              <a:spcBef>
                <a:spcPts val="0"/>
              </a:spcBef>
              <a:spcAft>
                <a:spcPts val="0"/>
              </a:spcAft>
            </a:pPr>
            <a:r>
              <a:rPr lang="en-US" b="1" strike="noStrike" sz="2000" spc="0" u="none" cap="none">
                <a:solidFill>
                  <a:srgbClr val="FFFFFF">
                    <a:alpha val="100000"/>
                  </a:srgbClr>
                </a:solidFill>
                <a:latin typeface="Calibri"/>
                <a:hlinkClick r:id="rId5" tooltip="Ver video en YouTube"/>
              </a:rPr>
              <a:t><![CDATA[Ver video en YouTube]]></a:t>
            </a:r>
          </a:p>
        </p:txBody>
      </p:sp>
    </p:spTree>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l cliente no te cree a ti: le cree a lo que puede comprobar]]></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emp-mkt-c69-m07-oa01"/>
              </a:rPr>
              <a:t><![CDATA[Confianza y datos: reseñas, aviso de privacidad y fraude en el carri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0 / 92]]></a:t>
            </a:r>
          </a:p>
        </p:txBody>
      </p:sp>
      <p:sp>
        <p:nvSpPr>
          <p:cNvPr id="7" name="" descr=""/>
          <p:cNvSpPr/>
          <p:nvPr/>
        </p:nvSpPr>
        <p:spPr>
          <a:xfrm>
            <a:off x="514350" y="1238250"/>
            <a:ext cx="38100" cy="676275"/>
          </a:xfrm>
          <a:prstGeom prst="roundRect">
            <a:avLst/>
          </a:prstGeom>
          <a:solidFill>
            <a:srgbClr val="BF4018">
              <a:alpha val="100000"/>
            </a:srgbClr>
          </a:solidFill>
          <a:ln w="9525">
            <a:noFill/>
          </a:ln>
        </p:spPr>
        <p:txBody>
          <a:bodyPr vertOverflow="clip" rtlCol="0" anchor="ctr"/>
          <a:lstStyle/>
          <a:p>
            <a:pPr algn="ctr"/>
            <a:r>
              <a:t/>
            </a:r>
          </a:p>
        </p:txBody>
      </p:sp>
      <p:sp>
        <p:nvSpPr>
          <p:cNvPr id="8" name=""/>
          <p:cNvSpPr txBox="1"/>
          <p:nvPr/>
        </p:nvSpPr>
        <p:spPr>
          <a:xfrm>
            <a:off x="781050" y="1219200"/>
            <a:ext cx="78486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Una reseña negativa bien atendida no es un daño que se repara: es la única prueba de que alguien contesta.]]></a:t>
            </a:r>
          </a:p>
        </p:txBody>
      </p:sp>
      <p:sp>
        <p:nvSpPr>
          <p:cNvPr id="9" name="" descr=""/>
          <p:cNvSpPr/>
          <p:nvPr/>
        </p:nvSpPr>
        <p:spPr>
          <a:xfrm>
            <a:off x="514350" y="2000250"/>
            <a:ext cx="38100" cy="238125"/>
          </a:xfrm>
          <a:prstGeom prst="roundRect">
            <a:avLst/>
          </a:prstGeom>
          <a:solidFill>
            <a:srgbClr val="BF4018">
              <a:alpha val="100000"/>
            </a:srgbClr>
          </a:solidFill>
          <a:ln w="9525">
            <a:noFill/>
          </a:ln>
        </p:spPr>
        <p:txBody>
          <a:bodyPr vertOverflow="clip" rtlCol="0" anchor="ctr"/>
          <a:lstStyle/>
          <a:p>
            <a:pPr algn="ctr"/>
            <a:r>
              <a:t/>
            </a:r>
          </a:p>
        </p:txBody>
      </p:sp>
      <p:sp>
        <p:nvSpPr>
          <p:cNvPr id="10" name=""/>
          <p:cNvSpPr txBox="1"/>
          <p:nvPr/>
        </p:nvSpPr>
        <p:spPr>
          <a:xfrm>
            <a:off x="781050" y="1981200"/>
            <a:ext cx="78486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 Lumbre · Empresa]]></a:t>
            </a:r>
          </a:p>
        </p:txBody>
      </p:sp>
    </p:spTree>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8 · Reflexión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emp-mkt-c69-m07-oa01"/>
              </a:rPr>
              <a:t><![CDATA[Confianza y datos: reseñas, aviso de privacidad y fraude en el carri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1 / 92]]></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El cliente no te cree a ti: le cree a lo que puede comprobar]]></a:t>
            </a:r>
          </a:p>
        </p:txBody>
      </p:sp>
      <p:sp>
        <p:nvSpPr>
          <p:cNvPr id="8" name=""/>
          <p:cNvSpPr txBox="1"/>
          <p:nvPr/>
        </p:nvSpPr>
        <p:spPr>
          <a:xfrm>
            <a:off x="514350" y="1543050"/>
            <a:ext cx="8115300" cy="2114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Dos]]></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entregables,]]></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en]]></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este]]></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orden.]]></a:t>
            </a:r>
            <a:r>
              <a:rPr lang="en-US" b="1" strike="noStrike" sz="2200" spc="0" u="none" cap="none">
                <a:solidFill>
                  <a:srgbClr val="1B2438">
                    <a:alpha val="100000"/>
                  </a:srgbClr>
                </a:solidFill>
                <a:latin typeface="Calibri"/>
              </a:rPr>
              <a:t><![CDATA[ ]]></a:t>
            </a:r>
            <a:r>
              <a:rPr lang="en-US" b="1" strike="noStrike" sz="2200" spc="0" u="none" cap="none">
                <a:solidFill>
                  <a:srgbClr val="1B2438">
                    <a:alpha val="100000"/>
                  </a:srgbClr>
                </a:solidFill>
                <a:latin typeface="Calibri"/>
              </a:rPr>
              <a:t><![CDATA[Uno:]]></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copia]]></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el]]></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checklist]]></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de]]></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confianza]]></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de]]></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este]]></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objeto]]></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y]]></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llénalo]]></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con]]></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tu]]></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empresa:]]></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nombre]]></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del]]></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puesto]]></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que]]></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revisa]]></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cada]]></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punto]]></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y]]></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la]]></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fecha]]></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de]]></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la]]></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última]]></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vez]]></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que]]></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alguien]]></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lo]]></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revisó]]></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de]]></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verdad.]]></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Si]]></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un]]></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punto]]></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no]]></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tiene]]></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nombre,]]></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no]]></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tiene]]></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control.]]></a:t>
            </a:r>
            <a:r>
              <a:rPr lang="en-US" b="1" strike="noStrike" sz="2200" spc="0" u="none" cap="none">
                <a:solidFill>
                  <a:srgbClr val="1B2438">
                    <a:alpha val="100000"/>
                  </a:srgbClr>
                </a:solidFill>
                <a:latin typeface="Calibri"/>
              </a:rPr>
              <a:t><![CDATA[ ]]></a:t>
            </a:r>
            <a:r>
              <a:rPr lang="en-US" b="1" strike="noStrike" sz="2200" spc="0" u="none" cap="none">
                <a:solidFill>
                  <a:srgbClr val="1B2438">
                    <a:alpha val="100000"/>
                  </a:srgbClr>
                </a:solidFill>
                <a:latin typeface="Calibri"/>
              </a:rPr>
              <a:t><![CDATA[Dos:]]></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lleva]]></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al]]></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abogado]]></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la]]></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lista]]></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de]]></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diez]]></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preguntas]]></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del]]></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aviso]]></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de]]></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privacidad,]]></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pero]]></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antes]]></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contesta]]></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tú]]></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la]]></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que]]></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solo]]></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tú]]></a:t>
            </a:r>
          </a:p>
        </p:txBody>
      </p:sp>
    </p:spTree>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8 · Reflexión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emp-mkt-c69-m07-oa01"/>
              </a:rPr>
              <a:t><![CDATA[Confianza y datos: reseñas, aviso de privacidad y fraude en el carri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2 / 92]]></a:t>
            </a:r>
          </a:p>
        </p:txBody>
      </p:sp>
      <p:sp>
        <p:nvSpPr>
          <p:cNvPr id="7" name=""/>
          <p:cNvSpPr txBox="1"/>
          <p:nvPr/>
        </p:nvSpPr>
        <p:spPr>
          <a:xfrm>
            <a:off x="514350" y="1219200"/>
            <a:ext cx="8115300" cy="2114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puedes]]></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contestar:]]></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qué]]></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datos]]></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recoges]]></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hoy,]]></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en]]></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cuál]]></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de]]></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tus]]></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canales,]]></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y]]></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quién]]></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los]]></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ve.]]></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Transferencia]]></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del]]></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método:]]></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si]]></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vendes]]></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en]]></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un]]></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mercado]]></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artesanal]]></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o]]></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por]]></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WhatsApp]]></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sin]]></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página,]]></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las]]></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seis]]></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pruebas]]></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verificables]]></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siguen]]></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aplicando]]></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lo]]></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que]]></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cambia]]></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es]]></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dónde]]></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las]]></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escribes.\n\nCierra]]></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con]]></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la]]></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pregunta]]></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incómoda:]]></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qué]]></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dato]]></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de]]></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un]]></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cliente]]></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tienes]]></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hoy]]></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guardado]]></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en]]></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tu]]></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teléfono,]]></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en]]></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un]]></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chat]]></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o]]></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en]]></a:t>
            </a:r>
          </a:p>
        </p:txBody>
      </p:sp>
      <p:sp>
        <p:nvSpPr>
          <p:cNvPr id="8" name=""/>
          <p:cNvSpPr txBox="1"/>
          <p:nvPr/>
        </p:nvSpPr>
        <p:spPr>
          <a:xfrm>
            <a:off x="514350" y="3286125"/>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una]]></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hoja]]></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de]]></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cálculo]]></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que]]></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no]]></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sabes]]></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borrar?]]></a:t>
            </a:r>
          </a:p>
        </p:txBody>
      </p:sp>
    </p:spTree>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8 · Reflexión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emp-mkt-c69-m07-oa01"/>
              </a:rPr>
              <a:t><![CDATA[Confianza y datos: reseñas, aviso de privacidad y fraude en el carri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3 / 92]]></a:t>
            </a:r>
          </a:p>
        </p:txBody>
      </p:sp>
      <p:sp>
        <p:nvSpPr>
          <p:cNvPr id="7" name=""/>
          <p:cNvSpPr txBox="1"/>
          <p:nvPr/>
        </p:nvSpPr>
        <p:spPr>
          <a:xfrm>
            <a:off x="514350" y="1219200"/>
            <a:ext cx="8115300" cy="981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Pista: Empieza por la captura de pantalla más reciente que publicaste: ahí se ve en un minuto si tu equipo entiende la regla de no publicar direcciones.]]></a:t>
            </a:r>
          </a:p>
        </p:txBody>
      </p:sp>
      <p:sp>
        <p:nvSpPr>
          <p:cNvPr id="8" name=""/>
          <p:cNvSpPr txBox="1"/>
          <p:nvPr/>
        </p:nvSpPr>
        <p:spPr>
          <a:xfrm>
            <a:off x="514350" y="223837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 abierta · las respuestas personales no se incluyen en esta exportación.]]></a:t>
            </a:r>
          </a:p>
        </p:txBody>
      </p:sp>
    </p:spTree>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bg>
      <p:bgPr>
        <a:solidFill>
          <a:srgbClr val="172033">
            <a:alpha val="100000"/>
          </a:srgbClr>
        </a:solidFill>
      </p:bgPr>
    </p:bg>
    <p:spTree>
      <p:nvGrpSpPr>
        <p:cNvPr id="1" name=""/>
        <p:cNvGrpSpPr/>
        <p:nvPr/>
      </p:nvGrpSpPr>
      <p:grpSpPr>
        <a:xfrm>
          <a:off x="514350" y="1962150"/>
          <a:ext cx="8629650" cy="4629150"/>
          <a:chOff x="514350" y="1962150"/>
          <a:chExt cx="8629650" cy="4629150"/>
        </a:xfrm>
      </p:grpSpPr>
      <p:sp>
        <p:nvSpPr>
          <p:cNvPr id="2" name="Placeholder for title"/>
          <p:cNvSpPr/>
          <p:nvPr>
            <p:ph type="title"/>
          </p:nvPr>
        </p:nvSpPr>
        <p:spPr>
          <a:xfrm>
            <a:off x="514350" y="1962150"/>
            <a:ext cx="8115300" cy="266700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FFF9F0">
                    <a:alpha val="100000"/>
                  </a:srgbClr>
                </a:solidFill>
                <a:latin typeface="Calibri"/>
              </a:rPr>
              <a:t><![CDATA[Para dominar este tema]]></a:t>
            </a:r>
          </a:p>
        </p:txBody>
      </p:sp>
    </p:spTree>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o esencial que debes saber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emp-mkt-c69-m07-oa01"/>
              </a:rPr>
              <a:t><![CDATA[Confianza y datos: reseñas, aviso de privacidad y fraude en el carri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5 / 92]]></a:t>
            </a:r>
          </a:p>
        </p:txBody>
      </p:sp>
      <p:sp>
        <p:nvSpPr>
          <p:cNvPr id="7" name=""/>
          <p:cNvSpPr txBox="1"/>
          <p:nvPr/>
        </p:nvSpPr>
        <p:spPr>
          <a:xfrm>
            <a:off x="514350" y="12192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confianza no se declara con adjetivos: se demuestra con seis cosas que el cliente puede comprobar.]]></a:t>
            </a:r>
          </a:p>
        </p:txBody>
      </p:sp>
      <p:sp>
        <p:nvSpPr>
          <p:cNvPr id="9" name=""/>
          <p:cNvSpPr txBox="1"/>
          <p:nvPr/>
        </p:nvSpPr>
        <p:spPr>
          <a:xfrm>
            <a:off x="514350" y="19431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0" name=""/>
          <p:cNvSpPr txBox="1"/>
          <p:nvPr/>
        </p:nvSpPr>
        <p:spPr>
          <a:xfrm>
            <a:off x="762000" y="19431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reseña se pide después de la entrega confirmada, con una sola pregunta y con nombre de quien escribe.]]></a:t>
            </a:r>
          </a:p>
        </p:txBody>
      </p:sp>
      <p:sp>
        <p:nvSpPr>
          <p:cNvPr id="11" name=""/>
          <p:cNvSpPr txBox="1"/>
          <p:nvPr/>
        </p:nvSpPr>
        <p:spPr>
          <a:xfrm>
            <a:off x="514350" y="26670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2" name=""/>
          <p:cNvSpPr txBox="1"/>
          <p:nvPr/>
        </p:nvSpPr>
        <p:spPr>
          <a:xfrm>
            <a:off x="762000" y="26670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Una reseña negativa se responde con hecho, causa, correctivo y canal privado: no se borra ni se compra.]]></a:t>
            </a:r>
          </a:p>
        </p:txBody>
      </p:sp>
      <p:sp>
        <p:nvSpPr>
          <p:cNvPr id="13" name=""/>
          <p:cNvSpPr txBox="1"/>
          <p:nvPr/>
        </p:nvSpPr>
        <p:spPr>
          <a:xfrm>
            <a:off x="514350" y="33909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4" name=""/>
          <p:cNvSpPr txBox="1"/>
          <p:nvPr/>
        </p:nvSpPr>
        <p:spPr>
          <a:xfrm>
            <a:off x="762000" y="33909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aviso de privacidad no se copia: se preparan las preguntas y lo redacta tu abogado con tu operación.]]></a:t>
            </a:r>
          </a:p>
        </p:txBody>
      </p:sp>
    </p:spTree>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o esencial que debes saber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emp-mkt-c69-m07-oa01"/>
              </a:rPr>
              <a:t><![CDATA[Confianza y datos: reseñas, aviso de privacidad y fraude en el carri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6 / 92]]></a:t>
            </a:r>
          </a:p>
        </p:txBody>
      </p:sp>
      <p:sp>
        <p:nvSpPr>
          <p:cNvPr id="7" name=""/>
          <p:cNvSpPr txBox="1"/>
          <p:nvPr/>
        </p:nvSpPr>
        <p:spPr>
          <a:xfrm>
            <a:off x="514350" y="12192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os datos de tarjeta se capturan en el formulario de la pasarela o no se capturan; las direcciones no se publican.]]></a:t>
            </a:r>
          </a:p>
        </p:txBody>
      </p:sp>
      <p:sp>
        <p:nvSpPr>
          <p:cNvPr id="9" name=""/>
          <p:cNvSpPr txBox="1"/>
          <p:nvPr/>
        </p:nvSpPr>
        <p:spPr>
          <a:xfrm>
            <a:off x="514350" y="19431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0" name=""/>
          <p:cNvSpPr txBox="1"/>
          <p:nvPr/>
        </p:nvSpPr>
        <p:spPr>
          <a:xfrm>
            <a:off x="762000" y="19431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tamaño del pedido y la dirección que no cuadra son señales antes de cobrar, no después de perder.]]></a:t>
            </a:r>
          </a:p>
        </p:txBody>
      </p:sp>
    </p:spTree>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reguntas clave del tema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emp-mkt-c69-m07-oa01"/>
              </a:rPr>
              <a:t><![CDATA[Confianza y datos: reseñas, aviso de privacidad y fraude en el carri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7 / 92]]></a:t>
            </a:r>
          </a:p>
        </p:txBody>
      </p:sp>
      <p:sp>
        <p:nvSpPr>
          <p:cNvPr id="7" name=""/>
          <p:cNvSpPr txBox="1"/>
          <p:nvPr/>
        </p:nvSpPr>
        <p:spPr>
          <a:xfrm>
            <a:off x="514350" y="12192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1.]]></a:t>
            </a:r>
          </a:p>
        </p:txBody>
      </p:sp>
      <p:sp>
        <p:nvSpPr>
          <p:cNvPr id="8" name=""/>
          <p:cNvSpPr txBox="1"/>
          <p:nvPr/>
        </p:nvSpPr>
        <p:spPr>
          <a:xfrm>
            <a:off x="762000" y="12192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Qué seis cosas puede comprobar un desconocido en mi página antes de pagar?]]></a:t>
            </a:r>
          </a:p>
        </p:txBody>
      </p:sp>
      <p:sp>
        <p:nvSpPr>
          <p:cNvPr id="9" name=""/>
          <p:cNvSpPr txBox="1"/>
          <p:nvPr/>
        </p:nvSpPr>
        <p:spPr>
          <a:xfrm>
            <a:off x="514350" y="19431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2.]]></a:t>
            </a:r>
          </a:p>
        </p:txBody>
      </p:sp>
      <p:sp>
        <p:nvSpPr>
          <p:cNvPr id="10" name=""/>
          <p:cNvSpPr txBox="1"/>
          <p:nvPr/>
        </p:nvSpPr>
        <p:spPr>
          <a:xfrm>
            <a:off x="762000" y="19431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uántas reseñas tengo comparadas con cuántos pedidos entrego, y están respondidas dentro de mi propio plazo?]]></a:t>
            </a:r>
          </a:p>
        </p:txBody>
      </p:sp>
      <p:sp>
        <p:nvSpPr>
          <p:cNvPr id="11" name=""/>
          <p:cNvSpPr txBox="1"/>
          <p:nvPr/>
        </p:nvSpPr>
        <p:spPr>
          <a:xfrm>
            <a:off x="514350" y="26670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3.]]></a:t>
            </a:r>
          </a:p>
        </p:txBody>
      </p:sp>
      <p:sp>
        <p:nvSpPr>
          <p:cNvPr id="12" name=""/>
          <p:cNvSpPr txBox="1"/>
          <p:nvPr/>
        </p:nvSpPr>
        <p:spPr>
          <a:xfrm>
            <a:off x="762000" y="26670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Qué datos de clientes están hoy en el teléfono de quién, y quién los puede borrar?]]></a:t>
            </a:r>
          </a:p>
        </p:txBody>
      </p:sp>
      <p:sp>
        <p:nvSpPr>
          <p:cNvPr id="13" name=""/>
          <p:cNvSpPr txBox="1"/>
          <p:nvPr/>
        </p:nvSpPr>
        <p:spPr>
          <a:xfrm>
            <a:off x="514350" y="33909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4.]]></a:t>
            </a:r>
          </a:p>
        </p:txBody>
      </p:sp>
      <p:sp>
        <p:nvSpPr>
          <p:cNvPr id="14" name=""/>
          <p:cNvSpPr txBox="1"/>
          <p:nvPr/>
        </p:nvSpPr>
        <p:spPr>
          <a:xfrm>
            <a:off x="762000" y="33909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Qué le respondo al abogado cuando me pregunte qué hago con los chats de WhatsApp donde tomo pedidos?]]></a:t>
            </a:r>
          </a:p>
        </p:txBody>
      </p:sp>
    </p:spTree>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reguntas clave del tema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emp-mkt-c69-m07-oa01"/>
              </a:rPr>
              <a:t><![CDATA[Confianza y datos: reseñas, aviso de privacidad y fraude en el carri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8 / 92]]></a:t>
            </a:r>
          </a:p>
        </p:txBody>
      </p:sp>
      <p:sp>
        <p:nvSpPr>
          <p:cNvPr id="7" name=""/>
          <p:cNvSpPr txBox="1"/>
          <p:nvPr/>
        </p:nvSpPr>
        <p:spPr>
          <a:xfrm>
            <a:off x="514350" y="12192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5.]]></a:t>
            </a:r>
          </a:p>
        </p:txBody>
      </p:sp>
      <p:sp>
        <p:nvSpPr>
          <p:cNvPr id="8" name=""/>
          <p:cNvSpPr txBox="1"/>
          <p:nvPr/>
        </p:nvSpPr>
        <p:spPr>
          <a:xfrm>
            <a:off x="762000" y="12192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Qué señal de un pedido sospechoso habría aparecido en los dos cargos rechazados de octubre?]]></a:t>
            </a:r>
          </a:p>
        </p:txBody>
      </p:sp>
    </p:spTree>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o que debes poder hacer]]></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emp-mkt-c69-m07-oa01"/>
              </a:rPr>
              <a:t><![CDATA[Confianza y datos: reseñas, aviso de privacidad y fraude en el carri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9 / 92]]></a:t>
            </a:r>
          </a:p>
        </p:txBody>
      </p:sp>
      <p:sp>
        <p:nvSpPr>
          <p:cNvPr id="7" name=""/>
          <p:cNvSpPr txBox="1"/>
          <p:nvPr/>
        </p:nvSpPr>
        <p:spPr>
          <a:xfrm>
            <a:off x="514350" y="12192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Instalar el checklist de confianza con responsable por puesto y frecuencia de revisión.]]></a:t>
            </a:r>
          </a:p>
        </p:txBody>
      </p:sp>
      <p:sp>
        <p:nvSpPr>
          <p:cNvPr id="9" name=""/>
          <p:cNvSpPr txBox="1"/>
          <p:nvPr/>
        </p:nvSpPr>
        <p:spPr>
          <a:xfrm>
            <a:off x="514350" y="19431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0" name=""/>
          <p:cNvSpPr txBox="1"/>
          <p:nvPr/>
        </p:nvSpPr>
        <p:spPr>
          <a:xfrm>
            <a:off x="762000" y="19431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Redactar y publicar la respuesta a una reseña negativa sin borrarla ni pedir que se borre.]]></a:t>
            </a:r>
          </a:p>
        </p:txBody>
      </p:sp>
      <p:sp>
        <p:nvSpPr>
          <p:cNvPr id="11" name=""/>
          <p:cNvSpPr txBox="1"/>
          <p:nvPr/>
        </p:nvSpPr>
        <p:spPr>
          <a:xfrm>
            <a:off x="514350" y="26670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2" name=""/>
          <p:cNvSpPr txBox="1"/>
          <p:nvPr/>
        </p:nvSpPr>
        <p:spPr>
          <a:xfrm>
            <a:off x="762000" y="26670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Frenar un cobro sospechoso antes de despachar y llevar la fuga al estado de cuenta con folio.]]></a:t>
            </a:r>
          </a:p>
        </p:txBody>
      </p:sp>
    </p:spTree>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hequeo: confianza demostrable y datos protegidos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emp-mkt-c69-m07-oa01"/>
              </a:rPr>
              <a:t><![CDATA[Confianza y datos: reseñas, aviso de privacidad y fraude en el carri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90 / 92]]></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riterio de avance]]></a:t>
            </a:r>
          </a:p>
        </p:txBody>
      </p:sp>
      <p:sp>
        <p:nvSpPr>
          <p:cNvPr id="8" name=""/>
          <p:cNvSpPr txBox="1"/>
          <p:nvPr/>
        </p:nvSpPr>
        <p:spPr>
          <a:xfrm>
            <a:off x="514350" y="15049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e considera superado con al menos 60% de acierto agregado en las actividades cubiertas.]]></a:t>
            </a:r>
          </a:p>
        </p:txBody>
      </p:sp>
      <p:sp>
        <p:nvSpPr>
          <p:cNvPr id="9" name=""/>
          <p:cNvSpPr txBox="1"/>
          <p:nvPr/>
        </p:nvSpPr>
        <p:spPr>
          <a:xfrm>
            <a:off x="514350" y="2286000"/>
            <a:ext cx="8115300" cy="12954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l superar: Ya sabes distinguir una prueba verificable de un adjetivo, responder una reseña sin comprar el silencio y medir una fuga contra el canal donde ocurre. Imprime el checklist con tus nombres: es la herramienta que se va a tu empresa.]]></a:t>
            </a:r>
          </a:p>
        </p:txBody>
      </p:sp>
    </p:spTree>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hequeo: confianza demostrable y datos protegidos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emp-mkt-c69-m07-oa01"/>
              </a:rPr>
              <a:t><![CDATA[Confianza y datos: reseñas, aviso de privacidad y fraude en el carri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91 / 92]]></a:t>
            </a:r>
          </a:p>
        </p:txBody>
      </p:sp>
      <p:sp>
        <p:nvSpPr>
          <p:cNvPr id="7" name=""/>
          <p:cNvSpPr txBox="1"/>
          <p:nvPr/>
        </p:nvSpPr>
        <p:spPr>
          <a:xfrm>
            <a:off x="514350" y="1219200"/>
            <a:ext cx="8115300" cy="12954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Si aún no se alcanza: Repasa el checklist de confianza y el bloque de las dos prohibiciones: el tropiezo típico es creer que el riesgo se resuelve con buena intención («luego lo borro») y no con un procedimiento que no dependa de la memoria de quien está de turno.]]></a:t>
            </a:r>
          </a:p>
        </p:txBody>
      </p:sp>
    </p:spTree>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o que debes poder hacer]]></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emp-mkt-c69-m07-oa01"/>
              </a:rPr>
              <a:t><![CDATA[Confianza y datos: reseñas, aviso de privacidad y fraude en el carri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92 / 92]]></a:t>
            </a:r>
          </a:p>
        </p:txBody>
      </p:sp>
      <p:sp>
        <p:nvSpPr>
          <p:cNvPr id="7" name=""/>
          <p:cNvSpPr txBox="1"/>
          <p:nvPr/>
        </p:nvSpPr>
        <p:spPr>
          <a:xfrm>
            <a:off x="514350" y="12192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Siguiente:]]></a:t>
            </a:r>
            <a:r>
              <a:rPr lang="en-US" strike="noStrike" sz="2100" spc="0" u="none" cap="none">
                <a:solidFill>
                  <a:srgbClr val="1B2438">
                    <a:alpha val="100000"/>
                  </a:srgbClr>
                </a:solidFill>
                <a:latin typeface="Calibri"/>
              </a:rPr>
              <a:t><![CDATA[ ]]></a:t>
            </a:r>
            <a:r>
              <a:rPr lang="en-US" i="1" strike="noStrike" sz="2100" spc="0" u="none" cap="none">
                <a:solidFill>
                  <a:srgbClr val="1B2438">
                    <a:alpha val="100000"/>
                  </a:srgbClr>
                </a:solidFill>
                <a:latin typeface="Calibri"/>
              </a:rPr>
              <a:t><![CDATA[Proyecto: el tablero de rentabilidad por canal]]></a:t>
            </a:r>
            <a:r>
              <a:rPr lang="en-US" strike="noStrike" sz="2100" spc="0" u="none" cap="none">
                <a:solidFill>
                  <a:srgbClr val="1B2438">
                    <a:alpha val="100000"/>
                  </a:srgbClr>
                </a:solidFill>
                <a:latin typeface="Calibri"/>
              </a:rPr>
              <a:t><![CDATA[ — el módulo ocho cierra el curso con el tablero de seis indicadores, su semáforo y la columna de decisión. Lleva de este módulo las dos fugas que ya mediste ($1,900 de rechazos y $3,850 sin conciliar) y el checklist de confianza: en el tablero se convierten en un indicador con umbral, no en una anécdota.]]></a:t>
            </a:r>
          </a:p>
        </p:txBody>
      </p:sp>
    </p:spTree>
  </p:cSld>
  <p:clrMapOvr>
    <a:masterClrMapping/>
  </p:clrMapOvr>
</p:sld>
</file>

<file path=ppt/theme/theme1.xml><?xml version="1.0" encoding="utf-8"?>
<a:theme xmlns:a="http://schemas.openxmlformats.org/drawingml/2006/main" name="Lumbre">
  <a:themeElements>
    <a:clrScheme name="Lumbre">
      <a:dk1>
        <a:sysClr val="windowText" lastClr="000000"/>
      </a:dk1>
      <a:lt1>
        <a:sysClr val="window" lastClr="FFFFFF"/>
      </a:lt1>
      <a:dk2>
        <a:srgbClr val="172033"/>
      </a:dk2>
      <a:lt2>
        <a:srgbClr val="E8E3D8"/>
      </a:lt2>
      <a:accent1>
        <a:srgbClr val="BF4018"/>
      </a:accent1>
      <a:accent2>
        <a:srgbClr val="FFB000"/>
      </a:accent2>
      <a:accent3>
        <a:srgbClr val="2F7A5C"/>
      </a:accent3>
      <a:accent4>
        <a:srgbClr val="5C6577"/>
      </a:accent4>
      <a:accent5>
        <a:srgbClr val="9A6B4F"/>
      </a:accent5>
      <a:accent6>
        <a:srgbClr val="4EA72E"/>
      </a:accent6>
      <a:hlink>
        <a:srgbClr val="BF4018"/>
      </a:hlink>
      <a:folHlink>
        <a:srgbClr val="5C6577"/>
      </a:folHlink>
    </a:clrScheme>
    <a:fontScheme name="Lumbre">
      <a:majorFont>
        <a:latin typeface="Calibri"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Application>Microsoft Office PowerPoint</Application>
  <Slides>92</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Lumbre</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Lumbre</dc:creator>
  <cp:lastModifiedBy>Lumbre</cp:lastModifiedBy>
  <dcterms:created xsi:type="dcterms:W3CDTF">2026-10-24T23:30:14Z</dcterms:created>
  <dcterms:modified xsi:type="dcterms:W3CDTF">2026-10-24T23:30:14Z</dcterms:modified>
  <dc:title>Confianza y datos: reseñas, aviso de privacidad y fraude en el carrito</dc:title>
  <dc:description>Presentación editable del OA «Confianza y datos: reseñas, aviso de privacidad y fraude en el carrito». Enlace: https://marketing.lumbre.lat/object/emp-mkt-c69-m07-oa01</dc:description>
  <dc:subject>Objeto de aprendizaje</dc:subject>
  <cp:keywords>Lumbre, objeto de aprendizaje, formación</cp:keywords>
  <cp:category/>
  <cp:revision/>
  <cp:contentStatus/>
</cp:coreProperties>
</file>

<file path=docProps/custom.xml><?xml version="1.0" encoding="utf-8"?>
<Properties xmlns="http://schemas.openxmlformats.org/officeDocument/2006/custom-properties" xmlns:vt="http://schemas.openxmlformats.org/officeDocument/2006/docPropsVTypes"/>
</file>