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antalla de computadora con gráficas de negocio y un resumen en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ablero se mira una vez y se decide la segunda: si a los 30 días ninguna celda cambió una acción, el tablero sobra y falta el acta. Foto de Lalmch en Pixabay (licencia de contenido libre): computer, summary, chart, business, presentation, screen, growth, laptop. https://pixabay.com/photos/computer-summary-chart-business-76777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sin columna de decisión es una pared de gráficas» (2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sin columna de decisión es una pared de gráficas» (3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sin columna de decisión es una pared de gráficas» (4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sin columna de decisión es una pared de gráficas» (5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sin columna de decisión es una pared de gráficas» (6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u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e cinco cajas: margen, caja y fugas, riesgo, semáforo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uta del proyecto en cinco bloques: primero el margen, después el dinero que se pierde, luego el riesgo, y solo entonces el semáforo y la decisión (elaboración propia). El orden importa: si llenas el semáforo antes de verificar las comisiones, pintas un verde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loque 1 · Cuánto deja cada cana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Bálsamo vendido en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20 menos 96 de producción, menos 14 de empaque, menos 38 de envío, menos 0 de comisión = **$172** por bálsamo. Son 53.75% del precio (172 entre 320), y el caso lo anota 5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álsamo en tiend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20 menos 96 menos 14 menos 38 menos 11 de pasarela = **$161 antes de publicidad**. La publicidad del mes es de $7,400 contra 150 pedidos: 7,400 entre 150 = **$49.33 por pedido**. 161 menos 49.33 = **$111.67**, que el caso redondea a $112 y a 35.0%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álsamo en Amaz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20 menos 96 menos 14 menos 62 de logística menos 48 de comisión (15% del caso) = **$100**, 31.25% del precio. Aquí la publicidad interna del catálogo no está dentro del número: el caso no la midió, y eso es un semáforo rojo, no u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álsamo en Mercado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20 menos 96 menos 14 menos 78 de envío menos 52.80 de comisión (16.5% de 320) = **$79.20**, que el caso anota **$79** al anotar la comisión como $53. Es 24.7% del precio: el canal con más pedidos y el que menos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ultiplica por los pedid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recto: 260 por 172 = **$44,720**. Mercado Libre: 410 por 79 = **$32,390**. Amazon: 220 por 100 = **$22,000**. Tienda propia: 150 por 112 = **$16,800**. Aporte total del mes: **$115,910**, que es 34.1% de la venta (115,910 entre 340,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aporte mensual de cada canal, paso a paso y al cén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nota el céntimo exacto dond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CAC exacto, la tienda propia deja 161 por 150 = 24,150, menos 7,400 de publicidad = **$16,750** y no $16,800: $50 de diferencia en el mes y $600 al año. En el tablero se anota $16,750 por canal y $112 se conserva solo para comparar canales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por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cuatro barras horizontales con el aporte de octubre en pesos por canal: 44,720 directo, 32,390 Mercado Libre, 22,000 Amazon y 16,800 tiend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porte de octubre por canal, en pesos (caso ficticio Bálsamo Oaxaca · elaboración propia). Directo aporta $44,720 con 260 pedidos; Mercado Libre aporta $32,390 con 410. Las comisiones y el CAC son supuestos del caso: verifica los tuyos en tu estado d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9300 pesos (toleranci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por pedido es 172 menos 79 = $93. Por 100 pedidos: 93 por 100 = $9,300 en un mes; anualizado, $111,600 con la misma mezcla. El cálculo es un techo, no una promesa: supone el mismo bálsamo al mismo precio y omite lo que cuesta que ese cliente te encuentre sin el buscador de la plataforma —eso es justo lo que mide el indicador 3 del tablero—. Por eso en el proyecto esa cifra no se celebra: se persigue con un plan (mover la demanda con empaque y tarjeta firmada dentro del paquete, no con ofertas imposibles) y se vuelve a medir en 6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por pedido es 172 menos 79 = $9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por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cuatro pares de barras comparando el porcentaje de pedidos y el porcentaje del aporte po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hallazgo del curso en una imagen (caso ficticio Bálsamo Oaxaca · elaboración propia): cada canal pesa distinto en pedidos (gris) que en aporte (azul). Mercado Libre trae 39.4% de los pedidos y deja 27.9% del aporte; el directo trae 25.0% y deja 38.6%. El curso resume esto como «la mitad de los pedidos»: la cifra exacta es 410 de 1,040, casi cuatro de cada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venta de Mercado Libre sube 33.3%, su aporte sube 7.5% y su margen por pedido baja de $79 a $70.7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ta de Mercado Libre: 492 pedidos por $320 = $157,440, es decir $39,360 más (+33.3%). Aporte: los 410 pedidos de siempre dejan $32,390 y los 82 nuevos dejan 82 por 29.67 = $2,432.94, para $34,822.94: **+7.5%**. El margen mezclado por pedido baja de $79 a 34,822.94 entre 492 = **$70.78**. El aporte total de la empresa pasa de $115,910 a $118,342.94: **+2.1%**. Y la brecha del indicador 2 se ensancha: Mercado Libre pasa de 39.4% de los pedidos y 27.9% del aporte (−11.5 puntos) a 43.9% y 29.4% (−14.4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blicidad interna se suma al costo del pedido y el margen de $79 no la tenía dentro: cada pedido comprado baja a $29.67. El crecimiento es real en la columna de venta y marginal en la de aporte: por eso el curso dice que crecer con publicidad interna puede comprar margen en lugar de utilidad. El punto de quiebre es simple: cuando la publicidad por pedido cuesta $79, el pedido extra sale gratis; arriba de eso, cada pedido adicional pierde dinero. Ese número —tu costo real por pedido dentro del marketplace— es obligatorio en tu tablero, y hoy Bálsamo Oaxaca no lo tiene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rgen de $79 de Mercado Libre no tiene publicidad dentro: cada pedido que compras con ads internos deja menos de $7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Predi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loque 2 · El dinero que se pierde entre la venta y el depósit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uma las tre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850 de conciliación pendiente, más 1,980 de reenvíos por las 22 unidades que no existían, más 1,900 de rechazos de tarjeta = **$7,730**. Sobre la venta del mes: 7,730 entre 340,020 = **2.28%**. Anualizado: 7,730 por 12 = **$92,760**, que con el margen del directo ($172) son 539.30 bálsamos: con 539 no alcanzan (539 por 172 = $92,708), necesitas **5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enta las devoluciones po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rcado Libre: 410 por 4% = **16.4 pedidos**. Amazon: 220 por 4% = **8.8**. Tienda propia: 150 por 1% = **1.5**. Directo: 260 por 1% = **2.6**. Total: **29.3 pedidos en el mes**, 2.8% de los 1,040 (29.3 entre 1,040 = 2.8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nle costo a cada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sto hundido de una devolución es empaque más el traslado ya pagado: $92 en Mercado Libre (14 + 78), $76 en Amazon (14 + 62), $52 en tienda y en directo (14 + 38). Entonces: 16.4 por 92 = **$1,508.80**; 8.8 por 76 = **$668.80**; 1.5 por 52 = **$78.00**; 2.6 por 52 = **$135.20**. Total del mes: **$2,390.80**, y al año **$28,689.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da fuga contra el canal dond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3,850 vienen de los dos marketplaces, que vendieron $193,980 (118,080 + 75,900): 3,850 entre 193,980 = **1.98%**. Los $1,900 de rechazos son de la tienda propia, que vendió $54,000: 1,900 entre 54,000 = **3.52%**. Contadas sobre la venta total de la empresa, las dos se ven debajo de 1% y se perdo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vierte el incidente en t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22 unidades vendidas sin físico costaron $1,980 en reenvíos (22 por $90) y dejaron $0 recuperados de la venta: 9 clientes esperaron 11 días y 4 cancelaron. En el tablero esto no es un renglón de pesos: es la tasa de «pedidos publicados sin stock sincronizado», que debe ser **cero** y que en octubre fue 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fugas, devoluciones y semáforo del bloque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el bloque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ciliación: Kevin, cada depósito, con el estado de cuenta guardado en la carpeta del mes. Stock publicable: Socorro, diario. Rechazos: Kevin antes de despachar y Alma con la revisión mensual. Iván Sandoval, el contador, recibe el archivo con el estado de cuenta: sin ese papel, la diferencia no es conciliable y el $3,850 se repite en e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ienda propia: margen de $112 por bálsamo, con la publicidad del mes ($7,400 entre 150 pedidos = $49.33) ya desco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línea contradice al tablero: si un canal trae 39.4% de los pedidos y deja 27.9% del aporte con $79 por pedido —el peor de los cuatro—, la decisión que ordena el semáforo es corregir, no crecer; escribir «crecer» es usar el tablero como adorno de una decisión que ya estaba tomada. La tercera línea viola la regla de oro del proyecto: la comisión de una plataforma no es un número universal, es un supuesto hasta que lo ves en tu estado de cuenta, y cambia según categoría y plan; con un 15% inventado, el margen de $100 de Amazon puede ser $120 o $80 y toda la columna de decisión queda sospechosa. Las otras tres líneas están bien: el CAC dentro del margen, la fuga contada contra su canal con semáforo rojo, y la tasa de devoluciones con su supuest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canal se aprueba sin margen de contribución por pedido con sus costos 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loque 3 · Riesgo, servicio y confianza»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172 por pedido en directo, 25.0% de los pedidos y 38.6% del aporte →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anal con mejor margen y con capacidad de producción para 30% más →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100 por pedido en Amazon, con cliente que no es tuyo y tarifa que no puedes auditar → Ma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112 en tienda propia con el CAC dentro, pero 3.52% de su venta en rechazos →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79 por pedido en Mercado Libre con 39.4% de los pedidos →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22 unidades vendidas que no existían en el físico →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 canal que deja menos de lo que cuesta atenderlo y que nadie recuerda por qué se abrió →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 canal con margen bajo, cliente ajeno y sin forma de mover esa demanda a otro lado →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de rentabilidad por canal se mira cada mes y tiene una columna de decisión: crecer, mantener, corregir o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vés: sin evidencia no hay verde posible, porque verde significa «medido y dentro del umbral». Un indicador no medido se pinta rojo y se convierte en la tarea del mes, con nombre y fecha; es exactamente lo que le pasa a Mercado Libre en el caso, cuyo margen de $79 no tiene publicidad interna dentro y por eso el crecimiento de octubre no se puede leer. El tablero que pone verdes por omisión es el que permite decir «todo está bien» sin haber medido nada, que es la hipótesis nula con formato de grá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so no midió la publicidad interna del catálogo: en el tablero eso es un semáforo rojo, no u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rregir con umbral y fecha: subir el ticket con presentaciones, verificar la comisión real en el estado de cuenta, medir el costo por pedido de la publicidad interna y mover demanda a directo; si en 60 días el margen sigue por debajo de $100, se abre la salida co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errar de golpe (opción 1) apaga $32,390 de aporte y deja sin salida a 410 clientes que ya te compran ahí: es la decisión más cara del menú y la más fácil de justificar en una junta. Crecer con publicidad (opción 2) es exactamente la trampa del curso: compra margen, no utilidad. La opción 4 confunde volumen con rentabilidad, que es el error con el que Alma llegó al curso. La opción 3 ataca las tres variables que sí puedes mover —ticket, comisión verificada y costo de adquisición—, pone un umbral ($100 por pedido), un plazo (60 días) y deja escrita la condición en la que sí se sale, que es lo que hace que la decisión sea una decisión y no un estado de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alir es una decisión que se toma con el tablero lleno y un umbral de 60 días, no con coraje un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7»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7»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7»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7»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7»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7»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7»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loque 4 · El tablero de seis indicadore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rgen por pedido → ¿Cuánto nos deja un cliente de este canal, con todos sus costos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so en pedidos contra peso en el aporte → ¿Este canal trae volumen o trae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sto de adquisición del canal → ¿Cuánto estamos pagando por cada pedido y está dentro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uga de conciliación → ¿El dinero que creímos cobrado es el que deposi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voluciones y servicio → ¿Qué parte de la venta se regresa y qué le prometimos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fianza y fraude → ¿Qué nos cuesta que alguien desconfíe o nos cobren en contra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indicadores, cada uno con fórmula y umbral escritos antes de mir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os cuatro márgenes por bálsamo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recto **$172**, tienda propia **$112**, Amazon **$100**, Mercado Libre **$79**. Con el CAC exacto ($49.33), la tienda deja $111.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resta completa de un bálsamo en tiend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320 menos 96 de producción, menos 14 de empaque, menos 38 de envío, menos 11 de pasarela = 161; menos 49.33 de publicidad = $111.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porte de octubre y su porcentaje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15,910 sobre $340,020 de venta: 34.1%. Con el céntimo exacto de la tienda, $115,8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tres fug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3,850 sin conciliar (1.98% de la venta de marketplaces), $1,980 de reenvíos por 22 unidades y $1,900 de rechazos (3.52% de la venta de la tienda). Suman $7,730 y $92,760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recer con publicidad interna es una tra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margen del canal no tiene la publicidad dentro. En Mercado Libre el punto de quiebre es $79 por pedido: arriba de eso, cada pedido extra pier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tablero sea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última columna: una palabra por canal —crecer, mantener, corregir, salir—, con umbral, plazo y responsable. Sin eso, son gráf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U8hVcISci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8-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quí va tu empresa, y lo que hace válido el proyecto es que declares tus supuestos. Llena la última fila del tablero con **tus** cuatro o cinco canales y escribe arriba los supuestos que usaste: qué comisión verificaste en tu estado de cuenta y cuál tomaste prestada; qué envío absorbes; cuál es tu ticket promedio y qué tasa de devolución tienes; cuánto gastas en publicidad por canal y si está dentro del margen o fuera. Y responde las tres preguntas: **(1)** ¿qué canal trae más pedidos y cuánto deja por pedido?, **(2)** ¿qué fuga de tu mes pasado no tiene dueño asignado?, **(3)** ¿qué número tendría que cambiar para que tu hipótesis nula —«no hay nada que corregir»— siga siendo cierta? Si no puedes escribir ese número, el tablero todavía no está lleno.\n\nEntrega final: una hoja con seis indicadores, sus fórmulas, sus umbrales, su semáforo y una palabra de decisión por canal, con fecha de la próxima revisión. Esta tabla es tu plantilla: cópiala y llénala con tu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3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tablero de rentabilidad po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8-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tablero de rentabilidad por canal»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82" r:id="rId1"/>
    <p:sldLayoutId id="2481900083" r:id="rId2"/>
    <p:sldLayoutId id="2481900084" r:id="rId3"/>
    <p:sldLayoutId id="24819000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2364791b73911a45e2f813431bf2c72d071a56af00ab8181.jpg"/>
  <Relationship Id="rId3" Type="http://schemas.openxmlformats.org/officeDocument/2006/relationships/hyperlink" Target="https://marketing.lumbre.lat/object/emp-mkt-c69-m08-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marketing.lumbre.lat/object/emp-mkt-c69-m08-oa01" TargetMode="External"/>
  <Relationship Id="rId4" Type="http://schemas.openxmlformats.org/officeDocument/2006/relationships/hyperlink" Target="https://marketing.lumbre.lat/object/emp-mkt-c69-m08-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uta3.jpg"/>
  <Relationship Id="rId3" Type="http://schemas.openxmlformats.org/officeDocument/2006/relationships/hyperlink" Target="https://marketing.lumbre.lat/object/emp-mkt-c69-m08-oa01" TargetMode="External"/>
  <Relationship Id="rId4" Type="http://schemas.openxmlformats.org/officeDocument/2006/relationships/hyperlink" Target="https://marketing.lumbre.lat/object/emp-mkt-c69-m08-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portes4.jpg"/>
  <Relationship Id="rId3" Type="http://schemas.openxmlformats.org/officeDocument/2006/relationships/hyperlink" Target="https://marketing.lumbre.lat/object/emp-mkt-c69-m08-oa01" TargetMode="External"/>
  <Relationship Id="rId4" Type="http://schemas.openxmlformats.org/officeDocument/2006/relationships/hyperlink" Target="https://marketing.lumbre.lat/object/emp-mkt-c69-m08-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porte5.jpg"/>
  <Relationship Id="rId3" Type="http://schemas.openxmlformats.org/officeDocument/2006/relationships/hyperlink" Target="https://marketing.lumbre.lat/object/emp-mkt-c69-m08-oa01" TargetMode="External"/>
  <Relationship Id="rId4" Type="http://schemas.openxmlformats.org/officeDocument/2006/relationships/hyperlink" Target="https://marketing.lumbre.lat/object/emp-mkt-c69-m08-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U8hVcISciQ6.jpg"/>
  <Relationship Id="rId3" Type="http://schemas.openxmlformats.org/officeDocument/2006/relationships/hyperlink" Target="https://marketing.lumbre.lat/object/emp-mkt-c69-m08-oa01" TargetMode="External"/>
  <Relationship Id="rId4" Type="http://schemas.openxmlformats.org/officeDocument/2006/relationships/hyperlink" Target="https://www.youtube.com/watch?v=iU8hVcISciQ" TargetMode="External"/>
  <Relationship Id="rId5" Type="http://schemas.openxmlformats.org/officeDocument/2006/relationships/hyperlink" Target="https://www.youtube.com/watch?v=iU8hVcISciQ" TargetMode="External"/>
  <Relationship Id="rId6"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8-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t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8-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margen, caja, servicio, riesgo y confianza por canal en un tablero de seis indicadores con semáforo y decisión explícita, defendida contra la hipótesis nu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yecto cierra el curso con el tablero de Bálsamo Oaxaca y el tuyo: seis indicadores con fórmula y umbral escritos, semáforo y una columna de decisión que dice crecer, mantener, corregir o salir. Integra el margen por canal ($172, $112, $100 y $79), el CAC de $49.33, las devoluciones, los $3,850 sin conciliar, las 22 unidades inexistentes y los $1,900 de rechazos, y obliga a explicar el hallazgo del curso con la hipótesis nula enfrente. Caso fictic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de-rentabilidad · margen-por-canal · hipotesis-nula · semaforo · cac · conciliacion · decision-por-ca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a:t>
            </a:r>
          </a:p>
        </p:txBody>
      </p:sp>
      <p:pic>
        <p:nvPicPr>
          <p:cNvPr id="3" name="" descr="Pantalla de computadora con gráficas de negocio y un resumen en pantalla">
            <a:hlinkClick r:id="rId3" tooltip="Pantalla de computadora con gráficas de negocio y un resumen en pantalla"/>
          </p:cNvPr>
          <p:cNvPicPr>
            <a:picLocks noChangeAspect="1"/>
          </p:cNvPicPr>
          <p:nvPr>
            <p:ph type="pic" idx="1"/>
          </p:nvPr>
        </p:nvPicPr>
        <p:blipFill>
          <a:blip r:embed="rId2"/>
          <a:stretch>
            <a:fillRect/>
          </a:stretch>
        </p:blipFill>
        <p:spPr>
          <a:xfrm>
            <a:off x="2228850" y="1257300"/>
            <a:ext cx="468630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8-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ablero se mira una vez y se decide la segunda: si a los 30 días ninguna celda cambió una acción, el tablero sobra y falta el acta. Foto de Lalmch en Pixabay (licencia de contenido libre): computer, summary, chart, business, presentation, screen, growth, laptop. https://pixabay.com/photos/computer-summary-chart-business-76777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de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t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ca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órm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b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áf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t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yotepe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n\n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g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ipótesis nula del proyecto: «no hay nada que corregi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y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póte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i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c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n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á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áf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lp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mpo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en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ue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r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g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c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póte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cad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mp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m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40,0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4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6.9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on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1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az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5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6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WhatsApp]]></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7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az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9]]></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or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ís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40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9.3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o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ketplac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85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il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8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enví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istí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h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sin columna de decisión es una pared de gráficas]]></a:t>
            </a:r>
          </a:p>
        </p:txBody>
      </p:sp>
      <p:pic>
        <p:nvPicPr>
          <p:cNvPr id="3" name="" descr="Diagrama de flujo de cinco cajas: margen, caja y fugas, riesgo, semáforo y decisión">
            <a:hlinkClick r:id="rId3" tooltip="Diagrama de flujo de cinco cajas: margen, caja y fugas, riesgo, semáforo y decisión"/>
          </p:cNvPr>
          <p:cNvPicPr>
            <a:picLocks noChangeAspect="1"/>
          </p:cNvPicPr>
          <p:nvPr>
            <p:ph type="pic" idx="1"/>
          </p:nvPr>
        </p:nvPicPr>
        <p:blipFill>
          <a:blip r:embed="rId2"/>
          <a:stretch>
            <a:fillRect/>
          </a:stretch>
        </p:blipFill>
        <p:spPr>
          <a:xfrm>
            <a:off x="2971800" y="1257300"/>
            <a:ext cx="32004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uta del proyecto en cinco bloques: primero el margen, después el dinero que se pierde, luego el riesgo, y solo entonces el semáforo y la decisión (elaboración propia). El orden importa: si llenas el semáforo antes de verificar las comisiones, pintas un verde que no exis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8-oa01"/>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1 · Cuánto deja cada ca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1 · Cuánto deja cada ca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álsamo vendido en direc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0 menos 96 de producción, menos 14 de empaque, menos 38 de envío, menos 0 de comisión = ]]></a:t>
            </a:r>
            <a:r>
              <a:rPr lang="en-US" b="1" strike="noStrike" sz="2100" spc="0" u="none" cap="none">
                <a:solidFill>
                  <a:srgbClr val="1B2438">
                    <a:alpha val="100000"/>
                  </a:srgbClr>
                </a:solidFill>
                <a:latin typeface="Calibri"/>
              </a:rPr>
              <a:t><![CDATA[$172]]></a:t>
            </a:r>
            <a:r>
              <a:rPr lang="en-US" strike="noStrike" sz="2100" spc="0" u="none" cap="none">
                <a:solidFill>
                  <a:srgbClr val="1B2438">
                    <a:alpha val="100000"/>
                  </a:srgbClr>
                </a:solidFill>
                <a:latin typeface="Calibri"/>
              </a:rPr>
              <a:t><![CDATA[ por bálsamo. Son 53.75% del precio (172 entre 320), y el caso lo anota 5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álsamo en tienda prop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0 menos 96 menos 14 menos 38 menos 11 de pasarela = ]]></a:t>
            </a:r>
            <a:r>
              <a:rPr lang="en-US" b="1" strike="noStrike" sz="2100" spc="0" u="none" cap="none">
                <a:solidFill>
                  <a:srgbClr val="1B2438">
                    <a:alpha val="100000"/>
                  </a:srgbClr>
                </a:solidFill>
                <a:latin typeface="Calibri"/>
              </a:rPr>
              <a:t><![CDATA[$161 antes de publicidad]]></a:t>
            </a:r>
            <a:r>
              <a:rPr lang="en-US" strike="noStrike" sz="2100" spc="0" u="none" cap="none">
                <a:solidFill>
                  <a:srgbClr val="1B2438">
                    <a:alpha val="100000"/>
                  </a:srgbClr>
                </a:solidFill>
                <a:latin typeface="Calibri"/>
              </a:rPr>
              <a:t><![CDATA[. La publicidad del mes es de $7,400 contra 150 pedidos: 7,400 entre 150 = ]]></a:t>
            </a:r>
            <a:r>
              <a:rPr lang="en-US" b="1" strike="noStrike" sz="2100" spc="0" u="none" cap="none">
                <a:solidFill>
                  <a:srgbClr val="1B2438">
                    <a:alpha val="100000"/>
                  </a:srgbClr>
                </a:solidFill>
                <a:latin typeface="Calibri"/>
              </a:rPr>
              <a:t><![CDATA[$49.33 por pedido]]></a:t>
            </a:r>
            <a:r>
              <a:rPr lang="en-US" strike="noStrike" sz="2100" spc="0" u="none" cap="none">
                <a:solidFill>
                  <a:srgbClr val="1B2438">
                    <a:alpha val="100000"/>
                  </a:srgbClr>
                </a:solidFill>
                <a:latin typeface="Calibri"/>
              </a:rPr>
              <a:t><![CDATA[. 161 menos 49.33 = ]]></a:t>
            </a:r>
            <a:r>
              <a:rPr lang="en-US" b="1" strike="noStrike" sz="2100" spc="0" u="none" cap="none">
                <a:solidFill>
                  <a:srgbClr val="1B2438">
                    <a:alpha val="100000"/>
                  </a:srgbClr>
                </a:solidFill>
                <a:latin typeface="Calibri"/>
              </a:rPr>
              <a:t><![CDATA[$111.67]]></a:t>
            </a:r>
            <a:r>
              <a:rPr lang="en-US" strike="noStrike" sz="2100" spc="0" u="none" cap="none">
                <a:solidFill>
                  <a:srgbClr val="1B2438">
                    <a:alpha val="100000"/>
                  </a:srgbClr>
                </a:solidFill>
                <a:latin typeface="Calibri"/>
              </a:rPr>
              <a:t><![CDATA[, que el caso redondea a $112 y a 35.0% del pre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álsamo en Amazo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0 menos 96 menos 14 menos 62 de logística menos 48 de comisión (15% del caso) = ]]></a:t>
            </a:r>
            <a:r>
              <a:rPr lang="en-US" b="1"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31.25% del precio. Aquí la publicidad interna del catálogo no está dentro del número: el caso no la midió, y eso es un semáforo rojo, no un ce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álsamo en Mercado Libr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0 menos 96 menos 14 menos 78 de envío menos 52.80 de comisión (16.5% de 320) = ]]></a:t>
            </a:r>
            <a:r>
              <a:rPr lang="en-US" b="1" strike="noStrike" sz="2100" spc="0" u="none" cap="none">
                <a:solidFill>
                  <a:srgbClr val="1B2438">
                    <a:alpha val="100000"/>
                  </a:srgbClr>
                </a:solidFill>
                <a:latin typeface="Calibri"/>
              </a:rPr>
              <a:t><![CDATA[$79.20]]></a:t>
            </a:r>
            <a:r>
              <a:rPr lang="en-US" strike="noStrike" sz="2100" spc="0" u="none" cap="none">
                <a:solidFill>
                  <a:srgbClr val="1B2438">
                    <a:alpha val="100000"/>
                  </a:srgbClr>
                </a:solidFill>
                <a:latin typeface="Calibri"/>
              </a:rPr>
              <a:t><![CDATA[, que el caso anota ]]></a:t>
            </a:r>
            <a:r>
              <a:rPr lang="en-US" b="1" strike="noStrike" sz="2100" spc="0" u="none" cap="none">
                <a:solidFill>
                  <a:srgbClr val="1B2438">
                    <a:alpha val="100000"/>
                  </a:srgbClr>
                </a:solidFill>
                <a:latin typeface="Calibri"/>
              </a:rPr>
              <a:t><![CDATA[$79]]></a:t>
            </a:r>
            <a:r>
              <a:rPr lang="en-US" strike="noStrike" sz="2100" spc="0" u="none" cap="none">
                <a:solidFill>
                  <a:srgbClr val="1B2438">
                    <a:alpha val="100000"/>
                  </a:srgbClr>
                </a:solidFill>
                <a:latin typeface="Calibri"/>
              </a:rPr>
              <a:t><![CDATA[ al anotar la comisión como $53. Es 24.7% del precio: el canal con más pedidos y el que menos de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ultiplica por los pedidos del m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to: 260 por 172 = ]]></a:t>
            </a:r>
            <a:r>
              <a:rPr lang="en-US" b="1" strike="noStrike" sz="2100" spc="0" u="none" cap="none">
                <a:solidFill>
                  <a:srgbClr val="1B2438">
                    <a:alpha val="100000"/>
                  </a:srgbClr>
                </a:solidFill>
                <a:latin typeface="Calibri"/>
              </a:rPr>
              <a:t><![CDATA[$44,720]]></a:t>
            </a:r>
            <a:r>
              <a:rPr lang="en-US" strike="noStrike" sz="2100" spc="0" u="none" cap="none">
                <a:solidFill>
                  <a:srgbClr val="1B2438">
                    <a:alpha val="100000"/>
                  </a:srgbClr>
                </a:solidFill>
                <a:latin typeface="Calibri"/>
              </a:rPr>
              <a:t><![CDATA[. Mercado Libre: 410 por 79 = ]]></a:t>
            </a:r>
            <a:r>
              <a:rPr lang="en-US" b="1" strike="noStrike" sz="2100" spc="0" u="none" cap="none">
                <a:solidFill>
                  <a:srgbClr val="1B2438">
                    <a:alpha val="100000"/>
                  </a:srgbClr>
                </a:solidFill>
                <a:latin typeface="Calibri"/>
              </a:rPr>
              <a:t><![CDATA[$32,390]]></a:t>
            </a:r>
            <a:r>
              <a:rPr lang="en-US" strike="noStrike" sz="2100" spc="0" u="none" cap="none">
                <a:solidFill>
                  <a:srgbClr val="1B2438">
                    <a:alpha val="100000"/>
                  </a:srgbClr>
                </a:solidFill>
                <a:latin typeface="Calibri"/>
              </a:rPr>
              <a:t><![CDATA[. Amazon: 220 por 100 = ]]></a:t>
            </a:r>
            <a:r>
              <a:rPr lang="en-US" b="1" strike="noStrike" sz="2100" spc="0" u="none" cap="none">
                <a:solidFill>
                  <a:srgbClr val="1B2438">
                    <a:alpha val="100000"/>
                  </a:srgbClr>
                </a:solidFill>
                <a:latin typeface="Calibri"/>
              </a:rPr>
              <a:t><![CDATA[$22,000]]></a:t>
            </a:r>
            <a:r>
              <a:rPr lang="en-US" strike="noStrike" sz="2100" spc="0" u="none" cap="none">
                <a:solidFill>
                  <a:srgbClr val="1B2438">
                    <a:alpha val="100000"/>
                  </a:srgbClr>
                </a:solidFill>
                <a:latin typeface="Calibri"/>
              </a:rPr>
              <a:t><![CDATA[. Tienda propia: 150 por 112 = ]]></a:t>
            </a:r>
            <a:r>
              <a:rPr lang="en-US" b="1" strike="noStrike" sz="2100" spc="0" u="none" cap="none">
                <a:solidFill>
                  <a:srgbClr val="1B2438">
                    <a:alpha val="100000"/>
                  </a:srgbClr>
                </a:solidFill>
                <a:latin typeface="Calibri"/>
              </a:rPr>
              <a:t><![CDATA[$16,800]]></a:t>
            </a:r>
            <a:r>
              <a:rPr lang="en-US" strike="noStrike" sz="2100" spc="0" u="none" cap="none">
                <a:solidFill>
                  <a:srgbClr val="1B2438">
                    <a:alpha val="100000"/>
                  </a:srgbClr>
                </a:solidFill>
                <a:latin typeface="Calibri"/>
              </a:rPr>
              <a:t><![CDATA[. Aporte total del mes: ]]></a:t>
            </a:r>
            <a:r>
              <a:rPr lang="en-US" b="1" strike="noStrike" sz="2100" spc="0" u="none" cap="none">
                <a:solidFill>
                  <a:srgbClr val="1B2438">
                    <a:alpha val="100000"/>
                  </a:srgbClr>
                </a:solidFill>
                <a:latin typeface="Calibri"/>
              </a:rPr>
              <a:t><![CDATA[$115,910]]></a:t>
            </a:r>
            <a:r>
              <a:rPr lang="en-US" strike="noStrike" sz="2100" spc="0" u="none" cap="none">
                <a:solidFill>
                  <a:srgbClr val="1B2438">
                    <a:alpha val="100000"/>
                  </a:srgbClr>
                </a:solidFill>
                <a:latin typeface="Calibri"/>
              </a:rPr>
              <a:t><![CDATA[, que es 34.1% de la venta (115,910 entre 340,0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1 · Cuánto deja cada canal · Ejemplo resuelto: el aporte mensual de cada canal, paso a paso y al céntim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el céntimo exacto donde impor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CAC exacto, la tienda propia deja 161 por 150 = 24,150, menos 7,400 de publicidad = ]]></a:t>
            </a:r>
            <a:r>
              <a:rPr lang="en-US" b="1" strike="noStrike" sz="2100" spc="0" u="none" cap="none">
                <a:solidFill>
                  <a:srgbClr val="1B2438">
                    <a:alpha val="100000"/>
                  </a:srgbClr>
                </a:solidFill>
                <a:latin typeface="Calibri"/>
              </a:rPr>
              <a:t><![CDATA[$16,750]]></a:t>
            </a:r>
            <a:r>
              <a:rPr lang="en-US" strike="noStrike" sz="2100" spc="0" u="none" cap="none">
                <a:solidFill>
                  <a:srgbClr val="1B2438">
                    <a:alpha val="100000"/>
                  </a:srgbClr>
                </a:solidFill>
                <a:latin typeface="Calibri"/>
              </a:rPr>
              <a:t><![CDATA[ y no $16,800: $50 de diferencia en el mes y $600 al año. En el tablero se anota $16,750 por canal y $112 se conserva solo para comparar canales entre s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1 · Cuánto deja cada canal]]></a:t>
            </a:r>
          </a:p>
        </p:txBody>
      </p:sp>
      <p:pic>
        <p:nvPicPr>
          <p:cNvPr id="3" name="" descr="Gráfica de cuatro barras horizontales con el aporte de octubre en pesos por canal: 44,720 directo, 32,390 Mercado Libre, 22,000 Amazon y 16,800 tienda propia">
            <a:hlinkClick r:id="rId3" tooltip="Gráfica de cuatro barras horizontales con el aporte de octubre en pesos por canal: 44,720 directo, 32,390 Mercado Libre, 22,000 Amazon y 16,800 tienda propia"/>
          </p:cNvPr>
          <p:cNvPicPr>
            <a:picLocks noChangeAspect="1"/>
          </p:cNvPicPr>
          <p:nvPr>
            <p:ph type="pic" idx="1"/>
          </p:nvPr>
        </p:nvPicPr>
        <p:blipFill>
          <a:blip r:embed="rId2"/>
          <a:stretch>
            <a:fillRect/>
          </a:stretch>
        </p:blipFill>
        <p:spPr>
          <a:xfrm>
            <a:off x="2971800" y="1257300"/>
            <a:ext cx="32004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porte de octubre por canal, en pesos (caso ficticio Bálsamo Oaxaca · elaboración propia). Directo aporta $44,720 con 260 pedidos; Mercado Libre aporta $32,390 con 410. Las comisiones y el CAC son supuestos del caso: verifica los tuyos en tu estado de cu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8-oa01"/>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1 · Cuánto deja cada canal]]></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márgenes del caso ficticio: si 100 pedidos de Mercado Libre se cerraran en el canal directo, vendiendo el mismo bálsamo a $320, ¿cuánto más aportaría el mes? Escribe solo el número, en pe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1 · Cuánto deja cada canal]]></a:t>
            </a:r>
          </a:p>
        </p:txBody>
      </p:sp>
      <p:pic>
        <p:nvPicPr>
          <p:cNvPr id="3" name="" descr="Gráfica de cuatro pares de barras comparando el porcentaje de pedidos y el porcentaje del aporte por canal">
            <a:hlinkClick r:id="rId3" tooltip="Gráfica de cuatro pares de barras comparando el porcentaje de pedidos y el porcentaje del aporte por canal"/>
          </p:cNvPr>
          <p:cNvPicPr>
            <a:picLocks noChangeAspect="1"/>
          </p:cNvPicPr>
          <p:nvPr>
            <p:ph type="pic" idx="1"/>
          </p:nvPr>
        </p:nvPicPr>
        <p:blipFill>
          <a:blip r:embed="rId2"/>
          <a:stretch>
            <a:fillRect/>
          </a:stretch>
        </p:blipFill>
        <p:spPr>
          <a:xfrm>
            <a:off x="2066925" y="1257300"/>
            <a:ext cx="5000625"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8-oa01"/>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1 · Cuánto deja cada canal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hallazgo del curso en una imagen (caso ficticio Bálsamo Oaxaca · elaboración propia): cada canal pesa distinto en pedidos (gris) que en aporte (azul). Mercado Libre trae 39.4% de los pedidos y deja 27.9% del aporte; el directo trae 25.0% y deja 38.6%. El curso resume esto como «la mitad de los pedidos»: la cifra exacta es 410 de 1,040, casi cuatro de cada die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1 · Cuánto deja cada canal]]></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ma propone para noviembre «crecer en Mercado Libre», que es donde ya confían: mete publicidad interna del catálogo y logra 82 pedidos más (+20%), cada uno con la misma publicidad por pedido que hoy paga en la tienda ($49.33). ¿Qué le pasa al tabler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enta de Mercado Libre sube 33.3% y su aporte sube 33.3%: crecer es crecer]]></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enta de Mercado Libre sube 33.3%, su aporte sube 7.5% y su margen por pedido baja de $79 a $70.7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porte total del mes baja, porque la publicidad se paga con la venta de la tiend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ambia nada: la publicidad interna la paga la platafor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2 · El dinero que se pierde entre la venta y el depós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écd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si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85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il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ar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ís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2 · El dinero que se pierde entre la venta y el depós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1 de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las tres fugas del m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850 de conciliación pendiente, más 1,980 de reenvíos por las 22 unidades que no existían, más 1,900 de rechazos de tarjeta = ]]></a:t>
            </a:r>
            <a:r>
              <a:rPr lang="en-US" b="1" strike="noStrike" sz="2100" spc="0" u="none" cap="none">
                <a:solidFill>
                  <a:srgbClr val="1B2438">
                    <a:alpha val="100000"/>
                  </a:srgbClr>
                </a:solidFill>
                <a:latin typeface="Calibri"/>
              </a:rPr>
              <a:t><![CDATA[$7,730]]></a:t>
            </a:r>
            <a:r>
              <a:rPr lang="en-US" strike="noStrike" sz="2100" spc="0" u="none" cap="none">
                <a:solidFill>
                  <a:srgbClr val="1B2438">
                    <a:alpha val="100000"/>
                  </a:srgbClr>
                </a:solidFill>
                <a:latin typeface="Calibri"/>
              </a:rPr>
              <a:t><![CDATA[. Sobre la venta del mes: 7,730 entre 340,020 = ]]></a:t>
            </a:r>
            <a:r>
              <a:rPr lang="en-US" b="1" strike="noStrike" sz="2100" spc="0" u="none" cap="none">
                <a:solidFill>
                  <a:srgbClr val="1B2438">
                    <a:alpha val="100000"/>
                  </a:srgbClr>
                </a:solidFill>
                <a:latin typeface="Calibri"/>
              </a:rPr>
              <a:t><![CDATA[2.28%]]></a:t>
            </a:r>
            <a:r>
              <a:rPr lang="en-US" strike="noStrike" sz="2100" spc="0" u="none" cap="none">
                <a:solidFill>
                  <a:srgbClr val="1B2438">
                    <a:alpha val="100000"/>
                  </a:srgbClr>
                </a:solidFill>
                <a:latin typeface="Calibri"/>
              </a:rPr>
              <a:t><![CDATA[. Anualizado: 7,730 por 12 = ]]></a:t>
            </a:r>
            <a:r>
              <a:rPr lang="en-US" b="1" strike="noStrike" sz="2100" spc="0" u="none" cap="none">
                <a:solidFill>
                  <a:srgbClr val="1B2438">
                    <a:alpha val="100000"/>
                  </a:srgbClr>
                </a:solidFill>
                <a:latin typeface="Calibri"/>
              </a:rPr>
              <a:t><![CDATA[$92,760]]></a:t>
            </a:r>
            <a:r>
              <a:rPr lang="en-US" strike="noStrike" sz="2100" spc="0" u="none" cap="none">
                <a:solidFill>
                  <a:srgbClr val="1B2438">
                    <a:alpha val="100000"/>
                  </a:srgbClr>
                </a:solidFill>
                <a:latin typeface="Calibri"/>
              </a:rPr>
              <a:t><![CDATA[, que con el margen del directo ($172) son 539.30 bálsamos: con 539 no alcanzan (539 por 172 = $92,708), necesitas ]]></a:t>
            </a:r>
            <a:r>
              <a:rPr lang="en-US" b="1" strike="noStrike" sz="2100" spc="0" u="none" cap="none">
                <a:solidFill>
                  <a:srgbClr val="1B2438">
                    <a:alpha val="100000"/>
                  </a:srgbClr>
                </a:solidFill>
                <a:latin typeface="Calibri"/>
              </a:rPr>
              <a:t><![CDATA[540]]></a:t>
            </a:r>
            <a:r>
              <a:rPr lang="en-US" strike="noStrike" sz="2100" spc="0" u="none" cap="none">
                <a:solidFill>
                  <a:srgbClr val="1B2438">
                    <a:alpha val="100000"/>
                  </a:srgbClr>
                </a:solidFill>
                <a:latin typeface="Calibri"/>
              </a:rPr>
              <a:t><![CDA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devoluciones por can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rcado Libre: 410 por 4% = ]]></a:t>
            </a:r>
            <a:r>
              <a:rPr lang="en-US" b="1" strike="noStrike" sz="2100" spc="0" u="none" cap="none">
                <a:solidFill>
                  <a:srgbClr val="1B2438">
                    <a:alpha val="100000"/>
                  </a:srgbClr>
                </a:solidFill>
                <a:latin typeface="Calibri"/>
              </a:rPr>
              <a:t><![CDATA[16.4 pedidos]]></a:t>
            </a:r>
            <a:r>
              <a:rPr lang="en-US" strike="noStrike" sz="2100" spc="0" u="none" cap="none">
                <a:solidFill>
                  <a:srgbClr val="1B2438">
                    <a:alpha val="100000"/>
                  </a:srgbClr>
                </a:solidFill>
                <a:latin typeface="Calibri"/>
              </a:rPr>
              <a:t><![CDATA[. Amazon: 220 por 4% = ]]></a:t>
            </a:r>
            <a:r>
              <a:rPr lang="en-US" b="1" strike="noStrike" sz="2100" spc="0" u="none" cap="none">
                <a:solidFill>
                  <a:srgbClr val="1B2438">
                    <a:alpha val="100000"/>
                  </a:srgbClr>
                </a:solidFill>
                <a:latin typeface="Calibri"/>
              </a:rPr>
              <a:t><![CDATA[8.8]]></a:t>
            </a:r>
            <a:r>
              <a:rPr lang="en-US" strike="noStrike" sz="2100" spc="0" u="none" cap="none">
                <a:solidFill>
                  <a:srgbClr val="1B2438">
                    <a:alpha val="100000"/>
                  </a:srgbClr>
                </a:solidFill>
                <a:latin typeface="Calibri"/>
              </a:rPr>
              <a:t><![CDATA[. Tienda propia: 150 por 1% = ]]></a:t>
            </a:r>
            <a:r>
              <a:rPr lang="en-US" b="1"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Directo: 260 por 1% = ]]></a:t>
            </a:r>
            <a:r>
              <a:rPr lang="en-US" b="1" strike="noStrike" sz="2100" spc="0" u="none" cap="none">
                <a:solidFill>
                  <a:srgbClr val="1B2438">
                    <a:alpha val="100000"/>
                  </a:srgbClr>
                </a:solidFill>
                <a:latin typeface="Calibri"/>
              </a:rPr>
              <a:t><![CDATA[2.6]]></a:t>
            </a:r>
            <a:r>
              <a:rPr lang="en-US" strike="noStrike" sz="2100" spc="0" u="none" cap="none">
                <a:solidFill>
                  <a:srgbClr val="1B2438">
                    <a:alpha val="100000"/>
                  </a:srgbClr>
                </a:solidFill>
                <a:latin typeface="Calibri"/>
              </a:rPr>
              <a:t><![CDATA[. Total: ]]></a:t>
            </a:r>
            <a:r>
              <a:rPr lang="en-US" b="1" strike="noStrike" sz="2100" spc="0" u="none" cap="none">
                <a:solidFill>
                  <a:srgbClr val="1B2438">
                    <a:alpha val="100000"/>
                  </a:srgbClr>
                </a:solidFill>
                <a:latin typeface="Calibri"/>
              </a:rPr>
              <a:t><![CDATA[29.3 pedidos en el mes]]></a:t>
            </a:r>
            <a:r>
              <a:rPr lang="en-US" strike="noStrike" sz="2100" spc="0" u="none" cap="none">
                <a:solidFill>
                  <a:srgbClr val="1B2438">
                    <a:alpha val="100000"/>
                  </a:srgbClr>
                </a:solidFill>
                <a:latin typeface="Calibri"/>
              </a:rPr>
              <a:t><![CDATA[, 2.8% de los 1,040 (29.3 entre 1,040 = 2.8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le costo a cada devolu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hundido de una devolución es empaque más el traslado ya pagado: $92 en Mercado Libre (14 + 78), $76 en Amazon (14 + 62), $52 en tienda y en directo (14 + 38). Entonces: 16.4 por 92 = ]]></a:t>
            </a:r>
            <a:r>
              <a:rPr lang="en-US" b="1" strike="noStrike" sz="2100" spc="0" u="none" cap="none">
                <a:solidFill>
                  <a:srgbClr val="1B2438">
                    <a:alpha val="100000"/>
                  </a:srgbClr>
                </a:solidFill>
                <a:latin typeface="Calibri"/>
              </a:rPr>
              <a:t><![CDATA[$1,508.80]]></a:t>
            </a:r>
            <a:r>
              <a:rPr lang="en-US" strike="noStrike" sz="2100" spc="0" u="none" cap="none">
                <a:solidFill>
                  <a:srgbClr val="1B2438">
                    <a:alpha val="100000"/>
                  </a:srgbClr>
                </a:solidFill>
                <a:latin typeface="Calibri"/>
              </a:rPr>
              <a:t><![CDATA[; 8.8 por 76 = ]]></a:t>
            </a:r>
            <a:r>
              <a:rPr lang="en-US" b="1" strike="noStrike" sz="2100" spc="0" u="none" cap="none">
                <a:solidFill>
                  <a:srgbClr val="1B2438">
                    <a:alpha val="100000"/>
                  </a:srgbClr>
                </a:solidFill>
                <a:latin typeface="Calibri"/>
              </a:rPr>
              <a:t><![CDATA[$668.80]]></a:t>
            </a:r>
            <a:r>
              <a:rPr lang="en-US" strike="noStrike" sz="2100" spc="0" u="none" cap="none">
                <a:solidFill>
                  <a:srgbClr val="1B2438">
                    <a:alpha val="100000"/>
                  </a:srgbClr>
                </a:solidFill>
                <a:latin typeface="Calibri"/>
              </a:rPr>
              <a:t><![CDATA[; 1.5 por 52 = ]]></a:t>
            </a:r>
            <a:r>
              <a:rPr lang="en-US" b="1" strike="noStrike" sz="2100" spc="0" u="none" cap="none">
                <a:solidFill>
                  <a:srgbClr val="1B2438">
                    <a:alpha val="100000"/>
                  </a:srgbClr>
                </a:solidFill>
                <a:latin typeface="Calibri"/>
              </a:rPr>
              <a:t><![CDATA[$78.00]]></a:t>
            </a:r>
            <a:r>
              <a:rPr lang="en-US" strike="noStrike" sz="2100" spc="0" u="none" cap="none">
                <a:solidFill>
                  <a:srgbClr val="1B2438">
                    <a:alpha val="100000"/>
                  </a:srgbClr>
                </a:solidFill>
                <a:latin typeface="Calibri"/>
              </a:rPr>
              <a:t><![CDATA[; 2.6 por 52 = ]]></a:t>
            </a:r>
            <a:r>
              <a:rPr lang="en-US" b="1" strike="noStrike" sz="2100" spc="0" u="none" cap="none">
                <a:solidFill>
                  <a:srgbClr val="1B2438">
                    <a:alpha val="100000"/>
                  </a:srgbClr>
                </a:solidFill>
                <a:latin typeface="Calibri"/>
              </a:rPr>
              <a:t><![CDATA[$135.20]]></a:t>
            </a:r>
            <a:r>
              <a:rPr lang="en-US" strike="noStrike" sz="2100" spc="0" u="none" cap="none">
                <a:solidFill>
                  <a:srgbClr val="1B2438">
                    <a:alpha val="100000"/>
                  </a:srgbClr>
                </a:solidFill>
                <a:latin typeface="Calibri"/>
              </a:rPr>
              <a:t><![CDATA[. Total del mes: ]]></a:t>
            </a:r>
            <a:r>
              <a:rPr lang="en-US" b="1" strike="noStrike" sz="2100" spc="0" u="none" cap="none">
                <a:solidFill>
                  <a:srgbClr val="1B2438">
                    <a:alpha val="100000"/>
                  </a:srgbClr>
                </a:solidFill>
                <a:latin typeface="Calibri"/>
              </a:rPr>
              <a:t><![CDATA[$2,390.80]]></a:t>
            </a:r>
            <a:r>
              <a:rPr lang="en-US" strike="noStrike" sz="2100" spc="0" u="none" cap="none">
                <a:solidFill>
                  <a:srgbClr val="1B2438">
                    <a:alpha val="100000"/>
                  </a:srgbClr>
                </a:solidFill>
                <a:latin typeface="Calibri"/>
              </a:rPr>
              <a:t><![CDATA[, y al año ]]></a:t>
            </a:r>
            <a:r>
              <a:rPr lang="en-US" b="1" strike="noStrike" sz="2100" spc="0" u="none" cap="none">
                <a:solidFill>
                  <a:srgbClr val="1B2438">
                    <a:alpha val="100000"/>
                  </a:srgbClr>
                </a:solidFill>
                <a:latin typeface="Calibri"/>
              </a:rPr>
              <a:t><![CDATA[$28,689.60]]></a:t>
            </a:r>
            <a:r>
              <a:rPr lang="en-US" strike="noStrike" sz="2100" spc="0" u="none" cap="none">
                <a:solidFill>
                  <a:srgbClr val="1B2438">
                    <a:alpha val="100000"/>
                  </a:srgbClr>
                </a:solidFill>
                <a:latin typeface="Calibri"/>
              </a:rPr>
              <a:t><![CDA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fuga contra el canal donde ocurr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3,850 vienen de los dos marketplaces, que vendieron $193,980 (118,080 + 75,900): 3,850 entre 193,980 = ]]></a:t>
            </a:r>
            <a:r>
              <a:rPr lang="en-US" b="1" strike="noStrike" sz="2100" spc="0" u="none" cap="none">
                <a:solidFill>
                  <a:srgbClr val="1B2438">
                    <a:alpha val="100000"/>
                  </a:srgbClr>
                </a:solidFill>
                <a:latin typeface="Calibri"/>
              </a:rPr>
              <a:t><![CDATA[1.98%]]></a:t>
            </a:r>
            <a:r>
              <a:rPr lang="en-US" strike="noStrike" sz="2100" spc="0" u="none" cap="none">
                <a:solidFill>
                  <a:srgbClr val="1B2438">
                    <a:alpha val="100000"/>
                  </a:srgbClr>
                </a:solidFill>
                <a:latin typeface="Calibri"/>
              </a:rPr>
              <a:t><![CDATA[. Los $1,900 de rechazos son de la tienda propia, que vendió $54,000: 1,900 entre 54,000 = ]]></a:t>
            </a:r>
            <a:r>
              <a:rPr lang="en-US" b="1" strike="noStrike" sz="2100" spc="0" u="none" cap="none">
                <a:solidFill>
                  <a:srgbClr val="1B2438">
                    <a:alpha val="100000"/>
                  </a:srgbClr>
                </a:solidFill>
                <a:latin typeface="Calibri"/>
              </a:rPr>
              <a:t><![CDATA[3.52%]]></a:t>
            </a:r>
            <a:r>
              <a:rPr lang="en-US" strike="noStrike" sz="2100" spc="0" u="none" cap="none">
                <a:solidFill>
                  <a:srgbClr val="1B2438">
                    <a:alpha val="100000"/>
                  </a:srgbClr>
                </a:solidFill>
                <a:latin typeface="Calibri"/>
              </a:rPr>
              <a:t><![CDATA[. Contadas sobre la venta total de la empresa, las dos se ven debajo de 1% y se perdon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ierte el incidente en ta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22 unidades vendidas sin físico costaron $1,980 en reenvíos (22 por $90) y dejaron $0 recuperados de la venta: 9 clientes esperaron 11 días y 4 cancelaron. En el tablero esto no es un renglón de pesos: es la tasa de «pedidos publicados sin stock sincronizado», que debe ser ]]></a:t>
            </a:r>
            <a:r>
              <a:rPr lang="en-US" b="1"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y que en octubre fue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2 · El dinero que se pierde entre la venta y el depósito · Segundo ejemplo resuelto: fugas, devoluciones y semáforo del bloque 2 · Paso 6 de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bloque con dueño y fech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iliación: Kevin, cada depósito, con el estado de cuenta guardado en la carpeta del mes. Stock publicable: Socorro, diario. Rechazos: Kevin antes de despachar y Alma con la revisión mensual. Iván Sandoval, el contador, recibe el archivo con el estado de cuenta: sin ese papel, la diferencia no es conciliable y el $3,850 se repite en ene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2 · El dinero que se pierde entre la venta y el depósi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Kevin entregó el primer borrador del tablero de Bálsamo Oaxaca (ficticio). Marca las DOS líneas que no aguantan la hipótesis nula y hay que corregir antes de la junta.]]></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rcado Libre: 39.4% de los pedidos y 27.9% del aporte, con $79 por pedido. Decisión escrita: «crecer», porque es el canal que más pedidos trae.]]></a:t>
            </a:r>
          </a:p>
        </p:txBody>
      </p:sp>
      <p:sp>
        <p:nvSpPr>
          <p:cNvPr id="10" name=""/>
          <p:cNvSpPr txBox="1"/>
          <p:nvPr/>
        </p:nvSpPr>
        <p:spPr>
          <a:xfrm>
            <a:off x="628650" y="36385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ienda propia: margen de $112 por bálsamo, con la publicidad del mes ($7,400 entre 150 pedidos = $49.33) ya descont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mazon: comisión de 15% y logística de $62 tomados del curso. En el estado de cuenta de octubre Kevin no entró ni una vez.]]></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ciliación: diferencia de $3,850 contra $193,980 de venta de marketplaces = 1.98%. Semáforo rojo y protocolo abierto con fech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voluciones: 4% en los dos marketplaces y 1% en directo y tienda propia, costo del mes $2,390.80, supuesto declar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3 · Riesgo, servicio y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en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3,9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0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7.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tr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4.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0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0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toc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3 · Riesgo, servicio y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ckli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m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og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3 · Riesgo, servicio y confianz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hallazgo del caso ficticio según la decisión que obliga a escribir en la última columna del table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c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gi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72 por pedido en directo, 25.0% de los pedidos y 38.6% del aporte]]></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anal con mejor margen y con capacidad de producción para 30% má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100 por pedido en Amazon, con cliente que no es tuyo y tarifa que no puedes auditar]]></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112 en tienda propia con el CAC dentro, pero 3.52% de su venta en rechazos]]></a:t>
            </a:r>
          </a:p>
        </p:txBody>
      </p:sp>
      <p:sp>
        <p:nvSpPr>
          <p:cNvPr id="11" name=""/>
          <p:cNvSpPr txBox="1"/>
          <p:nvPr/>
        </p:nvSpPr>
        <p:spPr>
          <a:xfrm>
            <a:off x="514350" y="3914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79 por pedido en Mercado Libre con 39.4% de los pedidos]]></a:t>
            </a:r>
          </a:p>
        </p:txBody>
      </p:sp>
      <p:sp>
        <p:nvSpPr>
          <p:cNvPr id="12"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22 unidades vendidas que no existían en el físic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 canal que deja menos de lo que cuesta atenderlo y que nadie recuerda por qué se abrió]]></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 canal con margen bajo, cliente ajeno y sin forma de mover esa demanda a otro lado]]></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3 · Riesgo, servicio y confian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no tienes medido el gasto de publicidad de un canal, el semáforo de ese indicador se pone en verde porque no hay evidencia de probl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3 · Riesgo, servicio y confianz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tablero lleno, ¿cuál es la MEJOR decisión para Mercado Libre en Bálsamo Oaxac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rrar el canal en enero: es el que menos deja y libera a todo el equip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cer con publicidad interna: trae los pedidos que la tienda propia no tra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con umbral y fecha: subir el ticket con presentaciones, verificar la comisión real en el estado de cuenta, medir el costo por pedido de la publicidad interna y mover demanda a directo; si en 60 días el margen sigue por debajo de $100, se abre la salida con plan]]></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lo como está: 410 pedidos al mes son la prueba de que el canal funcio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4 · El tablero de seis indic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ERO DE RENTABILIDAD POR CANAL — herramienta del proyecto. Seis indicadores, cada uno con fórmula y umbral escritos antes de mirar el resultado. Los umbrales los propone el curso: ajústalos a tu empresa y déjalos por escrito. Llenado con el caso ficticio; la última fila es la tuy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gen por pedid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VP menos producción, empaque, envío absorbido, comisión verificada y publicidad del canal; dividido entre unidad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150 o más · Amarillo: $100 a $149 · Rojo: menos de $100]]></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recto $172 verde · Tienda $112 amarillo · Amazon $100 amarillo · Mercado Libre $79 roj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rcado Libre: correg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so en pedidos contra peso en el apor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orte del canal entre aporte total) menos (pedidos del canal entre pedidos totales), en punt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0 o más · Amarillo: entre 0 y −5 · Rojo: más de −5]]></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recto +13.6 · Tienda +0.1 · Amazon −2.2 · Mercado Libre −1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rcado Libre: correg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 de adquisición del can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blicidad del canal entre pedidos nuevos del mes, dividido entre el margen por pedido antes de publicidad]]></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hasta 30% · Amarillo: 30% a 60% · Rojo: más de 60% o no med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ienda 30.6% (49.33 entre 161) amarillo · Mercado Libre: no medido roj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r la publicidad interna antes de crec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uga de concili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ferencia entre depósito, estado de cuenta y registro, dividida entre la venta del can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hasta 0.5% · Amarillo: 0.5% a 1.5% · Rojo: más de 1.5%]]></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ketplaces: 3,850 entre 193,980 = 1.98% roj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Kevin: estado de cuenta con cada depósi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voluciones y servici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didos devueltos entre pedidos, más incidencias de stock publicado sin físic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hasta 2% · Amarillo: 2.1% a 4% · Rojo: más de 4% o cualquier incidencia de stoc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marketplaces amarillo · 1% en directo y tienda verde · 22 unidades sin stock roj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corro: regla de stock publicable diar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fianza y fraud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hazos y contracargos entre la venta del canal, más reseñas respondidas en tu plazo, más checklist vigent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de: hasta 0.5% y checklist completo · Amarillo: 0.5% a 1% · Rojo: más de 1% o checklist con huecos]]></a:t>
            </a:r>
          </a:p>
        </p:txBody>
      </p:sp>
      <p:sp>
        <p:nvSpPr>
          <p:cNvPr id="13" name=""/>
          <p:cNvSpPr txBox="1"/>
          <p:nvPr/>
        </p:nvSpPr>
        <p:spPr>
          <a:xfrm>
            <a:off x="514350" y="39719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14" name=""/>
          <p:cNvSpPr txBox="1"/>
          <p:nvPr/>
        </p:nvSpPr>
        <p:spPr>
          <a:xfrm>
            <a:off x="514350" y="4248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ienda: 1,900 entre 54,000 = 3.52% rojo · checklist sin termin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ma: cerrar el checklist del módulo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empresa, canal por can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órmu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resta con tus números y tus comisiones verificada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es (verde / amarillo / roj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s umbrales, escritos antes de ver el resultad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Bálsamo Oaxaca, octubr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ndiente: llena una fila por can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alabra por canal: crecer, mantener, corregir o sali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4 · El tablero de seis indica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n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u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br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lt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iguiénd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4 · El tablero de seis indica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cimi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tu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4 · El tablero de seis indicador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indicador del tablero con la pregunta a la que responde en la ju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 Margen por pedi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2. Peso en pedidos contra peso en el apor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3. Costo de adquisición del can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4. Fuga de concilia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5. Devoluciones y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6. Confianza y fraude]]></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e canal trae volumen o trae utilidad?]]></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estamos pagando por cada pedido y está dentro del margen?]]></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inero que creímos cobrado es el que depositaron?]]></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parte de la venta se regresa y qué le prometimos al cliente?]]></a:t>
            </a:r>
          </a:p>
        </p:txBody>
      </p:sp>
      <p:sp>
        <p:nvSpPr>
          <p:cNvPr id="13" name=""/>
          <p:cNvSpPr txBox="1"/>
          <p:nvPr/>
        </p:nvSpPr>
        <p:spPr>
          <a:xfrm>
            <a:off x="628650" y="3571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nos cuesta que alguien desconfíe o nos cobren en contracarg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uánto nos deja un cliente de este canal, con todos sus costos dent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os cuatro márgenes por bálsamo del ca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recto ]]></a:t>
            </a:r>
            <a:r>
              <a:rPr lang="en-US" b="1" strike="noStrike" sz="2200" spc="0" u="none" cap="none">
                <a:solidFill>
                  <a:srgbClr val="1B2438">
                    <a:alpha val="100000"/>
                  </a:srgbClr>
                </a:solidFill>
                <a:latin typeface="Calibri"/>
              </a:rPr>
              <a:t><![CDATA[$172]]></a:t>
            </a:r>
            <a:r>
              <a:rPr lang="en-US" strike="noStrike" sz="2200" spc="0" u="none" cap="none">
                <a:solidFill>
                  <a:srgbClr val="1B2438">
                    <a:alpha val="100000"/>
                  </a:srgbClr>
                </a:solidFill>
                <a:latin typeface="Calibri"/>
              </a:rPr>
              <a:t><![CDATA[, tienda propia ]]></a:t>
            </a:r>
            <a:r>
              <a:rPr lang="en-US" b="1" strike="noStrike" sz="2200" spc="0" u="none" cap="none">
                <a:solidFill>
                  <a:srgbClr val="1B2438">
                    <a:alpha val="100000"/>
                  </a:srgbClr>
                </a:solidFill>
                <a:latin typeface="Calibri"/>
              </a:rPr>
              <a:t><![CDATA[$112]]></a:t>
            </a:r>
            <a:r>
              <a:rPr lang="en-US" strike="noStrike" sz="2200" spc="0" u="none" cap="none">
                <a:solidFill>
                  <a:srgbClr val="1B2438">
                    <a:alpha val="100000"/>
                  </a:srgbClr>
                </a:solidFill>
                <a:latin typeface="Calibri"/>
              </a:rPr>
              <a:t><![CDATA[, Amazon ]]></a:t>
            </a:r>
            <a:r>
              <a:rPr lang="en-US" b="1" strike="noStrike" sz="2200" spc="0" u="none" cap="none">
                <a:solidFill>
                  <a:srgbClr val="1B2438">
                    <a:alpha val="100000"/>
                  </a:srgbClr>
                </a:solidFill>
                <a:latin typeface="Calibri"/>
              </a:rPr>
              <a:t><![CDATA[$100]]></a:t>
            </a:r>
            <a:r>
              <a:rPr lang="en-US" strike="noStrike" sz="2200" spc="0" u="none" cap="none">
                <a:solidFill>
                  <a:srgbClr val="1B2438">
                    <a:alpha val="100000"/>
                  </a:srgbClr>
                </a:solidFill>
                <a:latin typeface="Calibri"/>
              </a:rPr>
              <a:t><![CDATA[, Mercado Libre ]]></a:t>
            </a:r>
            <a:r>
              <a:rPr lang="en-US" b="1" strike="noStrike" sz="2200" spc="0" u="none" cap="none">
                <a:solidFill>
                  <a:srgbClr val="1B2438">
                    <a:alpha val="100000"/>
                  </a:srgbClr>
                </a:solidFill>
                <a:latin typeface="Calibri"/>
              </a:rPr>
              <a:t><![CDATA[$79]]></a:t>
            </a:r>
            <a:r>
              <a:rPr lang="en-US" strike="noStrike" sz="2200" spc="0" u="none" cap="none">
                <a:solidFill>
                  <a:srgbClr val="1B2438">
                    <a:alpha val="100000"/>
                  </a:srgbClr>
                </a:solidFill>
                <a:latin typeface="Calibri"/>
              </a:rPr>
              <a:t><![CDATA[. Con el CAC exacto ($49.33), la tienda deja $111.6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resta completa de un bálsamo en tienda prop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320 menos 96 de producción, menos 14 de empaque, menos 38 de envío, menos 11 de pasarela = 161; menos 49.33 de publicidad = $111.6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porte de octubre y su porcentaje de la ven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15,910 sobre $340,020 de venta: 34.1%. Con el céntimo exacto de la tienda, $115,86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tres fugas del m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3,850 sin conciliar (1.98% de la venta de marketplaces), $1,980 de reenvíos por 22 unidades y $1,900 de rechazos (3.52% de la venta de la tienda). Suman $7,730 y $92,760 al añ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recer con publicidad interna es una tramp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margen del canal no tiene la publicidad dentro. En Mercado Libre el punto de quiebre es $79 por pedido: arriba de eso, cada pedido extra pierde diner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tablero sea una decis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 4 · El tablero de seis indicadores · Repaso del curso: seis tarjetas para defender el tablero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última columna: una palabra por canal —crecer, mantener, corregir, salir—, con umbral, plazo y responsable. Sin eso, son gráfic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6477000"/>
          <a:chOff x="514350" y="247650"/>
          <a:chExt cx="8629650" cy="64770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4 · El tablero de seis indic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Rentabilidad: Diseño de Kpi's + Dashboard · Ejercicio Práctico · WE Educación Ejecutiva]]></a:t>
            </a:r>
          </a:p>
        </p:txBody>
      </p:sp>
      <p:sp>
        <p:nvSpPr>
          <p:cNvPr id="10" name=""/>
          <p:cNvSpPr txBox="1"/>
          <p:nvPr/>
        </p:nvSpPr>
        <p:spPr>
          <a:xfrm>
            <a:off x="4362450" y="3181350"/>
            <a:ext cx="4267200" cy="2886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verificado en YouTube: diseñar indicadores y armar un tablero sobre ellos, que es justo el orden de este proyecto (primero la fórmula y el umbral, después el semáforo). Míralo con tu tabla de seis indicadores abierta: anota cuáles de esos diseños tienen columna de decisión y cuáles no.]]></a:t>
            </a:r>
          </a:p>
        </p:txBody>
      </p:sp>
      <p:sp>
        <p:nvSpPr>
          <p:cNvPr id="11" name=""/>
          <p:cNvSpPr txBox="1"/>
          <p:nvPr/>
        </p:nvSpPr>
        <p:spPr>
          <a:xfrm>
            <a:off x="4362450" y="61817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loque 4 · El tablero de seis indic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ablero no sirve para ver cómo vas: sirve para que el mes que viene alguien cambie de canal, de precio o de decisión.]]></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Bloque 4 · El tablero de seis indicadore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qu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ál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y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la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pues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ri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pues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s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m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t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ví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sorb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cket]]></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med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volu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n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g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di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2]]></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di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ue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igna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nd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pótes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g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av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no.\n\nEntr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dicad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órmu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mbr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áfo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la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óx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v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pi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én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indicador te sale «no medido», déjalo en rojo y ponle fecha: es el hallazgo más útil del ejercicio, no un fracaso del format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se llena con fórmulas y umbrales escritos antes de mirar el result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por pedido manda, no la venta del canal: $79 por 410 pedidos no gana a $172 por 260.]]></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sión de una plataforma es un supuesto hasta que la ves en tu estado de cuen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idad por pedido dentro del margen: si no está medida, el semáforo va en roj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ugas se cuentan contra el canal donde ocurren: 3.52% de $54,000 no es 0.56% de $340,020.]]></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termina en una palabra —crecer, mantener, corregir, salir— con plazo, umbral y responsabl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de mis canales trae más pedidos y cuánto deja cada uno de esos pedido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rte de mi venta depende de una vitrina que no es mí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me cuesta un pedido en publicidad y está ese número dentro de mi margen?]]></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uga del mes pasado no tiene un puesto asignado con fecha de revisión?]]></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úmero tendría que verse distinto para que mi hipótesis nula siga siendo ciert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tablero de rentabilidad por canal con seis indicadores, fórmula y umbr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ender o demoler la hipótesis nula de tu empresa con el tablero lle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decisión por canal con umbral, plazo y responsable, y volver a medirla en 60 dí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tablero de rentabilidad por ca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el tablero completo y defendido: seis indicadores con fórmula y umbral, las fugas con dueño y una decisión por canal. Imprime la hoja, ponle fecha a la próxima revisión y llévasela a Alma —es decir, a ti misma— en la junta del lun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tablero de rentabilidad por ca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bloque 1 y al paso del céntimo exacto: el tropiezo típico del proyecto es decidir por venta del canal en lugar de decidir por margen por pedido, y dejar la publicidad de un canal fuera de su margen, que es exactamente como un canal con $79 parece un canal de crecimient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8-oa01"/>
              </a:rPr>
              <a:t><![CDATA[Proyecto: el tablero de rentabilidad por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 (curso vecino del catálog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 tablero de marketing, de una pantalla]]></a:t>
            </a:r>
            <a:r>
              <a:rPr lang="en-US" strike="noStrike" sz="2100" spc="0" u="none" cap="none">
                <a:solidFill>
                  <a:srgbClr val="1B2438">
                    <a:alpha val="100000"/>
                  </a:srgbClr>
                </a:solidFill>
                <a:latin typeface="Calibri"/>
              </a:rPr>
              <a:t><![CDATA[ — el OA ]]></a:t>
            </a:r>
            <a:r>
              <a:rPr lang="en-US" strike="noStrike" sz="2100" spc="0" u="none" cap="none">
                <a:solidFill>
                  <a:srgbClr val="1B2438">
                    <a:alpha val="100000"/>
                  </a:srgbClr>
                </a:solidFill>
                <a:latin typeface="Consolas"/>
              </a:rPr>
              <a:t><![CDATA[emp-mkt-c26-m05-oa01]]></a:t>
            </a:r>
            <a:r>
              <a:rPr lang="en-US" strike="noStrike" sz="2100" spc="0" u="none" cap="none">
                <a:solidFill>
                  <a:srgbClr val="1B2438">
                    <a:alpha val="100000"/>
                  </a:srgbClr>
                </a:solidFill>
                <a:latin typeface="Calibri"/>
              </a:rPr>
              <a:t><![CDATA[ del curso «Métricas y análisis digital», que profundiza en cómo se sostiene un tablero en el tiempo: frecuencia, responsable y prueba. El tuyo ya tiene seis indicadores y una columna de decisión; lo que sigue es que no se desinfle en marzo. Si quieres el reverso contable de este proyecto, el mismo catálogo tiene ]]></a:t>
            </a:r>
            <a:r>
              <a:rPr lang="en-US" i="1" strike="noStrike" sz="2100" spc="0" u="none" cap="none">
                <a:solidFill>
                  <a:srgbClr val="1B2438">
                    <a:alpha val="100000"/>
                  </a:srgbClr>
                </a:solidFill>
                <a:latin typeface="Calibri"/>
              </a:rPr>
              <a:t><![CDATA[La ficha de costo: el documento que tu contador ya no puede inventar por 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onsolas"/>
              </a:rPr>
              <a:t><![CDATA[emp-fin-c11-m02-oa01]]></a:t>
            </a:r>
            <a:r>
              <a:rPr lang="en-US" strike="noStrike" sz="2100" spc="0" u="none" cap="none">
                <a:solidFill>
                  <a:srgbClr val="1B2438">
                    <a:alpha val="100000"/>
                  </a:srgbClr>
                </a:solidFill>
                <a:latin typeface="Calibri"/>
              </a:rPr>
              <a:t><![CDATA[), que es el OA reutilizado del módulo 1 de este cur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2026-10-24T23:16:49Z</dcterms:created>
  <dcterms:modified xsi:type="dcterms:W3CDTF">2026-10-24T23:16:49Z</dcterms:modified>
  <dc:title>Proyecto: el tablero de rentabilidad por canal</dc:title>
  <dc:description>Presentación editable del OA «Proyecto: el tablero de rentabilidad por canal». Enlace: https://marketing.lumbre.lat/object/emp-mkt-c69-m08-oa01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