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ete casillas de izquierda a derecha, cada una con una carita que expresa una emoción; dos están en r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ibujar el journey es ver con los ojos del cliente, no con los del depart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tipos de fricción y cómo se 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tipos de fricción y cómo se 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días entre cotización y pedid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 tardaron 72 horas en cotizar y compré en otro lado» →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adie me recibió por mi nombre la primera cita» →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adie se acordó de que me tocaba renovar» → Re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 pidieron llenar el formulario que ya había mandado» →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unca supe si mi pedido ya iba en camino» →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is meses después de la compra, nadie me llamó» → Re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queja apunta a una etapa: ahí es donde el journey está r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oblema no es el precio: es la ventana de compra — tu proceso tarda más que la urgencia del cliente. Corregir tiempos, no tarif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r precio» es la explicación que el equipo se da para no mirar el journey. El dato dice otra cosa: 14 de 20 compraron antes de 24 horas; ahí el rival no ganó por barato — ganó por rápido. B identifica la etapa real (compra) y la fricción real (tiempo). A y C empeoran el margen sin resolver la causa. D es resignarse. En la ferretería de Tijuana, la regla de cuatro horas para cotizar duplicó la tasa de cierre sin tocar precios: era una fricción emocional en la etapa de compra, no un problema de tari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journey se dibuja desde la experiencia del cliente, no desde la estructur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hace que el 90 % de los mapas de journey no sirvan para nada. Cuando lo dibujas desde adentro, ves cómo trabajas tú. Cuando lo dibujas desde afuera, ves dónde sufre el cliente. Y casi siempre los lugares donde sufre no coinciden con los departamentos responsables. En la clínica dental, los cinco minutos de arranque frío vivían entre recepción y odontología — un hueco que ningún departamento atendía porque «no es mío». Verlo con ojos de cliente fue lo que permitió corr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journey se dibuja desde la experiencia del cliente, no desde la estructur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ta semana, junta a cuatro personas de tu equipo en una pared con siete columnas (descubrimiento, consideración, compra, arranque, uso, renegociación, salida). En cada columna tres renglones: qué piensa el cliente, qué siente, qué hace. Pregunta a cinco clientes reales cómo vivieron cada etapa. Marca con rojo los post-it donde dijeron que sufrieron. Elige tres rojos y escribe para cada uno: qué cambio concreto haremos la próxima semana. Publícalo en la pared junto al mapa. El journey sin acción se vuelve un cartel bo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apeo del journ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17" r:id="rId1"/>
    <p:sldLayoutId id="2481904918" r:id="rId2"/>
    <p:sldLayoutId id="2481904919" r:id="rId3"/>
    <p:sldLayoutId id="24819049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8b579c5689730edeb507c9ba8fc168113929e12d5c1fd901.jpg"/>
  <Relationship Id="rId3" Type="http://schemas.openxmlformats.org/officeDocument/2006/relationships/hyperlink" Target="https://marketing.lumbre.lat/object/emp-ser-c19-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19-m02-oa01" TargetMode="External"/>
  <Relationship Id="rId4" Type="http://schemas.openxmlformats.org/officeDocument/2006/relationships/hyperlink" Target="https://marketing.lumbre.lat/object/emp-ser-c19-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p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ourne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f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hí]]></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ete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bujar el recorrido propio con emociones por etapa y priorizar tres fricciones corregible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19-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r el recorrido propio con emociones por etapa y priorizar tres fricciones corregib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vive tu empresa por departamentos: la vive como una sola experiencia de principio a fin. Este objeto entrega cómo mapear el customer journey en siete etapas — descubrimiento, consideración, compra, arranque, uso, renegociación, salida— con qué piensa, qué siente y qué hace en cada una. Con la ferretería industrial de Tijuana que descubrió que perdía clientes entre «cotización recibida» y «pedido aprobado» por tardar tres días, y la clínica dental que encontró su momento 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journey · experiencia · etapas · emociones · friccion · serv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a:t>
            </a:r>
          </a:p>
        </p:txBody>
      </p:sp>
      <p:pic>
        <p:nvPicPr>
          <p:cNvPr id="3" name="" descr="Siete casillas de izquierda a derecha, cada una con una carita que expresa una emoción; dos están en rojo">
            <a:hlinkClick r:id="rId3" tooltip="Siete casillas de izquierda a derecha, cada una con una carita que expresa una emoción; dos están en rojo"/>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ibujar el journey es ver con los ojos del cliente, no con los del departa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19-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rr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ju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rr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b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porativo.\n\n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rti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i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qu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r.\n\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s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rr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8-7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iz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d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s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pl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n\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í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ét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ur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urn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ont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lner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í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iseñ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on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p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1]]></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etapas del journey y qué preguntar en cada un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ubr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o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olv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la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ecta.\n]]></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side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et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fer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a.\n]]></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y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sie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icial.\n]]></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1]]></a:t>
            </a:r>
          </a:p>
        </p:txBody>
      </p:sp>
      <p:sp>
        <p:nvSpPr>
          <p:cNvPr id="7" name="" descr=""/>
          <p:cNvSpPr/>
          <p:nvPr/>
        </p:nvSpPr>
        <p:spPr>
          <a:xfrm>
            <a:off x="514350" y="1219200"/>
            <a:ext cx="8115300" cy="2895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Arra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v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rpr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r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n]]></a:t>
            </a:r>
            <a:r>
              <a:rPr lang="en-US" b="1" strike="noStrike" sz="2000" spc="0" u="none" cap="none">
                <a:solidFill>
                  <a:srgbClr val="1B2438">
                    <a:alpha val="100000"/>
                  </a:srgbClr>
                </a:solidFill>
                <a:latin typeface="Calibri"/>
              </a:rPr>
              <a:t><![CDATA[5]]></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tidi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actú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ác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yu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áp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la?\n]]></a:t>
            </a:r>
            <a:r>
              <a:rPr lang="en-US" b="1" strike="noStrike" sz="2000" spc="0" u="none" cap="none">
                <a:solidFill>
                  <a:srgbClr val="1B2438">
                    <a:alpha val="100000"/>
                  </a:srgbClr>
                </a:solidFill>
                <a:latin typeface="Calibri"/>
              </a:rPr>
              <a:t><![CDATA[6]]></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negoci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ov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uali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é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r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s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n]]></a:t>
            </a:r>
            <a:r>
              <a:rPr lang="en-US" b="1" strike="noStrike" sz="2000" spc="0" u="none" cap="none">
                <a:solidFill>
                  <a:srgbClr val="1B2438">
                    <a:alpha val="100000"/>
                  </a:srgbClr>
                </a:solidFill>
                <a:latin typeface="Calibri"/>
              </a:rPr>
              <a:t><![CDATA[7]]></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is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rog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p>
        </p:txBody>
      </p:sp>
      <p:sp>
        <p:nvSpPr>
          <p:cNvPr id="10" name=""/>
          <p:cNvSpPr txBox="1"/>
          <p:nvPr/>
        </p:nvSpPr>
        <p:spPr>
          <a:xfrm>
            <a:off x="685800" y="37242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t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mapear tu journey en una tarde. Junta a cuatro personas — alguien de ventas, uno de operación, uno que atienda WhatsApp o recepción, y tú— y pon siete columnas en una pared. En cada columna, tres renglones: ]]></a:t>
            </a:r>
            <a:r>
              <a:rPr lang="en-US" b="1" strike="noStrike" sz="2100" spc="0" u="none" cap="none">
                <a:solidFill>
                  <a:srgbClr val="1B2438">
                    <a:alpha val="100000"/>
                  </a:srgbClr>
                </a:solidFill>
                <a:latin typeface="Calibri"/>
              </a:rPr>
              <a:t><![CDATA[qué piensa el cliente, qué siente, qué hace]]></a:t>
            </a:r>
            <a:r>
              <a:rPr lang="en-US" strike="noStrike" sz="2100" spc="0" u="none" cap="none">
                <a:solidFill>
                  <a:srgbClr val="1B2438">
                    <a:alpha val="100000"/>
                  </a:srgbClr>
                </a:solidFill>
                <a:latin typeface="Calibri"/>
              </a:rPr>
              <a:t><![CDATA[. Usa post-it de tres colores, uno por renglón. No vale «lo que nosotros hacemos»; vale lo que el cliente dice que pasa. Si no sabes, pregunta a cinco clientes re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colorea con rojo los post-it donde el cliente dice que sufre. Casi nunca son los lugares que tú esperabas: en la ferretería no era el precio, eran las 72 horas. En la clínica, no era el dentista, eran los primeros cinco minutos al entrar.]]></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prioriza. ]]></a:t>
            </a:r>
            <a:r>
              <a:rPr lang="en-US" b="1" strike="noStrike" sz="2100" spc="0" u="none" cap="none">
                <a:solidFill>
                  <a:srgbClr val="1B2438">
                    <a:alpha val="100000"/>
                  </a:srgbClr>
                </a:solidFill>
                <a:latin typeface="Calibri"/>
              </a:rPr>
              <a:t><![CDATA[Regla 80/20]]></a:t>
            </a:r>
            <a:r>
              <a:rPr lang="en-US" strike="noStrike" sz="2100" spc="0" u="none" cap="none">
                <a:solidFill>
                  <a:srgbClr val="1B2438">
                    <a:alpha val="100000"/>
                  </a:srgbClr>
                </a:solidFill>
                <a:latin typeface="Calibri"/>
              </a:rPr>
              <a:t><![CDATA[: corrige primero los tres rojos que más dolor generan. No todos, tres. Y define para cada uno qué vas a hacer distinto la próxima semana, no el trimest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tipos de fricción y cómo se v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266825"/>
                <a:gridCol w="2028825"/>
                <a:gridCol w="2390775"/>
                <a:gridCol w="2428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i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 en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tído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daron demas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 en 72 horas; respuesta a WhatsApp d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tiempo máximo por canal y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ía qué pasaba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espera que le hablen; nadie le dic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ción proactiva con fechas, incluso malas noti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tipos de fricción y cómo se v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266825"/>
                <a:gridCol w="2028825"/>
                <a:gridCol w="2390775"/>
                <a:gridCol w="2428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i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 en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tído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hicieron llenar tres veces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n datos que ya tienen; formularios larguís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turar una vez, reutilizar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o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me saludó por mi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intió número, no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miento con nombre, agua, sonrisa; grat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ourn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artam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c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n\n]]></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o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tm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ourn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rtidu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s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n\n]]></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ourn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uali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gr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urn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i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días entre cotización y pedi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queja según la etapa del journey donde se originó:]]></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rranqu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negoci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tardaron 72 horas en cotizar y compré en otro l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adie me recibió por mi nombre la primera ci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adie se acordó de que me tocaba renov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pidieron llenar el formulario que ya había mand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unca supe si mi pedido ya iba en camin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is meses después de la compra, nadie me llamó»]]></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días entre cotización y pedid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equipo de ventas dice que pierde cotizaciones «por precio». El journey de tus últimos veinte clientes perdidos muestra que 14 compraron en menos de 24 horas con el competidor. La lectura correcta es:]]></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precios para ser competitivo]]></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oblema no es el precio: es la ventana de compra — tu proceso tarda más que la urgencia del cliente. Corregir tiempos, no tarifas]]></a:t>
            </a:r>
          </a:p>
        </p:txBody>
      </p:sp>
      <p:sp>
        <p:nvSpPr>
          <p:cNvPr id="11" name=""/>
          <p:cNvSpPr txBox="1"/>
          <p:nvPr/>
        </p:nvSpPr>
        <p:spPr>
          <a:xfrm>
            <a:off x="666750" y="40481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más promoci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clientes menos urgen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días entre cotización y pedi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journey se mapea desde la estructura de la empresa: ventas, operación, logística. Dibujarlo desde el cliente es perder el tiemp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días entre cotización y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1]]></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no recorre departamentos: recorre una sola experiencia. Lo que para ti son cinco áreas, para él es una sola línea.]]></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días entre cotización y pedid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a semana, junta a cuatro personas de tu equipo en una pared con siete columnas (descubrimiento, consideración, compra, arranque, uso, renegociación, salida). En cada columna tres renglones: qué piensa el cliente, qué siente, qué hace.]]></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 a cinco clientes reales cómo vivieron cada etapa. Marca con rojo los post-it donde dijeron que sufrieron. Elige tres rojos y escribe para cada uno: qué cambio concreto haremos la próxima se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blícalo en la pared junto al mapa. El journey sin acción se vuelve un cartel bonito.]]></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etapas: descubrimiento, consideración, compra, arranque, uso, renegociación, salid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ourney es del cliente, no de tus departamentos.]]></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oción primero, tiempo después: lo que se gestiona es la incertidumb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acticarlo en tu ope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arde en una pared con siete columnas y post-it de tres colore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vistar a cinco clientes reales por etap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ojos, tres acciones concretas la próxima se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1]]></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r el journey desde la estructura, no desde el cliente.]]></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ntar corregir los quince puntos rojos; se pierde el foc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mapa en la pared sin actualizar en dos añ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apeo del journe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ver tu empresa con los ojos del cliente, y detectar dónde sufre — que casi nunca coincide con donde tú crees que falla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odavía estás explicando las fugas «por precio», no estás viendo el journey: estás adivinando. Vuelve a las cinco entrevistas con clientes rea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2-oa01"/>
              </a:rPr>
              <a:t><![CDATA[Mapea el journey: donde el cliente sufre, ahí gana tu compet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a:t>
            </a:r>
            <a:r>
              <a:rPr lang="en-US" b="1" strike="noStrike" sz="2100" spc="0" u="none" cap="none">
                <a:solidFill>
                  <a:srgbClr val="1B2438">
                    <a:alpha val="100000"/>
                  </a:srgbClr>
                </a:solidFill>
                <a:latin typeface="Calibri"/>
              </a:rPr>
              <a:t><![CDATA[Protocolo sin corbata: estándares que hacen predecible la experiencia]]></a:t>
            </a:r>
            <a:r>
              <a:rPr lang="en-US" strike="noStrike" sz="2100" spc="0" u="none" cap="none">
                <a:solidFill>
                  <a:srgbClr val="1B2438">
                    <a:alpha val="100000"/>
                  </a:srgbClr>
                </a:solidFill>
                <a:latin typeface="Calibri"/>
              </a:rPr>
              <a:t><![CDATA[ — una vez que sabes dónde sufre, hay que escribir qué hacemos para que no sufra otra vez.]]></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2026-10-25T00:37:24Z</dcterms:created>
  <dcterms:modified xsi:type="dcterms:W3CDTF">2026-10-25T00:37:24Z</dcterms:modified>
  <dc:title>Mapea el journey: donde el cliente sufre, ahí gana tu competencia</dc:title>
  <dc:description>Presentación editable del OA «Mapea el journey: donde el cliente sufre, ahí gana tu competencia». Enlace: https://marketing.lumbre.lat/object/emp-ser-c19-m02-oa01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