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 paquete con moño verde frente a una persona con los brazos cruzados; el cartel del paquete dic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queja envuelta en gritos sigue siendo un regalo: información gratis sobre lo que estás haciendo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tipos de queja y cómo responder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tipos de queja y cómo responder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aciente que gritó en la recepción»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jar que el cliente termine sin interrumpir, aunque ya sepas la respuesta →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s razón en estar molesta — no debió pasar que te diéramos dos citas sin resolver» → Discul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 ofrezco dos opciones: te llamo hoy antes de las 5, o te refiero a un colega mañana» → Solu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racias por decírmelo; si no hubieras reclamado, no habríamos detectado esto» → Agrad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defender la programación del doctor aunque suene a que tienes razón →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mbrar qué falló específicamente, no pedir «perdón por la molestia» → Discul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T: escuchar completo, disculpar con nombre, solucionar con plazo, agradecer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sculpar con nombre del daño, ofrecer dos soluciones con tiempo concreto («repongo hoy y llega mañana temprano, o te llevo yo a la obra en 3 horas»), y agradecer que te a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la culpa es del transportista») suena a defensa — el cliente no necesita saber a quién culpar, necesita que le resuelvas. C es un trámite lógico pero frío para alguien con urgencia real; el pedido dañado es tu responsabilidad aunque la causa externa sea otra. D es compensación desproporcionada sin resolver la urgencia — no le sirve de nada el descuento si no tiene material mañana. B aplica el LAST: nombrar el daño («llegó dañado cuando lo necesitas para mañana — eso no debió pasar»), dar solución con plazo, y después agradecer el aviso. En la ferretería, esa respuesta de B reducía el enojo en minutos porque el cliente veía acción inmediata, no jus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ensar el dano directo, no el volumen d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eder ante la exigencia desproporcionada entrena al cliente a escalar la próxima vez, y le dice al equipo que su límite no importa. Lo que hay que distinguir es si la demanda es proporcional al daño real o al volumen del enojo. La compensación proporcional al daño directo — costo incurrido, tiempo perdido, molestia real— se sostiene; la que responde solo al grito, no. Y con clientes que usan agresión personal como palanca de negociación, el límite es la prioridad: «quiero ayudarte; con este tono no puedo continuar». La PyME que cede a cada queja fuerte pierde margen y pierde gente bu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ensar el dano directo, no el volumen d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19-m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queja que recibiste — de un cliente, un vecino, alguien cercano. ¿La escuchaste completa sin defenderte? ¿Nombraste qué había fallado específicamente, o pediste «perdón por la molestia»? ¿Diste opciones con plazo concreto? ¿Le agradeciste que te avisó? Ahora prepara tu versión del LAST para tu negocio: escribe en una hoja las frases que usarías en cada paso con tus clientes reales. Practícalo con una persona del equipo antes de que llegue la próxima queja. El método no se aprende leyéndolo: se aprende ensayándolo una vez antes de la situa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cuperació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19-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9983" r:id="rId1"/>
    <p:sldLayoutId id="2481899984" r:id="rId2"/>
    <p:sldLayoutId id="2481899985" r:id="rId3"/>
    <p:sldLayoutId id="24818999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194db3cf5f1dd0dca53bc88b9cdad101b291a6a231527a61.jpg"/>
  <Relationship Id="rId3" Type="http://schemas.openxmlformats.org/officeDocument/2006/relationships/hyperlink" Target="https://marketing.lumbre.lat/object/emp-ser-c19-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19-m04-oa01" TargetMode="External"/>
  <Relationship Id="rId4" Type="http://schemas.openxmlformats.org/officeDocument/2006/relationships/hyperlink" Target="https://marketing.lumbre.lat/object/emp-ser-c19-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19-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vuel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i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19-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scuchar-disculpar-solucionar-agradecer y decidir compensación proporcional sin humillar al equip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eja de un cliente enojado es la mejor señal que puedes recibir: esa persona todavía no te ha soltado. Este objeto entrega el método de recuperación de servicio — Escuchar, Disculpar, Solucionar, Agradecer (LAST)— con ejemplos de la clínica dental y la ferretería, la compensación proporcional sin humillar al equipo, y el límite que sostienes cuando el cliente cruza hacia la agresión. Porque una queja bien atada genera más lealtad que un cliente que nunca tuvo problem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queja · recuperacion · LAST · conflicto · compensacion · serv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a:t>
            </a:r>
          </a:p>
        </p:txBody>
      </p:sp>
      <p:pic>
        <p:nvPicPr>
          <p:cNvPr id="3" name="" descr="Un paquete con moño verde frente a una persona con los brazos cruzados; el cartel del paquete dice «información»">
            <a:hlinkClick r:id="rId3" tooltip="Un paquete con moño verde frente a una persona con los brazos cruzados; el cartel del paquete dice «información»"/>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queja envuelta en gritos sigue siendo un regalo: información gratis sobre lo que estás haciendo m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19-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a llegó a la clínica dental de Querétaro un lunes a las 9 de la mañana con la voz alzada. Llevaba tres semanas con un dolor en la muela que le habían tratado dos veces sin resolver, y esa mañana le dijeron que el doctor no estaba porque «salió a un curso». Le gritó a la recepcionista, le dijo «ineficientes» a Beto cuando salió a ver qué pasaba, y cerró con «ya no vuelvo, y voy a contarle a todo el mundo».\n\nBeto hizo algo que no había hecho antes: no se defendió, no interrumpió, no dijo «el doctor está en un curso porque lo programamos hace meses». La escuchó completa — dos minutos y medio de queja sin cortar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ijo: «Tienes razón en estar molesta. Te tratamos dos veces y seguimos sin resolverte el dolor, y hoy no encontramos a quien pueda ayudarte. Eso no debió pasar.» No fue una disculpa vacía — nombró exactamente qué había fallado.\n\nEn ese momento podían pasar dos cosas: que Marta se calmara o que siguiera igual. Se calmó un poco — no del todo. Beto la acompañó a una sala aparte, le ofreció agua, y le propuso: «Te llamo hoy mismo con dos opciones: o te atiende el doctor en cuanto regrese mañana a primera hora — le voy a guardar el primer espacio—, o te refiero a un colega de confianza hoy en la tar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costo adicional por esto. Y quiero que sepas que vamos a revisar por qué las dos primeras citas no resolvieron.»\n\nMarta eligió la segunda opción. Salió de la clínica todavía seria, pero sin gritar. Le llamaron esa tarde para confirmar la referencia, y al día siguiente el doctor la llamó personalmente para saber cómo le había ido. Volvió a la clínica cuatro meses después — no por esa muela, que ya estaba resuelta— sino por una limpieza y para llevar a su hermana.\n\nLo que Beto hizo esa mañana no fue «ser simpático». Fue aplicar un método que puede aprenderse: LAST — Escuchar, Disculpar, Solucionar, Agrade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ST aplicado a PyME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uch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icip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o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rump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lu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irar.\n]]></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decu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cul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lest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l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ár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l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omod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n]]></a:t>
            </a:r>
            <a:r>
              <a:rPr lang="en-US" b="1" strike="noStrike" sz="2000" spc="0" u="none" cap="none">
                <a:solidFill>
                  <a:srgbClr val="1B2438">
                    <a:alpha val="100000"/>
                  </a:srgbClr>
                </a:solidFill>
                <a:latin typeface="Calibri"/>
              </a:rPr>
              <a:t><![CDA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uc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p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e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n]]></a:t>
            </a:r>
            <a:r>
              <a:rPr lang="en-US" b="1" strike="noStrike" sz="2000" spc="0" u="none" cap="none">
                <a:solidFill>
                  <a:srgbClr val="1B2438">
                    <a:alpha val="100000"/>
                  </a:srgbClr>
                </a:solidFill>
                <a:latin typeface="Calibri"/>
              </a:rPr>
              <a:t><![CDATA[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grad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írme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bie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la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rí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enerlo.\n\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m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qu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l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o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i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n\n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ns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oj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r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í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r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r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ju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qu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s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tipos de queja y cómo responder a cada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162175"/>
                <a:gridCol w="2000250"/>
                <a:gridCol w="2562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primera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ít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rometiste X y pasó 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ocimiento + solución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LAST completo, con disculpa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i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toy satisfecho» (sin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e ayudes a concre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yúdame a entender qué pasó exa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tipos de queja y cómo responder a cada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162175"/>
                <a:gridCol w="2000250"/>
                <a:gridCol w="2562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primera 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cional sin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nojado pero no hubo falla t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 escuchado, no compen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 validar emoción; no ceder ante lo que no de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u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enaza, insulto, exigencia desproporcio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límite claro y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el límite: «quiero ayudarte, con este tono no pu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n\n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oj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ul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ín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fi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on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on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r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ns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ill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ciente que gritó en la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paso del método LAST al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uch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sculp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ucion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gradec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jar que el cliente termine sin interrumpir, aunque ya sepas la respuest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s razón en estar molesta — no debió pasar que te diéramos dos citas sin resolver»]]></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 ofrezco dos opciones: te llamo hoy antes de las 5, o te refiero a un colega mañan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racias por decírmelo; si no hubieras reclamado, no habríamos detectado esto»]]></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defender la programación del doctor aunque suene a que tienes raz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mbrar qué falló específicamente, no pedir «perdón por la molestia»]]></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ciente que gritó en la recep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escribe enojado porque un pedido llegó dañado y lo necesita mañana para una obra. Su tono es fuerte, pero el reclamo es legítimo. Tu primera respuesta debe s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por qué llegó dañado: «el transportista maneja así, no depende de nosotro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culpar con nombre del daño, ofrecer dos soluciones con tiempo concreto («repongo hoy y llega mañana temprano, o te llevo yo a la obra en 3 horas»), y agradecer que te avis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envíe fotos y número de guía para iniciar una reclamación con la asegurador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le un descuento grande en la siguiente compra para compensar la molest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ciente que gritó en la rece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que se queja con mucha fuerza y exige compensación grande siempre debe recibir esa compensación para no perde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ciente que gritó en la rece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que se queja todavía está contigo. El que se fue sin decirte nada ya te soltó — y no te dio la oportunidad de arreglarl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ciente que gritó en la recep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queja que recibiste — de un cliente, un vecino, alguien cercano. ¿La escuchaste completa sin defenderte? ¿Nombraste qué había fallado específicamente, o pediste «perdón por la molestia»? ¿Diste opciones con plazo concreto? ¿Le agradeciste que te avis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2]]></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hora prepara tu versión del LAST para tu negocio: escribe en una hoja las frases que usarías en cada paso con tus clientes reales. Practícalo con una persona del equipo antes de que llegue la próxima queja. El método no se aprende leyéndolo: se aprende ensayándolo una vez antes de la situación real.]]></a:t>
            </a:r>
          </a:p>
        </p:txBody>
      </p:sp>
      <p:sp>
        <p:nvSpPr>
          <p:cNvPr id="8" name=""/>
          <p:cNvSpPr txBox="1"/>
          <p:nvPr/>
        </p:nvSpPr>
        <p:spPr>
          <a:xfrm>
            <a:off x="514350" y="30575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T: escuchar completo, disculpar con nombre, solucionar con plazo, agradecer.]]></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l daño directo, no el volumen del enoj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necesita permiso explícito del dueño para poner el lí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acticarlo en tu o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s cuatro frases LAST con el tono de tu negoci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yar el límite con clientes agresivos antes de que ocurra.]]></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quejas recurrentes: si algo falla siempre, arreglar el sis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cl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pasó en lugar de disculpar y resolver.]]></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der ante la queja más ruidosa y entrenar escalamient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que el equipo cargue solo con los insultos sin lím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uperación de serv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aplicar el método LAST y distinguir los cuatro tipos de queja.]]></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llout y la tabla: los cuatro pasos del LAST y los cuatro tipos de que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que cuestan cl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19-m04-oa01"/>
              </a:rPr>
              <a:t><![CDATA[La queja es un regalo (envuelto en gri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queja de Marta, Beto y Andrea — los de la clínica dental— revisaron por qué dos citas no habían resuelto el dolor. Encontraron que el protocolo de seguimiento post-tratamiento no existía: nadie llamaba a los tres días para preguntar cómo iba. Instalaron esa llamada — costo cero, diez minutos del equipo. En los seis meses siguientes, las quejas por tratamientos que «no funcionaron» bajaron a la mitad. La queja de Marta había señalado un hueco que la clínica no veía. Cada queja señala algo real. Recuperar el servicio no es calmar al cliente: es usar lo que él te señaló para arreglar lo que estaba ro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2026-10-24T23:15:10Z</dcterms:created>
  <dcterms:modified xsi:type="dcterms:W3CDTF">2026-10-24T23:15:10Z</dcterms:modified>
  <dc:title>La queja es un regalo (envuelto en gritos)</dc:title>
  <dc:description>Presentación editable del OA «La queja es un regalo (envuelto en gritos)». Enlace: https://marketing.lumbre.lat/object/emp-ser-c19-m04-oa01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