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nos sosteniendo un teléfono con un mensaje entrante y una libreta con la primera frase escrita a lápiz, junto a una taza de caf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liente redacta su primera impresión antes de que tú la di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ersación ya empezó: solo que sin tu permiso»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ersación ya empezó: solo que sin tu permiso»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ersación ya empezó: solo que sin tu permiso»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ersación ya empezó: solo que sin tu permiso»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ersación ya empezó: solo que sin tu permiso»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ersación ya empezó: solo que sin tu permiso»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estándar de apertura por canal: qué, cuánto y có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estándar de apertura por canal: qué, cuánto y có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estas el mensaje a los noventa segundos, aunque todavía no tengas la solución → Cumpl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ola, Sr. Ramírez: vi tu reporte del pedido 214; tu reposición sale hoy y te mando guía antes de las 6» → Cumple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 el teléfono dices: «Buenas tardes, Papelería Central, le atiende Diana, dígame» → Cumple t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 redes respondes en diez minutos: «Gracias por avisar, Luis. Te escribimos al privado ahora mismo para resolverlo» → Cumple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evantas el teléfono a los tres tonos sin dejar que suene más → Cumpl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iempo es cuánto tardas; contenido es qué sabe el cliente al leerte; tono es cómo se siente recibido. Los tres son piezas distintas del mismo está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ola Marta, recibí tu reporte: te confirmo qué pasó con tu pedido a más tardar mañana 11:00 am, aquí mismo», contestado en cuatr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llega rápido pero es humo: «cualquier cosa» no es un compromiso —**tiempo cumplido, contenido vacío**. C responde con un día de retardo y abre en orden inverso: primero el trámite, después la persona, sin acusar siquiera haber visto el reporte; D es todo simpatía y cero estándar: sin nombre del caso, sin hora, sin contenido: **el tono no reemplaza al reloj**. B es el modelo: nombre, caso, hora concreta y pronta. Nota lo que B **no hace**: no promete la solución, promete el siguiente avance. Ese es exactamente el listón del estándar de apertura: convertir al cliente de reclamante en alguien acomp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 tiene nombre propio, caso reconocido y hora concreta de avance: las tres piezas en un mensaje mandado pronto; los demás fallan al menos dos de 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de las decisiones más baratas que toman un cliente perdido. Soltar la atención en curso para «saludar bien» es el otro extremo tonto: el cliente de adelante tiene prioridad de servicio, **pero el de la puerta tiene prioridad de señalamiento**: mirada, sonrisa y frase de cinco segundos. Ese gesto dice «te vi, este lugar no ignora gente»: si no existe, el recién llegado hace la cuenta —«si así me reciben cuando soy futuro cliente, así me tratarán cuando sea cliente con problema»— y media vuelta es gratis. En negocios de fila, el estándar completo añade la segunda parte: si la espera prevista pasa de tres minutos, alguien pasa a dar la bienvenida y el tiempo esti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liente nuevo decide si se queda en los primeros diez segundos: basta contacto visual y un «buenas, en un momento le atiendo» sin soltar la atención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tus últimos diez mensajes de clientes de la semana y marca para cada uno: ¿cuánto tardó tu primera respuesta?, ¿qué supo el cliente con esa respuesta?, ¿cómo sonó tu tono? Después escribe tu estándar de apertura en una línea por canal que uses —tiempo máximo, primera frase y pregunta de confirmación— y pon a prueba la línea de tu canal más ocupado durante tres días. Ajusta la fórmula donde el cliente siga preguntando lo mismo: eso indica qué pieza no está lleg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u apertura, en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10" r:id="rId1"/>
    <p:sldLayoutId id="2481907911" r:id="rId2"/>
    <p:sldLayoutId id="2481907912" r:id="rId3"/>
    <p:sldLayoutId id="248190791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9e347dd2fcaed0ce974c8583ec0f2c5ed8762e16bba1941.jpg"/>
  <Relationship Id="rId3" Type="http://schemas.openxmlformats.org/officeDocument/2006/relationships/hyperlink" Target="https://marketing.lumbre.lat/object/emp-ser-c49-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49-m02-oa01" TargetMode="External"/>
  <Relationship Id="rId4" Type="http://schemas.openxmlformats.org/officeDocument/2006/relationships/hyperlink" Target="https://marketing.lumbre.lat/object/emp-ser-c49-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m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ac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ertu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ienta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ers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49-m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ndarizar la respuesta inicial del negocio: tiempo máximo, contenido de la apertura y tono, según el canal de que se tr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imeros treinta segundos deciden el humor de los siguientes treinta minutos. Este módulo descompone el primer contacto en sus tres piezas medibles —tiempo, contenido y tono—, da fórmulas de apertura por canal para teléfono, WhatsApp, mostrador y redes, y enseña el movimiento que casi nadie hace: confirmar de entrada qué necesita el cliente antes de ofrecer nada. Termina con tu estándar de apertura escrito por canal: tiempo máximo, primera frase y pregunta de confirm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pertura · primer-contacto · tono · confirmar · rapide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ersación ya empezó: solo que sin tu permiso]]></a:t>
            </a:r>
          </a:p>
        </p:txBody>
      </p:sp>
      <p:pic>
        <p:nvPicPr>
          <p:cNvPr id="3" name="" descr="Manos sosteniendo un teléfono con un mensaje entrante y una libreta con la primera frase escrita a lápiz, junto a una taza de café">
            <a:hlinkClick r:id="rId3" tooltip="Manos sosteniendo un teléfono con un mensaje entrante y una libreta con la primera frase escrita a lápiz, junto a una taza de café"/>
          </p:cNvPr>
          <p:cNvPicPr>
            <a:picLocks noChangeAspect="1"/>
          </p:cNvPicPr>
          <p:nvPr>
            <p:ph type="pic" idx="1"/>
          </p:nvPr>
        </p:nvPicPr>
        <p:blipFill>
          <a:blip r:embed="rId2"/>
          <a:stretch>
            <a:fillRect/>
          </a:stretch>
        </p:blipFill>
        <p:spPr>
          <a:xfrm>
            <a:off x="3171825" y="1257300"/>
            <a:ext cx="28003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liente redacta su primera impresión antes de que tú la dig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49-m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ersación ya empezó: solo que sin tu permis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s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é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o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ícul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e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ersación ya empezó: solo que sin tu permis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er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mp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ersación ya empezó: solo que sin tu permis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acuse en dos minut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ond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lucion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us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ib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u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p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nu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á]]></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án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brá]]></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vanc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ersación ya empezó: solo que sin tu permis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descr=""/>
          <p:cNvSpPr/>
          <p:nvPr/>
        </p:nvSpPr>
        <p:spPr>
          <a:xfrm>
            <a:off x="514350" y="1219200"/>
            <a:ext cx="8115300" cy="16478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ir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i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u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len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fe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len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st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la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t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mpl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n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van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l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pid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ersación ya empezó: solo que sin tu permis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v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r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rece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mbol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tra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aj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a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ersación ya empezó: solo que sin tu permis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c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e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oj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av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e]]></a:t>
            </a:r>
            <a:r>
              <a:rPr lang="en-US" strike="noStrike" sz="2100" spc="0" u="none" cap="none">
                <a:solidFill>
                  <a:srgbClr val="1B2438">
                    <a:alpha val="100000"/>
                  </a:srgbClr>
                </a:solidFill>
                <a:latin typeface="Calibri"/>
              </a:rPr>
              <a:t><![CDA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ersación ya empezó: solo que sin tu permis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imera respuesta del negocio no contesta la pregunta del cliente: contesta la pregunta que el cliente no hizo —¿me van a hacer caso o voy a pelear desde el principio?—]]></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stándar de apertura por canal: qué, cuánto y có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2981325"/>
                <a:gridCol w="3743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l estándar cumpl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de paciencia corto: contestar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o tono, nombre del negocio y de quien atiende, sin música e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de respuesta visible en la pan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e en dos minutos con nombre, caso y hora de siguiente 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invisible mientras atiendes al de a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o y disponibilidad en diez segundos, aunque sea con la mi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es so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a puede ver el tiempo que tar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respuesta pública rápida y cita a canal privado con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stándar de apertura por canal: qué, cuánto y có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390650"/>
                <a:gridCol w="2981325"/>
                <a:gridCol w="3743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l estándar cumpl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e frío y a med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nto claro, nombre propio, respuesta puntual y plaz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onversación ya empezó: solo que sin tu permi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imera respuesta según ]]></a:t>
            </a:r>
            <a:r>
              <a:rPr lang="en-US" b="1" strike="noStrike" sz="2100" spc="0" u="none" cap="none">
                <a:solidFill>
                  <a:srgbClr val="1B2438">
                    <a:alpha val="100000"/>
                  </a:srgbClr>
                </a:solidFill>
                <a:latin typeface="Calibri"/>
              </a:rPr>
              <a:t><![CDATA[la pieza del estándar de apertura que está cumpliendo mejor]]></a:t>
            </a:r>
            <a:r>
              <a:rPr lang="en-US" b="1" strike="noStrike" sz="2100" spc="0" u="none" cap="none">
                <a:solidFill>
                  <a:srgbClr val="1B2438">
                    <a:alpha val="100000"/>
                  </a:srgbClr>
                </a:solidFill>
                <a:latin typeface="Calibri"/>
              </a:rPr>
              <a:t><![CDA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mple tiemp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mple conteni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mple tono]]></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estas el mensaje a los noventa segundos, aunque todavía no tengas la solu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la, Sr. Ramírez: vi tu reporte del pedido 214; tu reposición sale hoy y te mando guía antes de las 6»]]></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el teléfono dices: «Buenas tardes, Papelería Central, le atiende Diana, dígame»]]></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 redes respondes en diez minutos: «Gracias por avisar, Luis. Te escribimos al privado ahora mismo para resolverlo»]]></a:t>
            </a:r>
          </a:p>
        </p:txBody>
      </p:sp>
      <p:sp>
        <p:nvSpPr>
          <p:cNvPr id="10" name=""/>
          <p:cNvSpPr txBox="1"/>
          <p:nvPr/>
        </p:nvSpPr>
        <p:spPr>
          <a:xfrm>
            <a:off x="514350" y="3248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evantas el teléfono a los tres tonos sin dejar que suene más]]></a:t>
            </a:r>
          </a:p>
        </p:txBody>
      </p:sp>
      <p:sp>
        <p:nvSpPr>
          <p:cNvPr id="11" name=""/>
          <p:cNvSpPr txBox="1"/>
          <p:nvPr/>
        </p:nvSpPr>
        <p:spPr>
          <a:xfrm>
            <a:off x="514350" y="3609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onversación ya empezó: solo que sin tu permi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escribe a las 6 pm: «No me llegó el pedido, ¿qué pasó?». ¿Cuál apertura cumple mejor el estándar de las tres pieza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enas noches. Lamentamos el inconveniente, estamos revisando, le avisamos cualquier cosa», respondido al instante]]></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ola Marta, recibí tu reporte: te confirmo qué pasó con tu pedido a más tardar mañana 11:00 am, aquí mismo», contestado en cuatro minu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l pedido? Mándame número de pedido y nombre completo», respondido hasta el día siguiente dentro del horario de aten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laro que sí jefa, con gusto lo revisamos, no se preocupe 🙏», contestado al día sigui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onversación ya empezó: solo que sin tu permi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mostrador, el estándar de saludo a un cliente que entra debe esperar hasta que termines de atender al cliente que ya tienes adela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onversación ya empezó: solo que sin tu permis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tus últimos diez mensajes de clientes de la semana y marca para cada uno: ¿cuánto tardó tu primera respuesta?, ¿qué supo el cliente con esa respuesta?, ¿cómo sonó tu tono? Después escribe tu estándar de apertura en una línea por canal que uses —tiempo máximo, primera frase y pregunta de confirmación— y pon a prueba la línea de tu canal más ocupado durante tres días. Ajusta la fórmula donde el cliente siga preguntando lo mismo: eso indica qué pieza no está llegan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apertura perfecta hace innecesaria la segunda pregunta: si tu cliente todavía tiene que preguntar «¿me vas a ayudar?», te falta conteni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inicia cuando el cliente escribe, no cuando tú contes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iezas medibles: tiempo máximo, contenido del acuse y temperatura del ton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r no es solucionar: el acuse con hora de avance vale más que el silencio eficien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la necesidad antes de ofrecer evita el viaje completo en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to, el tono no se oye: nombre, exactitud y hora valen más que los adjetiv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tarda hoy mi primera respuesta real por canal?]]></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abe el cliente al terminar de leer mi apertur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so con hora concreta o con «le avisamos cualquier cosa»?]]></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o qué necesita o despacho soluciones a ciegas?]]></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canal más ocupado tiene fórmula escrita de apert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el estándar de apertura de cada canal con tiempo, contenido y ton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l acuse en dos minutos con hora de siguiente avance.]]></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necesidad con una pregunta antes de ofrecer soluci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u apertura, en tre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tu fórmula de apertura por canal con tiempo, contenido y tono. El siguiente módulo convierte esas piezas sueltas en conversaciones completas: el guion que no suena a guion.]]></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s aperturas todavía son respuestas improvisadas, practica con los últimos diez mensajes reales: ahí está el retrato exacto de tu estándar, con nombre y ho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2-oa01"/>
              </a:rPr>
              <a:t><![CDATA[El primer contacto: aperturas que orientan toda la convers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la apertura ya tiene fórmula; ahora toca el cuerpo completo de la conversación. «Guiones que no suenan a guion» da la anatomía de cuatro tiempos —confirmar, resolver, limitar, cerrar— y cómo escribir versiones propias sin volver robots a la g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2026-10-25T01:27:17Z</dcterms:created>
  <dcterms:modified xsi:type="dcterms:W3CDTF">2026-10-25T01:27:17Z</dcterms:modified>
  <dc:title>El primer contacto: aperturas que orientan toda la conversación</dc:title>
  <dc:description>Presentación editable del OA «El primer contacto: aperturas que orientan toda la conversación». Enlace: https://marketing.lumbre.lat/object/emp-ser-c49-m02-oa01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