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49-m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Hoja con cuatro columnas etiquetadas dibujadas a mano y frases escritas a lápiz en cada columna, sobre un mostrador con teléfono al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guion bueno cabe en cuatro tiempos; cada quien lo viste con s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3-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no es el texto: es el esqueleto de cuatro tiempos» (2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no es el texto: es el esqueleto de cuatro tiempos» (3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no es el texto: es el esqueleto de cuatro tiempos» (4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no es el texto: es el esqueleto de cuatro tiempos» (5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no es el texto: es el esqueleto de cuatro tiempos»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 ver si te entendí bien: el equipo llegó ayer, no enciende, y lo necesitas funcionando el lunes» →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e mando el repuesto hoy con mensajería: llega antes de las 6 y me confirmas por aquí» → Resolver o lim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 puedo darte el precio de mayo, subió la materia prima; lo que sí puedo: el mismo precio comprando dos cajas» → Resolver o lim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ntonces: sale el mensajero hoy, me avisas si algo no está, y el jueves te llamo para ver cómo te fue» →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fieres que lo resolvamos con reembolso o con reposición? Las dos me sirven, quiero saber qué te urge más» →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firmar entiende y ordena; resolver mueve y limitar dice el no con alternativa; cerrar fija quién hace qué después. El orden importa: limitar sin confirmar suena a port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49-m03-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os semanas sin servicio es mucho, hablemos claro: ya veo tu línea, la falla está registrada desde el día 3. Voy a hacer dos cosas ahorita: subir tu caso con el técnico de guardia y marcarte yo antes de las 4 con la fecha de visita. ¿Te 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 es el guion de cartón: plantilla que huele a plantilla, sin caso, sin hora, sin persona: **reconoce la frustración pero no la situación**. B confunde límite con pelea: cede el control del servicio al enojo del cliente —el límite bien puesto no condiciona la atención, condiciona el trato—. D es peor que el problema: **hace cómplice al cliente de su propio daño** con un «no prometo nada» que suena a despedida. C es el estándar: nombra el hecho exacto (dos semanas, día 3), dos movimientos verificables, hora concreta y cierre con acuerdo. Nota el matiz de autoridad serena: «hablemos claro» baja el tono sin condicionar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 confirma el hecho concreto, resuelve con dos acciones con hora y cierra pidiendo acuerdo: los tiempos completos, en voz humana y sin someterse al g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49-m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y es el tiempo del guion que más negocios pierde por cobardía: el **falso sí** («véamos», «a ver si se puede») que pospone el no y lo multiplica en el reclamo. Decir que no con razón («el camión sale lleno hasta el martes») y alternativa («te separo el primero para el martes a primera hora») hace dos cosas: respeta al cliente con la verdad y **mantiene la venta viva** porque el cliente puede aceptar la alternativa. El extremo opuesto —limitar con el «política de la empresa»— terceriza la decisión en un fantasma y deja al empleado sin argumento. Corolario del tiempo tres: si el mismo «no» se tiene que explicar tres veces al día, no es un no de guion: es una política que se deb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no sin razón se vive como capricho y el no sin alternativa como portazo; con razón y alternativa se vive como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ser-c49-m03-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Lista tus cuatro conversaciones más repetidas de la semana pasada. Elige una y escríbele el guion de cuatro tiempos con tu voz: qué pregunta de confirmación, qué resolución con plazo, cómo dices el no más común de esa conversación y con qué alternativa, y cómo cierras. Pídele a quien atiende contigo que lo lea en voz alta como si fuera suyo: donde se tropiece o suene ajeno, ahí se pule. Deja la ficha a la vista del mostrador o en la nota fija del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3-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3-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tu primer guion de cuatro tie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ser-c49-m03-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5266" r:id="rId1"/>
    <p:sldLayoutId id="2481905267" r:id="rId2"/>
    <p:sldLayoutId id="2481905268" r:id="rId3"/>
    <p:sldLayoutId id="248190526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67dd7d0dd2cad3c6ad91a4ba77d2bd4c1bf21f9c3f620d91.jpg"/>
  <Relationship Id="rId3" Type="http://schemas.openxmlformats.org/officeDocument/2006/relationships/hyperlink" Target="https://marketing.lumbre.lat/object/emp-ser-c49-m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ser-c49-m03-oa01" TargetMode="External"/>
  <Relationship Id="rId4" Type="http://schemas.openxmlformats.org/officeDocument/2006/relationships/hyperlink" Target="https://marketing.lumbre.lat/object/emp-ser-c49-m03-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ser-c49-m03-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u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ena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ui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atomí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vers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le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ser-c49-m03-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guiones de atención con la estructura completa —confirmar, resolver, limitar, cerrar— usando banco de frases propio y no dictado memoriz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uen guion no se memoriza: es el esqueleto que evita que la conversación se rompa en los puntos difíciles. Aquí aprendes los cuatro tiempos de una atención completa —confirmar, resolver, limitar, cerrar—, construyes el banco de frases para tus situaciones más repetidas y lo personalizas sin volver robots al equipo. Incluye el antídoto contra los guiones que suenan a call center y le dicen «entendemos su frustración» al cliente que ya está furios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7]]></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guion · estructura · limites · cierre · banco-fra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no es el texto: es el esqueleto de cuatro tiempos]]></a:t>
            </a:r>
          </a:p>
        </p:txBody>
      </p:sp>
      <p:pic>
        <p:nvPicPr>
          <p:cNvPr id="3" name="" descr="Hoja con cuatro columnas etiquetadas dibujadas a mano y frases escritas a lápiz en cada columna, sobre un mostrador con teléfono al lado">
            <a:hlinkClick r:id="rId3" tooltip="Hoja con cuatro columnas etiquetadas dibujadas a mano y frases escritas a lápiz en cada columna, sobre un mostrador con teléfono al lado"/>
          </p:cNvPr>
          <p:cNvPicPr>
            <a:picLocks noChangeAspect="1"/>
          </p:cNvPicPr>
          <p:nvPr>
            <p:ph type="pic" idx="1"/>
          </p:nvPr>
        </p:nvPicPr>
        <p:blipFill>
          <a:blip r:embed="rId2"/>
          <a:stretch>
            <a:fillRect/>
          </a:stretch>
        </p:blipFill>
        <p:spPr>
          <a:xfrm>
            <a:off x="3171825" y="1257300"/>
            <a:ext cx="28003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guion bueno cabe en cuatro tiempos; cada quien lo viste con sus palabr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ser-c49-m03-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no es el texto: es el esqueleto de cuatro tiempo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y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bu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emercadoté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vimient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eograf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i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n\n]]></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l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f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no es el texto: es el esqueleto de cuatro tiempo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m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mbol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z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ternativ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u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e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r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íbe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no es el texto: es el esqueleto de cuatro tiempo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7]]></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frases que encienden al cliente (y sus reemplazos)]]></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Entendemos su frustración»:]]></a:t>
            </a:r>
            <a:r>
              <a:rPr lang="en-US" strike="noStrike" sz="2000" spc="0" u="none" cap="none">
                <a:solidFill>
                  <a:srgbClr val="1B2438">
                    <a:alpha val="100000"/>
                  </a:srgbClr>
                </a:solidFill>
                <a:latin typeface="Calibri"/>
              </a:rPr>
              <a:t><![CDATA[ frase de manual que suena a robot y le dice al cliente que están usando plantillas con él. Reemplazo: una frase concreta sobre su caso —«sí, es un enredo: dos semanas esperando y ahora resulta que no estaba»—. ]]></a:t>
            </a:r>
            <a:r>
              <a:rPr lang="en-US" b="1" strike="noStrike" sz="2000" spc="0" u="none" cap="none">
                <a:solidFill>
                  <a:srgbClr val="1B2438">
                    <a:alpha val="100000"/>
                  </a:srgbClr>
                </a:solidFill>
                <a:latin typeface="Calibri"/>
              </a:rPr>
              <a:t><![CDATA[«Ese no es mi área»:]]></a:t>
            </a:r>
            <a:r>
              <a:rPr lang="en-US" strike="noStrike" sz="2000" spc="0" u="none" cap="none">
                <a:solidFill>
                  <a:srgbClr val="1B2438">
                    <a:alpha val="100000"/>
                  </a:srgbClr>
                </a:solidFill>
                <a:latin typeface="Calibri"/>
              </a:rPr>
              <a:t><![CDATA[ cierto y devastador; el cliente no compró «áreas», compró tu negocio. Reemplazo: «yo te lo muevo con quien corresponde y te confirmo aquí mismo». ]]></a:t>
            </a:r>
            <a:r>
              <a:rPr lang="en-US" b="1" strike="noStrike" sz="2000" spc="0" u="none" cap="none">
                <a:solidFill>
                  <a:srgbClr val="1B2438">
                    <a:alpha val="100000"/>
                  </a:srgbClr>
                </a:solidFill>
                <a:latin typeface="Calibri"/>
              </a:rPr>
              <a:t><![CDATA[«No se me haga» / «eso es política de la empresa»:]]></a:t>
            </a:r>
            <a:r>
              <a:rPr lang="en-US" strike="noStrike" sz="2000" spc="0" u="none" cap="none">
                <a:solidFill>
                  <a:srgbClr val="1B2438">
                    <a:alpha val="100000"/>
                  </a:srgbClr>
                </a:solidFill>
                <a:latin typeface="Calibri"/>
              </a:rPr>
              <a:t><![CDATA[ el no sin razón ni alternativa, la forma más limpia de fabricar una queja. Reemplazo: no + por qué + lo que sí se pue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no es el texto: es el esqueleto de cuatro tiempo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to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v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le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c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ñ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t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no es el texto: es el esqueleto de cuatro tiempo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bo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nc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as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pen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reto]]></a:t>
            </a:r>
            <a:r>
              <a:rPr lang="en-US" strike="noStrike" sz="2100" spc="0" u="none" cap="none">
                <a:solidFill>
                  <a:srgbClr val="1B2438">
                    <a:alpha val="100000"/>
                  </a:srgbClr>
                </a:solidFill>
                <a:latin typeface="Calibri"/>
              </a:rPr>
              <a:t><![CDAT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tu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h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at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i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ie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aniz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no es el texto: es el esqueleto de cuatro tiempo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7]]></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morizar palabras produce atención de cartón; dominar los cuatro tiempos produce atención con personalidad, que es la única que el cliente distingue de un bot.]]></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no es el texto: es el esqueleto de cuatro tiemp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tiempos del guion: qué se resuelve y qué suena mal si fal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400175"/>
                <a:gridCol w="3619500"/>
                <a:gridCol w="3095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e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quedar resuel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se salta, el cliente s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fue entendido: problema, contexto y expect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e despachan sin escuch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Resol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concreta con plazo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ena onda, cero gest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Limi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 con razón y con altern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no es capricho o per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 Cer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men de una línea con dueño y 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conversación se disolvió en el ai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guion no es el texto: es el esqueleto de cuatro tiemp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dentro del ]]></a:t>
            </a:r>
            <a:r>
              <a:rPr lang="en-US" b="1" strike="noStrike" sz="2100" spc="0" u="none" cap="none">
                <a:solidFill>
                  <a:srgbClr val="1B2438">
                    <a:alpha val="100000"/>
                  </a:srgbClr>
                </a:solidFill>
                <a:latin typeface="Calibri"/>
              </a:rPr>
              <a:t><![CDATA[tiempo del guion]]></a:t>
            </a:r>
            <a:r>
              <a:rPr lang="en-US" b="1" strike="noStrike" sz="2100" spc="0" u="none" cap="none">
                <a:solidFill>
                  <a:srgbClr val="1B2438">
                    <a:alpha val="100000"/>
                  </a:srgbClr>
                </a:solidFill>
                <a:latin typeface="Calibri"/>
              </a:rPr>
              <a:t><![CDATA[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firm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olver o limi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errar]]></a:t>
            </a:r>
          </a:p>
        </p:txBody>
      </p:sp>
      <p:sp>
        <p:nvSpPr>
          <p:cNvPr id="13" name=""/>
          <p:cNvSpPr txBox="1"/>
          <p:nvPr/>
        </p:nvSpPr>
        <p:spPr>
          <a:xfrm>
            <a:off x="514350" y="3324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 ver si te entendí bien: el equipo llegó ayer, no enciende, y lo necesitas funcionando el lunes»]]></a:t>
            </a:r>
          </a:p>
        </p:txBody>
      </p:sp>
      <p:sp>
        <p:nvSpPr>
          <p:cNvPr id="14" name=""/>
          <p:cNvSpPr txBox="1"/>
          <p:nvPr/>
        </p:nvSpPr>
        <p:spPr>
          <a:xfrm>
            <a:off x="514350" y="40005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 mando el repuesto hoy con mensajería: llega antes de las 6 y me confirmas por aquí»]]></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puedo darte el precio de mayo, subió la materia prima; lo que sí puedo: el mismo precio comprando dos cajas»]]></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tonces: sale el mensajero hoy, me avisas si algo no está, y el jueves te llamo para ver cómo te fue»]]></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fieres que lo resolvamos con reembolso o con reposición? Las dos me sirven, quiero saber qué te urge más»]]></a:t>
            </a:r>
          </a:p>
        </p:txBody>
      </p:sp>
      <p:sp>
        <p:nvSpPr>
          <p:cNvPr id="10" name=""/>
          <p:cNvSpPr txBox="1"/>
          <p:nvPr/>
        </p:nvSpPr>
        <p:spPr>
          <a:xfrm>
            <a:off x="514350" y="3248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guion no es el texto: es el esqueleto de cuatro tiemp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grita por teléfono que lleva dos semanas con el internet caído y nadie le ha hecho caso. ¿Cuál es la mejor primera respuesta con guion?]]></a:t>
            </a:r>
          </a:p>
        </p:txBody>
      </p:sp>
      <p:sp>
        <p:nvSpPr>
          <p:cNvPr id="9" name=""/>
          <p:cNvSpPr txBox="1"/>
          <p:nvPr/>
        </p:nvSpPr>
        <p:spPr>
          <a:xfrm>
            <a:off x="666750" y="2647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tendemos su frustración y le pedimos una disculpa por los inconvenientes causados; su reporte queda con la prioridad necesaria»]]></a:t>
            </a:r>
          </a:p>
        </p:txBody>
      </p:sp>
      <p:sp>
        <p:nvSpPr>
          <p:cNvPr id="10" name=""/>
          <p:cNvSpPr txBox="1"/>
          <p:nvPr/>
        </p:nvSpPr>
        <p:spPr>
          <a:xfrm>
            <a:off x="666750" y="36576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anquilícese, señor, así no lo voy a atender; cuando se calme le marco y seguim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7]]></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os semanas sin servicio es mucho, hablemos claro: ya veo tu línea, la falla está registrada desde el día 3. Voy a hacer dos cosas ahorita: subir tu caso con el técnico de guardia y marcarte yo antes de las 4 con la fecha de visita. ¿Te parece?»]]></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oy a reportarlo de nuevo a ver si esta vez hacen caso, pero no te prometo nada porque el área técnica va rebasa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guion no es el texto: es el esqueleto de cuatro tiemp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un cliente pide algo que el negocio no puede dar (descuento mayor, entrega el mismo día), el guion correcto es decir el no con la razón y ofrecer enseguida la alternativa posibl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guion no es el texto: es el esqueleto de cuatro tiempo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ista tus cuatro conversaciones más repetidas de la semana pasada. Elige una y escríbele el guion de cuatro tiempos con tu voz: qué pregunta de confirmación, qué resolución con plazo, cómo dices el no más común de esa conversación y con qué alternativa, y cómo cierras. Pídele a quien atiende contigo que lo lea en voz alta como si fuera suyo: donde se tropiece o suene ajeno, ahí se pule. Deja la ficha a la vista del mostrador o en la nota fija del teléfon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prueba del guion bueno: dos personas distintas lo usan y las dos suenan a sí mismas atendiendo bien.]]></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uion marca movimientos, no palabras: obligatorio el tiempo, libre la fras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tiempos: confirmar, resolver, limitar con alternativa, cerrar con acuerd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o con razón y salida mantiene la venta; el «no es política» la entierr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o cuatro fichas de guion cubren el ochenta por ciento de tus conversacio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ndemos su frustración» es plantilla: nombra el hecho exacto del cliente en su lug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7]]></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es son mis cuatro conversaciones que más se repiten?]]></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egunta de confirmación evita el viaje en falso?]]></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digo el no más común con razón y alternativa?]]></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o con dueño y hora o dejo la conversación disuelta?]]></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guion suena a mí o a call cen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fichas de guion de cuatro tiempos por situación frecu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frases de plantilla por nombrar el caso concreto del cliente.]]></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 el límite con razón y alternativa sin cerrar la ven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tu primer guion de cuatro tiemp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tienes el esqueleto: confirmar, resolver, limitar, cerrar. El siguiente módulo baja esa estructura a la vida real de tus canales: con horarios, traspasos y la matriz que lo hace cumplir.]]></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u guion se quedó en texto plano de un solo tiempo, regrésalo a la tabla: cada tiempo se juzga con una sola pregunta —¿qué sabe o qué tiene el cliente al terminar de leer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ser-c49-m03-oa01"/>
              </a:rPr>
              <a:t><![CDATA[Guiones que no suenan a guion: la anatomía de una conversación compl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el guion ya tiene esqueleto; lo que falta es el reglamento de tránsito por canal. «Cada canal tiene sus reglas» pone horarios de respuesta, etiqueta escrita y traspasos entre WhatsApp, teléfono, mostrador y redes sin que el cliente tenga que repetir su historia dos vec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2026-10-25T00:43:13Z</dcterms:created>
  <dcterms:modified xsi:type="dcterms:W3CDTF">2026-10-25T00:43:13Z</dcterms:modified>
  <dc:title>Guiones que no suenan a guion: la anatomía de una conversación completa</dc:title>
  <dc:description>Presentación editable del OA «Guiones que no suenan a guion: la anatomía de una conversación completa». Enlace: https://marketing.lumbre.lat/object/emp-ser-c49-m03-oa01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