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50-m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escalones dibujados junto a una mesa donde dos personas conversan: una habla y la otra toma notas sin interrump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scuchar, asumir, resolver, devolver: saltarse un escalón es caer del métod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2-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sos, en orden: la recuperación es una secuencia, no un reflejo» (2 de 9).]]></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sos, en orden: la recuperación es una secuencia, no un reflejo» (3 de 9).]]></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sos, en orden: la recuperación es una secuencia, no un reflejo» (4 de 9).]]></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sos, en orden: la recuperación es una secuencia, no un reflejo» (5 de 9).]]></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sos, en orden: la recuperación es una secuencia, no un reflejo» (6 de 9).]]></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sos, en orden: la recuperación es una secuencia, no un reflejo» (7 de 9).]]></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sos, en orden: la recuperación es una secuencia, no un reflejo» (8 de 9).]]></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sos, en orden: la recuperación es una secuencia, no un reflejo» (9 de 9).]]></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taladro era para tu obra del lunes, no llegó y ya le fallaste al maestro: ¿algo más se complicó?» → Escuch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ienes razón: eso se nos cayó del lado nuestro y yo llevo tu caso hasta que quede resuelto» → Asu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o sé de dónde salió la falla, pero de resolverme con el taller me hago cargo y el jueves te digo» → Asu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e lo dejo reparado mañana a las 4; pasa por él y si algo sigue raro, te lo reviso ahí mismo sin cita» → Resolver o dev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ientras esté en el taller, te presto el de mostrador para que no pare tu obra el miércoles» → Resolver o dev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cuchar devuelve la historia completa; asumir nombra el hecho y pone cara propia —sin confesar culpas ajenas—; resolver fija hora y devolver da lo que no estaba en el 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50-m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s la segunda vez; eso ya no es casualidad: cuéntame qué pasó… (escucha) …tienes razón, dos veces es inaceptable y me hago cargo. Se resuelve hoy: lo reviso aquí mismo y sale antes de las 6, te presto unidad para que no pare tu obra, y el viernes te llamo para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 confunde calmar con escuchar: le pide al cliente que baje la voz antes de darle la razón —el enojo sube cuando se siente corregido, no oído—. B es la plantilla: «los inconvenientes causados» no nombra la segunda vez, y «le marcamos cuando esté» es paso 3 sin hora. D salta directo a la salida cara sin pasar por los pasos: resuelve el hecho y se pierde a la persona, y en la segunda falla el reembolso sin reconocimiento refuerza que «así me sacan de encima». C es el método completo: **escucha con paráfrasis, nombra el patrón («segunda vez»), asume con cara, resuelve con hora y devuelve con el préstamo** —que ataca la cuenta de daño (la obra parada), no solo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 ejecuta los cuatro pasos en orden y con sustancia: paráfrasis, asumimiento sin culpa de cartón, solución con hora y devolución que repara la cuenta de d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50-m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error que tira el método por la defensa propia. El cliente enojado oye «no es mi culpa» como **«y tampoco es mi solución»**: regatear la culpa en el paso 2 reabre el paso 1 y la conversación se va al terreno del hecho, donde el negocio ya llegó tarde. Asumir bien dicho: «de resolver tu caso me hago cargo yo, pase lo que pase con el transportista». Cuidado con el extremo opuesto —**confesar culpas falsas** («sí, fue error de nuestro almacén» cuando no lo sabe)—: si mañana el dictamen dice que fue carga del transportista, la empresa queda de mentirosa dos veces. La asunción honesta separa culpa («no sé de dónde salió») de responsabilidad («de resolver, me hago cargo»), y el paso 3 añade el diagnóstico con fecha: «el jueves te digo de dónde salió, aunque ya esté re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sumir es aceptar la responsabilidad de la solución, no pelear la culpa del hecho: «no sé de dónde salió; yo me hago cargo de resolv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50-m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pera el caso de queja más reciente que atendiste (tú o tu equipo) y pídele al protagonista que lo cuente otra vez, frente a ti, ejecutando los cuatro pasos en voz alta con sus palabras. Marca en una hoja qué pasos se ejecutaron de verdad: la paráfrasis completa, el hecho nombrado, la hora verificable, la devolución que tocó la cuenta de daño. El ejercicio útil no es encontrar al culpable: es ver qué paso se salta siempre en tu negocio —casi todos tienen uno favorito: los impacientes se saltan el 1, los miedosos el 2, los operativos el 4—. Escribe el paso faltante en tu libreta y vuelve a correr el caso solo con ese paso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2-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los cuatro pasos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50-m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35" r:id="rId1"/>
    <p:sldLayoutId id="2481907936" r:id="rId2"/>
    <p:sldLayoutId id="2481907937" r:id="rId3"/>
    <p:sldLayoutId id="248190793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befc9142e8fc648d9f8b9780e62e3cc16ca1f1dec3360511.jpg"/>
  <Relationship Id="rId3" Type="http://schemas.openxmlformats.org/officeDocument/2006/relationships/hyperlink" Target="https://marketing.lumbre.lat/object/emp-ser-c50-m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ser-c50-m02-oa01" TargetMode="External"/>
  <Relationship Id="rId4" Type="http://schemas.openxmlformats.org/officeDocument/2006/relationships/hyperlink" Target="https://marketing.lumbre.lat/object/emp-ser-c50-m02-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50-m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éto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uper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cuch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sumi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olv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volv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ser-c50-m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la secuencia de cuatro pasos de la recuperación del servicio sin sumisión y sin prometer lo que no depende de t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culpa sola no repara nada y la solución a secas tampoco: el orden importa más que la buena voluntad. Este módulo instala el método de cuatro pasos —escuchar hasta el fondo, asumir sin culpables de cartón, resolver con acción y hora, devolver con algo que no estaba en el trato—, y te da las frases exactas de cada paso. Incluye el error del falso asumimiento («es política de la empresa») y la regla de oro: el cliente enojado que sale mejor tratado que si nunca hubiera pasado el problem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0]]></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cuperación · método · disculpa · resolución · seguimien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sos, en orden: la recuperación es una secuencia, no un reflejo]]></a:t>
            </a:r>
          </a:p>
        </p:txBody>
      </p:sp>
      <p:pic>
        <p:nvPicPr>
          <p:cNvPr id="3" name="" descr="Cuatro escalones dibujados junto a una mesa donde dos personas conversan: una habla y la otra toma notas sin interrumpir">
            <a:hlinkClick r:id="rId3" tooltip="Cuatro escalones dibujados junto a una mesa donde dos personas conversan: una habla y la otra toma notas sin interrumpir"/>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scuchar, asumir, resolver, devolver: saltarse un escalón es caer del método comple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ser-c50-m02-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sos, en orden: la recuperación es una secuencia, no un reflejo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xic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ocup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o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t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f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mé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n\n]]></a:t>
            </a:r>
            <a:r>
              <a:rPr lang="en-US" b="1" strike="noStrike" sz="2100" spc="0" u="none" cap="none">
                <a:solidFill>
                  <a:srgbClr val="1B2438">
                    <a:alpha val="100000"/>
                  </a:srgbClr>
                </a:solidFill>
                <a:latin typeface="Calibri"/>
              </a:rPr>
              <a:t><![CDATA[Pa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uch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sos, en orden: la recuperación es una secuencia, no un reflejo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áfra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nd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r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áfra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n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um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cut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l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g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l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t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l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y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l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nven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lp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sos, en orden: la recuperación es una secuencia, no un reflejo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v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es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sos, en orden: la recuperación es una secuencia, no un reflejo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0]]></a:t>
            </a:r>
          </a:p>
        </p:txBody>
      </p:sp>
      <p:sp>
        <p:nvSpPr>
          <p:cNvPr id="7" name="" descr=""/>
          <p:cNvSpPr/>
          <p:nvPr/>
        </p:nvSpPr>
        <p:spPr>
          <a:xfrm>
            <a:off x="514350" y="1219200"/>
            <a:ext cx="8115300" cy="23907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907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falso asumimiento: «es política de la empresa» y sus primos]]></a:t>
            </a:r>
          </a:p>
        </p:txBody>
      </p:sp>
      <p:sp>
        <p:nvSpPr>
          <p:cNvPr id="10" name=""/>
          <p:cNvSpPr txBox="1"/>
          <p:nvPr/>
        </p:nvSpPr>
        <p:spPr>
          <a:xfrm>
            <a:off x="685800" y="1962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as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ec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ues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líti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mpres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ár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rant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mb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vee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ercerizacion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lp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le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ntas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um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ñ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ech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sos, en orden: la recuperación es una secuencia, no un reflejo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0]]></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y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e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at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az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az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l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el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le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mi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ueñ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bl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lead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toco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unici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uel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r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n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lement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sos, en orden: la recuperación es una secuencia, no un reflejo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í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m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l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g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ort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umi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e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m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sabi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l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e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ort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t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l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m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sos, en orden: la recuperación es una secuencia, no un reflejo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et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óx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umpl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br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tieron».\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uel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un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v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sos, en orden: la recuperación es una secuencia, no un reflejo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ost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c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pe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m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j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t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b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un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ubi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a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p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del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sos, en orden: la recuperación es una secuencia, no un reflejo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0]]></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imera vez que vendes, te creen por la publicidad. La primera vez que fallas, te juzgan por la recuperación: ahí saben quién eres de verdad.]]></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sos, en orden: la recuperación es una secuencia, no un refle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pasos: qué debe quedar dicho, y cómo suena el paso salt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314450"/>
                <a:gridCol w="3886200"/>
                <a:gridCol w="2914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quedar dich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se salta, el client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Escuch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áfrasis completa del caso con asentimiento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quieres quitártelo de enfr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Asum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nombrado + razón válida + cara pr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culpa de plantilla que no nombra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Resol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en tu mano con día y hora verific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quedó» sin fecha: promesa fantas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 Devol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que no estaba en el trato, proporcional a l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negocio cobró y no repa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sos, en orden: la recuperación es una secuencia, no un reflej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de una conversación real según ]]></a:t>
            </a:r>
            <a:r>
              <a:rPr lang="en-US" b="1" strike="noStrike" sz="2100" spc="0" u="none" cap="none">
                <a:solidFill>
                  <a:srgbClr val="1B2438">
                    <a:alpha val="100000"/>
                  </a:srgbClr>
                </a:solidFill>
                <a:latin typeface="Calibri"/>
              </a:rPr>
              <a:t><![CDATA[el paso del método]]></a:t>
            </a:r>
            <a:r>
              <a:rPr lang="en-US" b="1" strike="noStrike" sz="2100" spc="0" u="none" cap="none">
                <a:solidFill>
                  <a:srgbClr val="1B2438">
                    <a:alpha val="100000"/>
                  </a:srgbClr>
                </a:solidFill>
                <a:latin typeface="Calibri"/>
              </a:rPr>
              <a:t><![CDATA[ que está ejecutand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cuch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sumi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olver o devolver]]></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taladro era para tu obra del lunes, no llegó y ya le fallaste al maestro: ¿algo más se complicó?»]]></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ienes razón: eso se nos cayó del lado nuestro y yo llevo tu caso hasta que quede resuelto»]]></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sé de dónde salió la falla, pero de resolverme con el taller me hago cargo y el jueves te digo»]]></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e lo dejo reparado mañana a las 4; pasa por él y si algo sigue raro, te lo reviso ahí mismo sin cita»]]></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ientras esté en el taller, te presto el de mostrador para que no pare tu obra el miércoles»]]></a:t>
            </a:r>
          </a:p>
        </p:txBody>
      </p:sp>
      <p:sp>
        <p:nvSpPr>
          <p:cNvPr id="11" name=""/>
          <p:cNvSpPr txBox="1"/>
          <p:nvPr/>
        </p:nvSpPr>
        <p:spPr>
          <a:xfrm>
            <a:off x="514350" y="39147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sos, en orden: la recuperación es una secuencia, no un reflej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grita en el mostrador: «¡Es la segunda vez que su producto me deja a medias!». ¿Cuál es la mejor ejecución del método, paso por pas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Ya bájale, señor; deme la pieza y la mandamos a revisar, no se me altere»]]></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disculpa por los inconvenientes causados; su reporte pasa a garantía y le marcamos cuando esté lis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0]]></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la segunda vez; eso ya no es casualidad: cuéntame qué pasó… (escucha) …tienes razón, dos veces es inaceptable y me hago cargo. Se resuelve hoy: lo reviso aquí mismo y sale antes de las 6, te presto unidad para que no pare tu obra, y el viernes te llamo para confirmar»]]></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re, le doy reembolso completo ya, ¿verdad? Así cerramos el tema rápi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sos, en orden: la recuperación es una secuencia, no un reflej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falla fue del transportista y no del negocio, el paso 2 del método exige que el empleado le diga al cliente que la culpa no es de ellos antes de continua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sos, en orden: la recuperación es una secuencia, no un reflej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pera el caso de queja más reciente que atendiste (tú o tu equipo) y pídele al protagonista que lo cuente otra vez, frente a ti, ejecutando los cuatro pasos en voz alta con sus palabras.]]></a:t>
            </a:r>
          </a:p>
        </p:txBody>
      </p:sp>
      <p:sp>
        <p:nvSpPr>
          <p:cNvPr id="9" name=""/>
          <p:cNvSpPr txBox="1"/>
          <p:nvPr/>
        </p:nvSpPr>
        <p:spPr>
          <a:xfrm>
            <a:off x="514350" y="25812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rca en una hoja qué pasos se ejecutaron de verdad: la paráfrasis completa, el hecho nombrado, la hora verificable, la devolución que tocó la cuenta de dañ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0]]></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jercicio útil no es encontrar al culpable: es ver qué paso se salta siempre en tu negocio —casi todos tienen uno favorito: los impacientes se saltan el 1, los miedosos el 2, los operativos el 4—. Escribe el paso faltante en tu libreta y vuelve a correr el caso solo con ese paso puesto.]]></a:t>
            </a:r>
          </a:p>
        </p:txBody>
      </p:sp>
      <p:sp>
        <p:nvSpPr>
          <p:cNvPr id="8" name=""/>
          <p:cNvSpPr txBox="1"/>
          <p:nvPr/>
        </p:nvSpPr>
        <p:spPr>
          <a:xfrm>
            <a:off x="514350" y="30575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método no se evalúa en la conversación perfecta: se evalúa en el paso que siempre te saltas cuando arde.]]></a:t>
            </a:r>
          </a:p>
        </p:txBody>
      </p:sp>
      <p:sp>
        <p:nvSpPr>
          <p:cNvPr id="9" name=""/>
          <p:cNvSpPr txBox="1"/>
          <p:nvPr/>
        </p:nvSpPr>
        <p:spPr>
          <a:xfrm>
            <a:off x="514350" y="3762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sos en orden: escuchar, asumir, resolver, devolver — saltar uno es caer del méto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r es paráfrasis hasta que el cliente asienta, sin defensa en el med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umir no es confesar: responsabilidad de resolver propia, culpa del hecho sin regatea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olver promete solo lo que está en tu mano, con día y hora verificab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volver es la ganancia del método: cliente bien recuperado compra más que cliente sin proble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0]]></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é hasta la paráfrasis completa o salté a resolver?]]></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disculpa» nombró el hecho o fue de plantilla?]]></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umí la solución sin pelear la culpa del hecho?]]></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prometí depende de mí y tiene hora?]]></a:t>
            </a:r>
          </a:p>
        </p:txBody>
      </p:sp>
      <p:sp>
        <p:nvSpPr>
          <p:cNvPr id="15" name=""/>
          <p:cNvSpPr txBox="1"/>
          <p:nvPr/>
        </p:nvSpPr>
        <p:spPr>
          <a:xfrm>
            <a:off x="514350" y="28003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uedo devolver que no estaba en el tra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ucir una queja real por los cuatro pasos sin saltarte el que más te cues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 el asumimiento correcto: me hago cargo de resolver, sin culpas de cartón ni defens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con acción con hora y una devolución proporcional a la cuenta de daño del clien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os cuatro pasos en ord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Tienes el método completo: escuchar hasta la paráfrasis, asumir sin culpa de cartón, resolver con hora en tu mano y devolver sobre la cuenta de daño. Ese es el andamiaje de todo el protocolo.]]></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el orden se te desarma bajo presión, recuerda el lema: saltar un escalón es caer del método completo — y el paso que casi todos saltan es el primer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50-m02-oa01"/>
              </a:rPr>
              <a:t><![CDATA[El método de recuperación: escuchar, asumir, resolver, de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método completo: los cuatro pasos que reparan a la persona y no solo al producto. Falta la pregunta que ningún protocolo responde solo: ]]></a:t>
            </a:r>
            <a:r>
              <a:rPr lang="en-US" b="1" strike="noStrike" sz="2100" spc="0" u="none" cap="none">
                <a:solidFill>
                  <a:srgbClr val="1B2438">
                    <a:alpha val="100000"/>
                  </a:srgbClr>
                </a:solidFill>
                <a:latin typeface="Calibri"/>
              </a:rPr>
              <a:t><![CDATA[cuánto dar]]></a:t>
            </a:r>
            <a:r>
              <a:rPr lang="en-US" strike="noStrike" sz="2100" spc="0" u="none" cap="none">
                <a:solidFill>
                  <a:srgbClr val="1B2438">
                    <a:alpha val="100000"/>
                  </a:srgbClr>
                </a:solidFill>
                <a:latin typeface="Calibri"/>
              </a:rPr>
              <a:t><![CDATA[ —el descuento, la cortesía, el reembolso— sin quebrar el margen ni educar clientes a que la queja es negocio. ]]></a:t>
            </a: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Compensar sin quebrar: la escalera de reparación proporcionada —cuánto dar, cuándo darlo y hasta dónde, con reglas escritas antes del enoj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2026-10-25T01:27:42Z</dcterms:created>
  <dcterms:modified xsi:type="dcterms:W3CDTF">2026-10-25T01:27:42Z</dcterms:modified>
  <dc:title>El método de recuperación: escuchar, asumir, resolver, devolver</dc:title>
  <dc:description>Presentación editable del OA «El método de recuperación: escuchar, asumir, resolver, devolver». Enlace: https://marketing.lumbre.lat/object/emp-ser-c50-m02-oa01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