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flujo dibujado en una pizarra pequeña junto al mostrador: la queja entra, se clasifica, se resuelve y sube a una reunión de ca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protocolo cabe en una hoja: la queja entra, se clasifica, se repara, se registra y mejora a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5-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ga: la ruta de la queja, de la puerta al proceso» (2 de 9).]]></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ga: la ruta de la queja, de la puerta al proceso» (3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ga: la ruta de la queja, de la puerta al proceso» (4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ga: la ruta de la queja, de la puerta al proceso» (5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ga: la ruta de la queja, de la puerta al proceso» (6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ga: la ruta de la queja, de la puerta al proceso» (7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ga: la ruta de la queja, de la puerta al proceso» (8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ga: la ruta de la queja, de la puerta al proceso» (9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cinco piezas de la entrega y su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5-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cinco piezas de la entrega y su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5-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mitad de los casos del mes no tienen anotada la familia de la queja: el registro se llenó a medias entre las prisas → A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res reembolsos de peldaño 5 que con la facilitación del préstamo se habrían resuelto en peldaño 3 → A la escalera o dispara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roveedor de la tanda de mezcladoras falladas sigue siendo el mismo desde hace seis meses → Al proceso del negocio, no a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 el caso del insulto nadie sabía a quién relevar: el nombre del supervisor vive en la cabeza del dueño → A la escalera o dispara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70% de las quejas por «promesa» salen de que ventas confirma fechas sin ver el calendario de instalación → Al proceso del negocio, no a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uecos de llenado van al registro; de tope, nombre o peldaño, a escalera y disparadores; y cuando el protocolo funciona pero la falla se fabrica sola, el cambio es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5-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ediseñar el registro hasta que llenarlo tome menos de un minuto —los tres campos, con marcas en casillero—, porque un registro que da flojera llenar produce mentiras u olvido, y verificar qué peldaño se está saltando el dueño cuando resuelve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 confunde disciplina con diseño: **el registro no se sostiene a golpes, se sostiene porque es barato llenarlo**; la sanción produce registros mentirosos, que son peor que ninguno. B es el reflejo de tirar la hoja en vez de la celda: sin memoria no hay bucle, y sin bucle el curso fue decoración. D es la trampa de sofisticación inversa: más campos = más fricción = más muerte del registro; el poder de la pieza 1 es que son **tres campos**. C ataca la causa real —fricción— y además hace la pregunta incómoda que el bucle existe para responder: **¿por qué el dueño está resolviendo lo que el protocolo autoriza a resolver abajo?** Casi siempre: tope sin munición o miedo a la excepción regi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icción mata registros: el diseño debe costar menos que el beneficio; y la queja del dueño delata el síntoma —él resuelve lo que el equipo no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5-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lectura que convierte el bucle en tribunal de chivos expiatorios. El registro existe para **seguirle la corriente a la falla hasta su origen**: dos tercios por «promesa» no acusan al que atiende —acusan a quien promete: al guion de ventas, al catálogo con fechas sin validación, al «ahorita te lo mando» cultural—. Dos tercios por «producto» acusan al proveedor o a la tanda. El equipo de atención es el **termómetro**, no la calentura: castigar al termómetro por marcar fiebre garantiza que el próximo mes el registro marque treinta grados menos, y la fuga siga ahí. La pregunta del bucle nunca es «quién falló»: es «**qué proceso fabrica esta queja**, y de quién es el dueño de ese proceso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ncentración por familia es señal de proceso, no de gente: lo que se repite en la atención casi siempre nace aguas arriba —ventas, proveedor,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5-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sambla la entrega en una hoja por cara: cara A —registro de tres campos con los formatos, triage de las tres preguntas, escalera con topes y nombres, disparadores con el relevo—; cara B —la cita del bucle mensual con día, hora y las tres preguntas de siempre—. Llénala con los nombres reales de tu negocio: quién es Jorge, quién sube al tope alto, quién trae el registro el día de la reunión. Corre la prueba de terminado con un caso de esta semana, solo con el protocolo en la mano. Y agenda la primera reunión del bucle antes de terminar el curso: con fecha en el calendario, porque el protocolo sin revisión es el PDF bonito del módulo mu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5-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5-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 protocolo de p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5-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039" r:id="rId1"/>
    <p:sldLayoutId id="2481900040" r:id="rId2"/>
    <p:sldLayoutId id="2481900041" r:id="rId3"/>
    <p:sldLayoutId id="24819000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422d7f8bba5da7b1ddb37bdc5ab5038f845e7ae4e7d8ef51.jpg"/>
  <Relationship Id="rId3" Type="http://schemas.openxmlformats.org/officeDocument/2006/relationships/hyperlink" Target="https://marketing.lumbre.lat/object/emp-ser-c50-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ser-c50-m05-oa01" TargetMode="External"/>
  <Relationship Id="rId4" Type="http://schemas.openxmlformats.org/officeDocument/2006/relationships/hyperlink" Target="https://marketing.lumbre.lat/object/emp-ser-c50-m05-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toco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upe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uc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jo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ce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ser-c50-m05-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el protocolo propio de recuperación: registro, triage, escalera con topes, escalamiento con nombres y revisión mensual de caus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proyecto ensambla los cuatro módulos en la ruta completa de la queja: un registro de tres campos que cualquier empleado puede llenar, el triage de familias, la escalera con topes por rol, los disparadores de escalamiento con nombres propios, y el bucle mensual donde las quejas le hablan a compras, operaciones y al calendario. La prueba de terminado: un caso real de la semana resuelto de principio a fin siguiendo solo el protocol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protocolo · registro · bucle · causa-raí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la ruta de la queja, de la puerta al proceso]]></a:t>
            </a:r>
          </a:p>
        </p:txBody>
      </p:sp>
      <p:pic>
        <p:nvPicPr>
          <p:cNvPr id="3" name="" descr="Diagrama de flujo dibujado en una pizarra pequeña junto al mostrador: la queja entra, se clasifica, se resuelve y sube a una reunión de causas">
            <a:hlinkClick r:id="rId3" tooltip="Diagrama de flujo dibujado en una pizarra pequeña junto al mostrador: la queja entra, se clasifica, se resuelve y sube a una reunión de causas"/>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protocolo cabe en una hoja: la queja entra, se clasifica, se repara, se registra y mejora al proce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ser-c50-m05-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la ruta de la queja, de la puerta al proceso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toc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pir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amb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n\n]]></a:t>
            </a:r>
            <a:r>
              <a:rPr lang="en-US" b="1"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n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loj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ti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z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la ruta de la queja, de la puerta al proceso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ag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g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z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l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p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arad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e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la ruta de la queja, de la puerta al proceso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u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org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c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i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b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la ruta de la queja, de la puerta al proceso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0]]></a:t>
            </a:r>
          </a:p>
        </p:txBody>
      </p:sp>
      <p:sp>
        <p:nvSpPr>
          <p:cNvPr id="7" name="" descr=""/>
          <p:cNvSpPr/>
          <p:nvPr/>
        </p:nvSpPr>
        <p:spPr>
          <a:xfrm>
            <a:off x="514350" y="1219200"/>
            <a:ext cx="8115300" cy="23907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terminado: un caso real, esta semana, solo con el protocolo]]></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ye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énd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énd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ie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e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élve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uci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tocol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m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rovis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a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mil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al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la ruta de la queja, de la puerta al proceso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0]]></a:t>
            </a:r>
          </a:p>
        </p:txBody>
      </p:sp>
      <p:sp>
        <p:nvSpPr>
          <p:cNvPr id="7" name="" descr=""/>
          <p:cNvSpPr/>
          <p:nvPr/>
        </p:nvSpPr>
        <p:spPr>
          <a:xfrm>
            <a:off x="514350" y="1219200"/>
            <a:ext cx="8115300" cy="16478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lda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oc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v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mp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m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oc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oc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a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ba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ue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me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íne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vis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uc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nsu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ó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la ruta de la queja, de la puerta al proceso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c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mil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min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i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c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a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ens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la ruta de la queja, de la puerta al proceso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c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e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ck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d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í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la ruta de la queja, de la puerta al proceso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b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ind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í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g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la ruta de la queja, de la puerta al proceso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0]]></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tocolo no promete que no habrá quejas: promete que ninguna encontrará al negocio sin respuesta, sin dueño y sin memoria.]]></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de la entrega y su prueb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81175"/>
                <a:gridCol w="3295650"/>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ueba de termin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campos: fecha, familia, resolución con peld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últimas dos semanas llenadas sin hue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Tria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res preguntas de recepción pegadas junto al telé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ofrece peldaño antes de terminar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Escal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peldaños con topes y quién puede da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caso resuelto igual por dos emple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de la entrega y su prueb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781175"/>
                <a:gridCol w="3295650"/>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ueba de termin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Dispar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criterios con el nombre del rel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el equipo sabe quién es Jorge sin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 Buc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unión mensual de treinta minutos con regis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cción de proceso con dueño fechada en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ntrega: la ruta de la queja, de la puerta al proce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hallazgo de la primera revisión mensual del bucle según ]]></a:t>
            </a:r>
            <a:r>
              <a:rPr lang="en-US" b="1" strike="noStrike" sz="2100" spc="0" u="none" cap="none">
                <a:solidFill>
                  <a:srgbClr val="1B2438">
                    <a:alpha val="100000"/>
                  </a:srgbClr>
                </a:solidFill>
                <a:latin typeface="Calibri"/>
              </a:rPr>
              <a:t><![CDATA[a qué pieza del protocolo hay que corregir]]></a:t>
            </a:r>
            <a:r>
              <a:rPr lang="en-US" b="1" strike="noStrike" sz="2100" spc="0" u="none" cap="none">
                <a:solidFill>
                  <a:srgbClr val="1B2438">
                    <a:alpha val="100000"/>
                  </a:srgbClr>
                </a:solidFill>
                <a:latin typeface="Calibri"/>
              </a:rPr>
              <a:t><![CDA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registr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 la escalera o disparadore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proceso del negocio, no al protocolo]]></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mitad de los casos del mes no tienen anotada la familia de la queja: el registro se llenó a medias entre las pris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es reembolsos de peldaño 5 que con la facilitación del préstamo se habrían resuelto en peldaño 3]]></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roveedor de la tanda de mezcladoras falladas sigue siendo el mismo desde hace seis meses]]></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 el caso del insulto nadie sabía a quién relevar: el nombre del supervisor vive en la cabeza del dueño]]></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70% de las quejas por «promesa» salen de que ventas confirma fechas sin ver el calendario de instalación]]></a:t>
            </a:r>
          </a:p>
        </p:txBody>
      </p:sp>
      <p:sp>
        <p:nvSpPr>
          <p:cNvPr id="11" name=""/>
          <p:cNvSpPr txBox="1"/>
          <p:nvPr/>
        </p:nvSpPr>
        <p:spPr>
          <a:xfrm>
            <a:off x="514350" y="39147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ntrega: la ruta de la queja, de la puerta al proces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negocio monta su protocolo completo y a los dos meses el dueño se queja: «el registro no sirve, siempre somos nosotros resolviendo todo». Revisando, se encuentra que los empleados nunca anotan porque llenar el registro les toma diez minutos por caso. ¿Cuál es la corrección correcta?]]></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bligar al equipo con descuento de sueldo por cada caso sin registro: sin sanción no hay disciplina]]></a:t>
            </a:r>
          </a:p>
        </p:txBody>
      </p:sp>
      <p:sp>
        <p:nvSpPr>
          <p:cNvPr id="10" name=""/>
          <p:cNvSpPr txBox="1"/>
          <p:nvPr/>
        </p:nvSpPr>
        <p:spPr>
          <a:xfrm>
            <a:off x="666750" y="4000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errar el registro: si no se llena, el papel no es para esta PyME y hay que atender sin memo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0]]></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diseñar el registro hasta que llenarlo tome menos de un minuto —los tres campos, con marcas en casillero—, porque un registro que da flojera llenar produce mentiras u olvido, y verificar qué peldaño se está saltando el dueño cuando resuelve sin registr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el formato a una app de quince campos con login y reportes para el 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ntrega: la ruta de la queja, de la puerta al proces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revisión mensual muestra que dos tercios de las quejas del mes pertenecen a la misma familia, la conclusión correcta es que el equipo de atención está fallan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ntrega: la ruta de la queja, de la puerta al proces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sambla la entrega en una hoja por cara: cara A —registro de tres campos con los formatos, triage de las tres preguntas, escalera con topes y nombres, disparadores con el relevo—; cara B —la cita del bucle mensual con día, hora y las tres preguntas de siemp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0]]></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énala con los nombres reales de tu negocio: quién es Jorge, quién sube al tope alto, quién trae el registro el día de la reunión. Corre la prueba de terminado con un caso de esta semana, solo con el protocolo en la mano.]]></a:t>
            </a:r>
          </a:p>
        </p:txBody>
      </p:sp>
      <p:sp>
        <p:nvSpPr>
          <p:cNvPr id="8" name=""/>
          <p:cNvSpPr txBox="1"/>
          <p:nvPr/>
        </p:nvSpPr>
        <p:spPr>
          <a:xfrm>
            <a:off x="514350" y="26003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Y agenda la primera reunión del bucle antes de terminar el curso: con fecha en el calendario, porque el protocolo sin revisión es el PDF bonito del módulo muerto.]]></a:t>
            </a:r>
          </a:p>
        </p:txBody>
      </p:sp>
      <p:sp>
        <p:nvSpPr>
          <p:cNvPr id="9" name=""/>
          <p:cNvSpPr txBox="1"/>
          <p:nvPr/>
        </p:nvSpPr>
        <p:spPr>
          <a:xfrm>
            <a:off x="514350" y="3752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protocolo queda aprobado el día que el empleado resuelve solo el caso que antes te llamaba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cabe en una hoja con nombres: sin quién y cuándo, es aspir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de tres campos: barato de llenar, completo de verdad, memoria del negoc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alera sin tope es subasta; el tope sin registro de excepciones es puerta al abus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ucle mensual cambia el tribunal por la fábrica: qué proceso produce esta que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terminado es un caso real conducido solo con protocolo, esta sem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registro se llena en menos de un minuto o es un formulario de castig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sabe hasta dónde puede dar sin preguntarle al dueño?]]></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familia de queja domina mis últimos tres meses?]]></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oceso mío fabrica la queja más repetida?]]></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bucle mensual tiene día, hora y dueño en el calendar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amblar el protocolo completo en una hoja con nombres, topes y relevos del negocio re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ir un caso real de principio a fin usando solo el protocolo y registrar el hueco que encontró.]]></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r la revisión mensual con las tres preguntas y salir con una acción de proceso con dueño y fec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protocolo de pi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u protocolo tiene las cinco piezas con nombres y fechas, y el bucle mensual con su hora en el calendario. La queja ya no encuentra improvisación: encuentra sistema.]]></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alguna pieza sigue en el aire —el registro caro, el tope sin nombre, la reunión sin fecha—, recuerda: el protocolo que no cabe en una hoja con nombres es una aspiración, no un protocol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5-oa01"/>
              </a:rPr>
              <a:t><![CDATA[Proyecto: tu protocolo de recuperación y el bucle que mejora el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n del curso.]]></a:t>
            </a:r>
            <a:r>
              <a:rPr lang="en-US" strike="noStrike" sz="2100" spc="0" u="none" cap="none">
                <a:solidFill>
                  <a:srgbClr val="1B2438">
                    <a:alpha val="100000"/>
                  </a:srgbClr>
                </a:solidFill>
                <a:latin typeface="Calibri"/>
              </a:rPr>
              <a:t><![CDATA[ Ya tienes las dos mitades del servicio que fideliza: el piso de la atención diaria —estándares, guiones y canales— y el blindaje del día difícil —diagnóstico de la queja, método, escalera y límites con protocolo y bucle—. En la escuela siguen los cursos de gestión: tu semana bajo control con prioridades y bloques, y las reuniones que producen en vez de consumir. Si quieres el siguiente nivel, ve por «Gestión del tiempo y productividad del equipo»: el cuello de botella ya no está en el mostrador; probablemente está en tu calenda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2026-10-24T23:16:06Z</dcterms:created>
  <dcterms:modified xsi:type="dcterms:W3CDTF">2026-10-24T23:16:06Z</dcterms:modified>
  <dc:title>Proyecto: tu protocolo de recuperación y el bucle que mejora el proceso</dc:title>
  <dc:description>Presentación editable del OA «Proyecto: tu protocolo de recuperación y el bucle que mejora el proceso». Enlace: https://marketing.lumbre.lat/object/emp-ser-c50-m05-oa01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