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4-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4-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7-m04-oa01]]></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alendario de comité de aprobación con tres posiciones marcadas en rojo: presupuesto, incumbente y cale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n B2B los frenos son tres y siempre los mismos. Identificar cuál opera en tu venta ahorra tres meses de seguimientos vací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4-oa01]]></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o hay budget» que se convirtió en contrato» (2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o hay budget» que se convirtió en contrato» (3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o hay budget» que se convirtió en contrato» (4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o hay budget» que se convirtió en contrato» (5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o hay budget» que se convirtió en contrato» (6 de 6).]]></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4-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4-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4-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4-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4-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no hay budget» que se convirtió en contrato»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Qué te da tu proveedor que no podamos mejorar?» → Freno de incumb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roponer una fase inicial de 60 mil trimestrales que salga de operaciones → Freno de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é tiene que pasar para que sí sea el momento?» → Freno de iner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lcular el costo de esperar cuatro meses y ponerlo en la propuesta → Freno de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Ofrecer el módulo que tu proveedor no tiene sin pedir el reemplazo completo → Freno de incumb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errar la junta con fecha de revisión en el calendario del comité → Freno de iner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esupuesto se mueve con alcance y costo de espera; el incumbente se explora sin atacar; la inercia se combate con fecha y motivo de to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7-m04-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gradecer, pedir la fecha de vencimiento del contrato y programar una conversación de valor tres meses antes; seguir presente con contenido útil sin pedir venta: el objetivo no es ganar hoy, es ser la primera opción consultada cuando el incumbente falle o el contrato term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incumbente «sin quejas» es una venta de tiempo, no de objeción. No hay insatisfacción que explotar ahora mismo, pero hay un contrato que vence, una renovación que siempre genera pregunta, y un mercado que cambia. La jugada correcta es presencia sin presión: fecha de vencimiento en el CRM, toque trimestral con contenido útil, y una conversación «de reactivación de dolor» tres meses antes de la renovación — cuando el cliente está evaluando internamente si renovar o cotizar. Insistir hoy es perder el acceso; descuentos ante un incumbente «sin fallas» es competir en terreno equivo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n el incumbente firme, la venta se gana en el calendario de vencimiento, no en la junta 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7-m04-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en la mayoría de los casos, y Fernanda lo demostró: «no hay presupuesto» a menudo significa «no hay una forma de pago que quepa en mi estructura actual», «no tengo justificación ante mi comité para aprobar un gasto no previsto», o «me estás pidiendo que use el capital para algo que creo que puedo esperar». Las jugadas son reales: fase inicial en opex corriente, pago por uso o por resultados, condiciones de éxito compartido. La única vez que el «no hay presupuesto» es real absoluto es cuando la empresa está en una restricción de caja que bloquea todo gasto nuevo — pero eso también tiene una respuesta: posponer sin perder momentum, con fecha y condición concretas. Archivar la oportunidad sin explorar el rediseño de alcance es perder una entrada barata a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hay budget» frecuentemente significa «no hay forma en que lo pagues así»: se diseña otra estructura, no se archiva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ven-c07-m04-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Revisa tus tres oportunidades B2B más importantes y identifica cuál de los tres frenos opera en cada una. Para la de presupuesto: ¿tienes una fase inicial o una condición de pago que la haga posible este año? Para la del incumbente: ¿sabes la fecha de vencimiento del contrato? Si no, es la primera pregunta de tu próximo toque. Para la del «después»: ¿hay fecha de revisión en el calendario del comité o es un «te escribo»? Escribe el plan de tres jugadas para la más difícil. Fernanda no ganó con descuento: ganó con una hoja de fa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4-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4-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guntas clave del tema»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frenos corpora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ven-c07-m04-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90" r:id="rId1"/>
    <p:sldLayoutId id="2481907991" r:id="rId2"/>
    <p:sldLayoutId id="2481907992" r:id="rId3"/>
    <p:sldLayoutId id="248190799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fe80529547a5a0b160629aee03004596c4c4051840f71dc1.jpg"/>
  <Relationship Id="rId3" Type="http://schemas.openxmlformats.org/officeDocument/2006/relationships/hyperlink" Target="https://marketing.lumbre.lat/object/emp-ven-c07-m04-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fe80529547a5a0b160629aee03004596c4c4051840f71dc2.jpg"/>
  <Relationship Id="rId3" Type="http://schemas.openxmlformats.org/officeDocument/2006/relationships/hyperlink" Target="https://marketing.lumbre.lat/object/emp-ven-c07-m04-oa01"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3.png"/>
  <Relationship Id="rId3" Type="http://schemas.openxmlformats.org/officeDocument/2006/relationships/hyperlink" Target="https://marketing.lumbre.lat/object/emp-ven-c07-m04-oa01" TargetMode="External"/>
  <Relationship Id="rId4" Type="http://schemas.openxmlformats.org/officeDocument/2006/relationships/hyperlink" Target="https://marketing.lumbre.lat/object/emp-ven-c07-m04-oa01" TargetMode="External"/>
  <Relationship Id="rId5"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ven-c07-m04-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bal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batal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2B:]]></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cumben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ven-c07-m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pué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licar jugadas probadas contra los frenos organizacionales y convertir el «después» en agenda con fechas.]]></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ven-c07-m04-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jugadas probadas contra los frenos organizacionales y convertir el «después» en agenda con fech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B2B las ventas no mueren por falta de interés: mueren por tres frenos organizacionales específicos —el «no hay presupuesto», el «ya tenemos proveedor» y el «ahorita no es el momento»—. Este objeto da tres jugadas concretas para cada freno: con el presupuesto se rediseña el alcance y se usa el costo del retraso; con el incumbente se explora la insatisfacción latente sin attacking; y con el «después» se reingenieria la agenda del comité para que la decisión tenga fecha antes de irse.]]></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bjeciones-b2b · presupuesto · incumbente · inercia · cierre-largo · momemtu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o hay budget» que se convirtió en contrato]]></a:t>
            </a:r>
          </a:p>
        </p:txBody>
      </p:sp>
      <p:pic>
        <p:nvPicPr>
          <p:cNvPr id="3" name="" descr="Calendario de comité de aprobación con tres posiciones marcadas en rojo: presupuesto, incumbente y calendario">
            <a:hlinkClick r:id="rId3" tooltip="Calendario de comité de aprobación con tres posiciones marcadas en rojo: presupuesto, incumbente y calendario"/>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n B2B los frenos son tres y siempre los mismos. Identificar cuál opera en tu venta ahorra tres meses de seguimientos vací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ven-c07-m04-oa01"/>
              </a:rPr>
              <a:t><![CDATA[Ver imagen original en el O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o hay budget» que se convirtió en contrat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ernanda vende software contable a medianas manufactureras en el Bajío. Su cuenta más grande —una empresa de 120 empleados— le dijo en la tercera junta: «el presupuesto de sistemas ya está comprometido hasta enero». Todo el equipo comercial de Fernanda iba a archivar la oportunid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o hay budget» que se convirtió en contrat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la hizo algo distinto: volvió con una propuesta de fase inicial — 60 mil al trimestre, solo el módulo de conciliación bancaria que les estaba costando 40 horas al mes en trabajo manual—. No tocaba el presupuesto comprometido, salía de la partida de operaciones corrientes, y el ROI por módulo se defendía solo.\n\nCerró en noviembre.]]></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nero, cuando el presupuesto nuevo se liberó, ya era cliente con dos módulos funcionando y la renovación completa se hizo sin RFP. El «no hay budget» había sido la oportunidad más barata de entr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o hay budget» que se convirtió en contrat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6]]></a:t>
            </a:r>
          </a:p>
        </p:txBody>
      </p:sp>
      <p:sp>
        <p:nvSpPr>
          <p:cNvPr id="7" name="" descr=""/>
          <p:cNvSpPr/>
          <p:nvPr/>
        </p:nvSpPr>
        <p:spPr>
          <a:xfrm>
            <a:off x="514350" y="1219200"/>
            <a:ext cx="8115300" cy="29908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jugadas por cada freno organizacional]]></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Fre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hay]]></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esupues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diseñ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can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ici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e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pe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o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di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uev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fer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u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su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éx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art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tr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u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86]]></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0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llon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re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enemo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veedor»]]></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plo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tacking:]]></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vee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dam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jo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fre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le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em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e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cumb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b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pa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o hay budget» que se convirtió en contrat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6]]></a:t>
            </a:r>
          </a:p>
        </p:txBody>
      </p:sp>
      <p:sp>
        <p:nvSpPr>
          <p:cNvPr id="7" name="" descr=""/>
          <p:cNvSpPr/>
          <p:nvPr/>
        </p:nvSpPr>
        <p:spPr>
          <a:xfrm>
            <a:off x="514350" y="1219200"/>
            <a:ext cx="8115300" cy="2581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l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rg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mi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ra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qu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m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ontac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re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Ahorit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omento»]]></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u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m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c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gu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n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ingenie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endar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vis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it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r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si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tr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imest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olv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dust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o hay budget» que se convirtió en contrat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cumbente es el freno más interesante porque puede ser un aliado si se trabaja bien. El cliente que tiene proveedor no es un cliente perdido: es un cliente que ya validó que el problema existe y que vale la pena pagar por resolverl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correcta nunca es «¿qué te da tu proveedor?» — que invita a defenderlo—, sino «¿qué pasaría si eso no existiera?», «¿qué harías si tuvieras que empezar de cero?», o «¿cuánto cuesta cambiar de proveedor y cuándo vence el contra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o hay budget» que se convirtió en contrat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ber la fecha de vencimiento es oro: te da el calendario del próximo toque y te permite llegar con propuesta tres meses antes de la renovación, no el día que el incumbente ya se llevó la renovación automátic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o hay budget» que se convirtió en contra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frenos B2B: señal de que opera, jugada y qué NO hac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6]]></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390650"/>
                <a:gridCol w="2000250"/>
                <a:gridCol w="2581275"/>
                <a:gridCol w="2143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en la convers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Jugada efecti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aproduc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budge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está comprometido», «no hay partida para eso este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se inicial en opex, costo del retraso, condición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ar el precio sin cambiar alcance: no es caro, es otra 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6]]></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390650"/>
                <a:gridCol w="2000250"/>
                <a:gridCol w="2581275"/>
                <a:gridCol w="2143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en la convers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Jugada efecti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aproduc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tenemos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ncionan al incumbente con afecto o con resig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orar insatisfacción latente, complemento sin reemplazo, fecha de ven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acar al incumbente: el cliente lo defiende porque lo eligió é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6]]></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390650"/>
                <a:gridCol w="2000250"/>
                <a:gridCol w="2581275"/>
                <a:gridCol w="2143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en la convers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Jugada efecti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aproduc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horita 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razón específica, «vamos a ver», «revisen internam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el momento, fecha de revisión en calendario, costo del retr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r «les escribo en enero» sin fecha ni motivo concreto de reto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6]]></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1390650"/>
                <a:gridCol w="2000250"/>
                <a:gridCol w="2581275"/>
                <a:gridCol w="2143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en la convers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Jugada efecti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aproduc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 de 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a tenemos proveedor y este año no hay budge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r cuál es el freno real: si vence contrato + presupuesto nuevo en mismo mes, hay vent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r ambos con la misma jugada: son problemas disti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6]]></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1390650"/>
                <a:gridCol w="2000250"/>
                <a:gridCol w="2581275"/>
                <a:gridCol w="21431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e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en la convers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Jugada efecti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aproduc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ercia p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ún motivo específico, solo «lo vamos a pen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activar el dolor con número: «¿recuerdas lo que calculamos de 86 mil a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cer follow-up sin sustancia: «solo quería saber si decidier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o hay budget» que se convirtió en contra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ingeni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un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x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u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umb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ampi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gu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s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d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2B]]></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u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cre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o hay budget» que se convirtió en contra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F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ga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lc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i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gnós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az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ac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o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r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gra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P».\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pa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du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no hay budget» que se convirtió en contrat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signa cada jugada al freno organizacional al que 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reno de presupues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reno de incumben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reno de inerci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é te da tu proveedor que no podamos mejorar?»]]></a:t>
            </a:r>
          </a:p>
        </p:txBody>
      </p:sp>
      <p:sp>
        <p:nvSpPr>
          <p:cNvPr id="14" name=""/>
          <p:cNvSpPr txBox="1"/>
          <p:nvPr/>
        </p:nvSpPr>
        <p:spPr>
          <a:xfrm>
            <a:off x="514350" y="36861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poner una fase inicial de 60 mil trimestrales que salga de operacion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tiene que pasar para que sí sea el momen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lcular el costo de esperar cuatro meses y ponerlo en la propuesta]]></a:t>
            </a:r>
          </a:p>
        </p:txBody>
      </p:sp>
      <p:sp>
        <p:nvSpPr>
          <p:cNvPr id="9" name=""/>
          <p:cNvSpPr txBox="1"/>
          <p:nvPr/>
        </p:nvSpPr>
        <p:spPr>
          <a:xfrm>
            <a:off x="514350" y="1943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Ofrecer el módulo que tu proveedor no tiene sin pedir el reemplazo completo]]></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errar la junta con fecha de revisión en el calendario del comité]]></a:t>
            </a:r>
          </a:p>
        </p:txBody>
      </p:sp>
      <p:sp>
        <p:nvSpPr>
          <p:cNvPr id="11" name=""/>
          <p:cNvSpPr txBox="1"/>
          <p:nvPr/>
        </p:nvSpPr>
        <p:spPr>
          <a:xfrm>
            <a:off x="514350" y="2981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no hay budget» que se convirtió en contra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B2B te dice «ya tenemos proveedor, todo bien con él» sin ninguna insatisfacción aparente. La jugada más eficaz con el modelo del incumbente es:]]></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sistir con tu diferenciador hasta que reconozcan una falla del incumben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6]]></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gradecer, pedir la fecha de vencimiento del contrato y programar una conversación de valor tres meses antes; seguir presente con contenido útil sin pedir venta: el objetivo no es ganar hoy, es ser la primera opción consultada cuando el incumbente falle o el contrato termine]]></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cartar la cuenta: un cliente satisfecho con su proveedor no cambiará]]></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ar un descuento agresivo para que valoren la comparación de prec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no hay budget» que se convirtió en contrat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no hay presupuesto» en B2B es siempre una objeción real: si no hay partida, la venta es imposible hasta el siguiente cic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no hay budget» que se convirtió en contra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6]]></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s tres frenos B2B no son objeciones: son invitaciones a pensar distinto la estructura de la venta.]]></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no hay budget» que se convirtió en contrat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 tus tres oportunidades B2B más importantes y identifica cuál de los tres frenos opera en cada una. Para la de presupuesto: ¿tienes una fase inicial o una condición de pago que la haga posible este año?]]></a:t>
            </a:r>
          </a:p>
        </p:txBody>
      </p:sp>
      <p:sp>
        <p:nvSpPr>
          <p:cNvPr id="9" name=""/>
          <p:cNvSpPr txBox="1"/>
          <p:nvPr/>
        </p:nvSpPr>
        <p:spPr>
          <a:xfrm>
            <a:off x="514350" y="29241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la del incumbente: ¿sabes la fecha de vencimiento del contrato? Si no, es la primera pregunta de tu próximo toque. Para la del «después»: ¿hay fecha de revisión en el calendario del comité o es un «te escrib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el plan de tres jugadas para la más difícil. Fernanda no ganó con descuento: ganó con una hoja de fases.]]></a:t>
            </a:r>
          </a:p>
        </p:txBody>
      </p:sp>
      <p:sp>
        <p:nvSpPr>
          <p:cNvPr id="8" name=""/>
          <p:cNvSpPr txBox="1"/>
          <p:nvPr/>
        </p:nvSpPr>
        <p:spPr>
          <a:xfrm>
            <a:off x="514350" y="20193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no es el momento» sin fecha concreta es casi siempre el «no quiero que mi jefe me pregunte por algo que no entiendo»: arma a tu campeón con los tres argumentos que puede repetir en la junt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o hay budget» suele ser «no hay forma de pago que quepa»: se rediseña alcanc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cumbente se trabaja con fecha de vencimiento y presencia sin pres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espués» sin fecha de comité es venta perdida: se reingeneria el calendari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del retraso con número del cliente es el argumento de urgencia más honest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orar la insatisfacción latente no es atacar al incumbente: es hacer una pregunt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oque intermedio sin valor es spam: siempre hay una razón de contact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freno de los tres opera en mi venta más importante ahora mism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ngo una alternativa de fase que quepa en el presupuesto actual del clien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vence el contrato del incumbente y qué tengo tres meses ante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después» tiene fecha de comité o es una promesa sin calendar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 toque intermedio tiene valor real o es «quería saber si decidier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6]]></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agnosticar cuál de los tres frenos opera y aplicar la jugada correspondie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iseñar el alcance de la propuesta para que entre en opex del cliente actual.]]></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gramar la ruta de acceso al incumbente con fecha de vencimiento y toque de valo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frenos corporativ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3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no archivas ventas por «no hay budget» ni «ya tenemos proveedor». Siguiente: el proyecto integrador de los cinco módulos.]]></a:t>
            </a:r>
          </a:p>
        </p:txBody>
      </p:sp>
      <p:sp>
        <p:nvSpPr>
          <p:cNvPr id="10"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s tres jugadas: si el incumbente vence en marzo y tu toque es «solo quería saber», no tienes jugada — tienes calendario vací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ven-c07-m04-oa01"/>
              </a:rPr>
              <a:t><![CDATA[Los tres caballos de batalla del B2B: presupuesto, incumbente y «despué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3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oyecto: tu caso de venta B2B completo»]]></a:t>
            </a:r>
            <a:r>
              <a:rPr lang="en-US" strike="noStrike" sz="2100" spc="0" u="none" cap="none">
                <a:solidFill>
                  <a:srgbClr val="1B2438">
                    <a:alpha val="100000"/>
                  </a:srgbClr>
                </a:solidFill>
                <a:latin typeface="Calibri"/>
              </a:rPr>
              <a:t><![CDATA[ — el entregable final del curso: mapa de cuenta, diagnóstico cuantificado, propuesta con ROI y plan de cierre por etapas, con los cinco roles y los tres frenos integrados en un solo dossi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2026-10-25T01:28:37Z</dcterms:created>
  <dcterms:modified xsi:type="dcterms:W3CDTF">2026-10-25T01:28:37Z</dcterms:modified>
  <dc:title>Los tres caballos de batalla del B2B: presupuesto, incumbente y «después»</dc:title>
  <dc:description>Presentación editable del OA «Los tres caballos de batalla del B2B: presupuesto, incumbente y «después»». Enlace: https://marketing.lumbre.lat/object/emp-ven-c07-m04-oa01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