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8-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izarra de vidrio con cinco columnas de kanban y porcentajes escritos en cada una, con un termómetro al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pipeline con etapas definidas no predice el futuro: diagnostica el presente y dice exactamente dónde estás parad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1-oa01]]></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ipeline que no diagnosticaba nada»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ipeline que no diagnosticaba nada»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ipeline que no diagnosticaba nada»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ipeline que no diagnosticaba nada»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ipeline que no diagnosticaba nada»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ipeline que no diagnosticaba nada»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ipeline que no diagnosticaba nad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legó por formulario, no tiene presupuesto ni necesidad identificada → Es lead, no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Ya tiene dolor con número y propuesta con ROI enviada → Oportunidad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uvo la primera junta pero no se preguntó el costo del problema → En descubr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iene presupuesto, necesidad y decisor confirmados pero sin junta de descubrimiento → En descubr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liente hizo contrapropuesta de precio → Oportunidad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isita de tres minutos en LinkedIn, sin contacto real → Es lead, no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n los tres datos de calificación es lead; sin número de dolor es descubrimiento; con contrapropuesta es negoc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8-m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valor ponderado por etapa: suma de (monto × probabilidad de avance de cada etapa) — que puede ser 1.2 millones si la mayoría están en etapas tempranas; el valor nominal total sin ponderar infla el forecast, no lo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ipeline de 4.5 millones sin ponderar es un catálogo de esperanzas: la oportunidad en «lead nuevo» vale 10 % de su monto, no 100 %. La ponderación por etapa con probabilidad histórica —la fórmula del valor ponderado— convierte el pipeline en una herramienta de forecasting real. El director que usa el valor nominal en la junta con el CEO está mintiendo sin querer. Y «la experiencia del vendedor» sin fórmula es el sesgo optimista del que vive el inflado artificial: los vendedores reportan lo que quieren creer, no lo que la conversión histórica dice. La disciplina de la fórmula es lo que hace el número defendible ante la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lor ponderado = monto × probabilidad por etapa; el nominal total infla el pipeline un 300-500 % en etapas tempr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8-m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regla más importante del diseño: cada avance de etapa requiere el cumplimiento del criterio de salida, no el paso del tiempo. Si «propuesta enviada» requiere que el cliente haya recibido una propuesta con ROI suyo, y la propuesta se mandó sin número del cliente, no importa cuántas semanas haya pasado: sigue en «descubrimiento», no en «propuesta». La tentación de avanzar por tiempo — «ya llevan mucho ahí, algo pasó»— destruye la utilidad del pipeline para diagnóstico y forecast, porque convierte cada número en un reflejo del calendario, no del proceso real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vance de etapa es por criterio cumplido, no por tiempo: si el criterio no está, la oportunidad sigue donde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8-m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tu pipeline — o el de tu equipo — y cuenta: ¿cuántas etapas tienen criterios de salida definidos? ¿En cuál no puedes decir con certeza si una oportunidad debería avanzar? Define los cinco criterios de salida para las cinco etapas con tu equipo, y haz el ejercicio de «¿esta oportunidad está realmente donde dice que está?». Luego calcula tu conversión histórica de los últimos seis meses por etapa y estima los leads necesarios para tu meta del próximo trimestre. Arturo encontró que el problema nunca fue «no vender»: fue que no sabía en qué etapa estaba 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iseño de pipe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8-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0053" r:id="rId1"/>
    <p:sldLayoutId id="2481900054" r:id="rId2"/>
    <p:sldLayoutId id="2481900055" r:id="rId3"/>
    <p:sldLayoutId id="248190005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e8a338aa27f12b7ba07b3f5fc5e4f00f7820ae67f5eabed1.jpg"/>
  <Relationship Id="rId3" Type="http://schemas.openxmlformats.org/officeDocument/2006/relationships/hyperlink" Target="https://marketing.lumbre.lat/object/emp-ven-c08-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ven-c08-m01-oa01" TargetMode="External"/>
  <Relationship Id="rId4" Type="http://schemas.openxmlformats.org/officeDocument/2006/relationships/hyperlink" Target="https://marketing.lumbre.lat/object/emp-ven-c08-m01-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8-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peli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gnós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eranz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8-m01-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tapas con criterios de salida, calcular conversión histórica y estimar cuántos leads necesitas para tu me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ipeline sin etapas definidas es una lista de deseos con formato: no diagnostica nada, no predice nada y no permite corregir nada. Este objeto enseña a diseñar las etapas del embudo comercial con criterios de salida medibles — no «en progreso», sino «qué tiene que pasar para que esto avance»—, calcular la conversión histórica por etapa y usar esa matemática para estimar cuántos leads nuevos necesitas para tu meta mensu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ipeline · embudo · conversion · etapas · forecast · proce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a:t>
            </a:r>
          </a:p>
        </p:txBody>
      </p:sp>
      <p:pic>
        <p:nvPicPr>
          <p:cNvPr id="3" name="" descr="Pizarra de vidrio con cinco columnas de kanban y porcentajes escritos en cada una, con un termómetro al lado">
            <a:hlinkClick r:id="rId3" tooltip="Pizarra de vidrio con cinco columnas de kanban y porcentajes escritos en cada una, con un termómetro al lad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pipeline con etapas definidas no predice el futuro: diagnostica el presente y dice exactamente dónde estás parado hoy.]]></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8-m01-oa01"/>
              </a:rPr>
              <a:t><![CDATA[Ver imagen original en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turo dirige un equipo de seis contadores-vendedores en una firma mediana de servicios contables en CDMX. Su pipeline — un Excel compartido con nombres de prospectos y una columna «estatus» — decía «nuevo», «en proceso» y «cerrado». Nada más. Con eso no podía decir si el problema era prospección, seguimiento o cierre. No podía estimar nada para el trimest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o podía saber si su equipo estaba parado en la misma etapa que el mes pasado.\n\nCuando rediseñó las etapas con criterios de salida concretos y midió la conversión histórica de los últimos seis meses, encontró la fuga real: de los «nuevos» a la «primera junta» pasaba 80 % — bien—. De «primera junta» a «propuesta enviada», 40 % — bajo—. De «propuesta» a «cierre», 25 % — terr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ión baja entre propuesta y cierre reveló lo que ya sospechaba pero no podía probar: los contadores presentaban la propuesta sin haber calificado presupuesto ni decisor. Con el número, el coaching en la junta de pipeline dejó de ser opinión y se volvió diagnóstic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2]]></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etapas con criterio de salida medibl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Le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uev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lifica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ces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s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dentifi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rtunidad.]]></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lific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ubrimie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ech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de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o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M.]]></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scubrimien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viad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2]]></a:t>
            </a:r>
          </a:p>
        </p:txBody>
      </p:sp>
      <p:sp>
        <p:nvSpPr>
          <p:cNvPr id="7" name="" descr=""/>
          <p:cNvSpPr/>
          <p:nvPr/>
        </p:nvSpPr>
        <p:spPr>
          <a:xfrm>
            <a:off x="514350" y="1219200"/>
            <a:ext cx="8115300" cy="19621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O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tálo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pu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oci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i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oci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err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ra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a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sign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er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stór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ite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tapa»]]></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timie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má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pel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e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d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ev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éfic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d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ici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gu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namiento.\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pel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tec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asc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de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vidualm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ch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etapas del pipeline con criterio de salida y pregunta de contro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2]]></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047875"/>
                <a:gridCol w="2000250"/>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de PyM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ad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presupuesto, necesidad y decisor identifi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quiere, puede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como oportunidad todo lo que llegó por corr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ficado → Descubr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lor del cliente tiene un número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el costo del problema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 la propuesta sin haber preguntado el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2]]></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047875"/>
                <a:gridCol w="2000250"/>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de PyM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 envi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recibió propuesta con ROI su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ecté mi solución con su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r el catálogo con precio de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oci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hizo contrapropuesta o pidió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dición está movie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r «negociación» a la espera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2]]></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047875"/>
                <a:gridCol w="2000250"/>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riterio de sal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de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típico de PyM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o acuerdo con fecha de arran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fecha en calendario o es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r «cerrado» cuando el cliente dijo «sí, pero lue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if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pel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ortun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anz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cu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eca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pel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ór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abi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an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ign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de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pel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eca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ivi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ipeline que no diagnosticaba n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igna cada oportunidad al estado correcto según el criterio de salid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lead, no oportunidad]]></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 descubrimien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ortunidad real]]></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egó por formulario, no tiene presupuesto ni necesidad identific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Ya tiene dolor con número y propuesta con ROI envia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uvo la primera junta pero no se preguntó el costo del problema]]></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iene presupuesto, necesidad y decisor confirmados pero sin junta de descubrimiento]]></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hizo contrapropuesta de precio]]></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isita de tres minutos en LinkedIn, sin contacto real]]></a:t>
            </a:r>
          </a:p>
        </p:txBody>
      </p:sp>
      <p:sp>
        <p:nvSpPr>
          <p:cNvPr id="12"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ipeline que no diagnosticaba nad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rector comercial tiene un pipeline con 30 oportunidades valoradas en 4.5 millones. Con la conversión histórica de etapa «propuesta enviada» (65 % de probabilidad de cierre) y la distribución real de etapas, el valor ponderado del pipeline más útil para tomar decisiones es:]]></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4.5 millones: es la suma de todas las oportunidades activas, ese es el número r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2]]></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valor ponderado por etapa: suma de (monto × probabilidad de avance de cada etapa) — que puede ser 1.2 millones si la mayoría están en etapas tempranas; el valor nominal total sin ponderar infla el forecast, no lo inform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0 × el ticket promedio: el número de oportunidades es lo que importa, no la etap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ifra que el equipo cree que va a cerrar: la experiencia del vendedor es el mejor ponderad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ipeline que no diagnosticaba n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pipeline bien diseñado, una oportunidad puede avanzar de etapa solo por el tiempo transcurrido en la etapa anteri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ipeline que no diagnosticaba n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2]]></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ipeline sin criterios de salida no es una herramienta de gestión: es un inventario de esperanzas ordenado por fechas.]]></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ipeline que no diagnosticaba nad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tu pipeline — o el de tu equipo — y cuenta: ¿cuántas etapas tienen criterios de salida definidos? ¿En cuál no puedes decir con certeza si una oportunidad debería avanzar?]]></a:t>
            </a:r>
          </a:p>
        </p:txBody>
      </p:sp>
      <p:sp>
        <p:nvSpPr>
          <p:cNvPr id="9" name=""/>
          <p:cNvSpPr txBox="1"/>
          <p:nvPr/>
        </p:nvSpPr>
        <p:spPr>
          <a:xfrm>
            <a:off x="514350" y="25812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fine los cinco criterios de salida para las cinco etapas con tu equipo, y haz el ejercicio de «¿esta oportunidad está realmente donde dice que está?». Luego calcula tu conversión histórica de los últimos seis meses por etapa y estima los leads necesarios para tu meta del próximo trimest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rturo encontró que el problema nunca fue «no vender»: fue que no sabía en qué etapa estaba parado.]]></a:t>
            </a:r>
          </a:p>
        </p:txBody>
      </p:sp>
      <p:sp>
        <p:nvSpPr>
          <p:cNvPr id="8" name=""/>
          <p:cNvSpPr txBox="1"/>
          <p:nvPr/>
        </p:nvSpPr>
        <p:spPr>
          <a:xfrm>
            <a:off x="514350" y="2019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dos vendedores tienen una oportunidad en la misma etapa pero uno tiene el número del dolor y el otro no, el pipeline no está midiendo lo mismo con ambos: el criterio de salida necesita ser escrito y claro.]]></a:t>
            </a:r>
          </a:p>
        </p:txBody>
      </p:sp>
      <p:sp>
        <p:nvSpPr>
          <p:cNvPr id="9" name=""/>
          <p:cNvSpPr txBox="1"/>
          <p:nvPr/>
        </p:nvSpPr>
        <p:spPr>
          <a:xfrm>
            <a:off x="514350" y="3352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tapa necesita un criterio de salida medible, no un sentimie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ión histórica de seis meses es el mejor ponderador del pipelin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or ponderado = monto × probabilidad por etapa, no suma nomin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oportunidad avanza por tiempo: solo por criterio cumpli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éficit de leads o de conversión es el diagnóstico real, no «hay que vender má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ipeline con etapas y conversiones permite coaching específico por eta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2]]></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riterio de salida tiene cada etapa de mi pipeline?]]></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 es mi conversión histórica entre propuesta y cierre?]]></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s leads necesito para mi meta con esa conversión actual?]]></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pipeline reporta valor nominal o valor ponderado por etapa?]]></a:t>
            </a:r>
          </a:p>
        </p:txBody>
      </p:sp>
      <p:sp>
        <p:nvSpPr>
          <p:cNvPr id="15" name=""/>
          <p:cNvSpPr txBox="1"/>
          <p:nvPr/>
        </p:nvSpPr>
        <p:spPr>
          <a:xfrm>
            <a:off x="514350" y="3133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anzo oportunidades por criterio cumplido o por semanas en la eta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las cinco etapas del pipeline con criterios de salida medibl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la conversión histórica y estimar el déficit de leads o de cierr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valor ponderado del pipeline para forecast defendi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iseño de pipeli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u pipeline diagnostica y predice. Siguiente: el CRM que el equipo usa de verdad, no el que el jefe consulta.]]></a:t>
            </a:r>
          </a:p>
        </p:txBody>
      </p:sp>
      <p:sp>
        <p:nvSpPr>
          <p:cNvPr id="10"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si tus etapas son «nuevo», «en proceso» y «cerrado», no tienes pipeline — tienes una lis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8-m01-oa01"/>
              </a:rPr>
              <a:t><![CDATA[Tu pipeline es un diagnóstico, no una esperanz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RM en PyME: el sistema que muere si se usa como castigo»]]></a:t>
            </a:r>
            <a:r>
              <a:rPr lang="en-US" strike="noStrike" sz="2100" spc="0" u="none" cap="none">
                <a:solidFill>
                  <a:srgbClr val="1B2438">
                    <a:alpha val="100000"/>
                  </a:srgbClr>
                </a:solidFill>
                <a:latin typeface="Calibri"/>
              </a:rPr>
              <a:t><![CDATA[ — qué campos son obligatorios, quién es el usuario real del CRM y cómo hacer que el equipo lo use sin que el gerente lo persig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2026-10-24T23:16:20Z</dcterms:created>
  <dcterms:modified xsi:type="dcterms:W3CDTF">2026-10-24T23:16:20Z</dcterms:modified>
  <dc:title>Tu pipeline es un diagnóstico, no una esperanza</dc:title>
  <dc:description>Presentación editable del OA «Tu pipeline es un diagnóstico, no una esperanza». Enlace: https://marketing.lumbre.lat/object/emp-ven-c08-m01-oa01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