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slides/slide114.xml" ContentType="application/vnd.openxmlformats-officedocument.presentationml.slide+xml"/>
  <Override PartName="/ppt/notesSlides/notesSlide11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presProps" Target="presProps.xml"/>
  <Relationship Id="rId118" Type="http://schemas.openxmlformats.org/officeDocument/2006/relationships/viewProps" Target="viewProps.xml"/>
  <Relationship Id="rId11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iclo largo»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iclo largo»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iclo largo»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iclo largo»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iclo largo»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iclo, etapa y evidencia»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iclo, etapa y evidencia»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b2b-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iclo, etapa y evidencia» (2 de 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iclo, etapa y evidencia» (3 de 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iclo, etapa y evidencia» (4 de 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iclo, etapa y evidencia» (5 de 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una venta a empresas tarda» (2 de 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una venta a empresas tarda» (3 de 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una venta a empresas tarda» (4 de 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b2b-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una venta a empresas tarda» (2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una venta a empresas tarda» (3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da etapa, su evidencia» (2 de 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da etapa, su evidencia» (3 de 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b2b-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uenta que llevaba semanas «sin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l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stribuidora El Cedro (nombre ficticio) vende equipo de refrigeración a tiendas de autoservicio. Su vendedora, Lupita, llevaba una oportunidad con una cadena de tiendas: el gerente de operaciones le pidió la propuesta por correo y ahí se quedó. Lupita la había mandado sin fecha ni versión y después hizo tres llamadas de «¿cómo va?» que nadie contestó. Su diagnóstico: «el cliente se baj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uenta que llevaba semanas «sin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Lo que había en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upita tenía una fila con el nombre del cliente y la palabra «propuesta». Debajo, nada: no la fecha de envío, no el archivo que mandó, no a quién se lo había enviado, no la fecha del siguiente movimiento. Eso no era un ciclo en pausa: era un silencio con muy buena memoria. El error no fue esperar, fue no 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uenta que llevaba semanas «sin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El primer arreglo: nombrar la etapa y su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etapa era propuesta, y la evidencia de esa etapa es la propuesta entregada por escrito, con versión y fecha. Lupita encontró el correo en su bandeja: lo había mandado sin número de versión. Escribió entonces la evidencia real, el correo de entrega con su fecha. Con eso, la etapa dejó de ser una suposición y pasó a ser un hecho docum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uenta que llevaba semanas «sin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El segundo arreglo: buscar a quién le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se mismo correo, el cliente había escrito que la revisaba él con el director general y que le avisaba. Lupita tenía, entonces, dos personas y ningún movimiento con fecha. Su error de fondo no había sido esperar: había sido no dejar escrito ni la evidencia ni el siguiente paso. Sin eso, nadie en su negocio sabía qué hacer con es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uenta que llevaba semanas «sin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El tercer arreglo: poner un movimient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upita escribió a la persona que había pedido la propuesta y propuso una llamada de media hora con el director, con dos fechas posibles. En la hoja dejó escrito: etapa, evidencia, movimiento, fecha y responsable. También propuso una cadencia, un correo cada dos semanas con la propuesta y un cambio que justificara escribir. La cadencia no es una obligación para el cliente: es una forma de que los dos sepan cuándo hab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uenta que llevaba semanas «sin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el caso no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siguiente ciclo la llamada se tuvo, el director hizo preguntas de operación y la oportunidad pasó a la etapa de aprobación. El caso no promete una venta ni dice que la llamada siempre funciona: muestra qué cambió. Antes había una sensación, «se bajó»; ahora hay un registro con fecha, una etapa nombrada y un movimiento con responsable. Con el registro, el dueño puede preguntar en qué etapa se le van las oportunidades y responderse con su propi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Reconstruir la evidencia de la etapa: qué documento mandaste, con qué fecha, a quién y qué movimiento quedó pendiente con nombre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primero no es perseguir ni soltar: es reconstruir el registro. Si en la hoja sólo dice «propuesta», todavía no sabes en qué etapa estás ni si hubo avance. Con la evidencia (documento, fecha, destinatario) y el movimiento pendiente (qué, cuándo, quién) decides con hechos. Perseguir por teléfono sin saber la etapa produce más contactos y cero avances; soltar sin saber nada tira una oportunidad que quizá ya estaba en a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evidencia por etapa dice que la propuesta se demuestra con «la propuesta entregada por escrito, con versión y fecha de envío» y que no la demuestra «un mensaje de texto diciendo que ya va en ca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aplica este método y cuándo no»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se puede afirmar eso con lo que sabes en ese momento. Tampoco se puede afirmar lo contrario: puede que la venta siga viva en una etapa interna que tú no ves, y puede que ya se haya ido. Lo único honesto es separar las tres esperas, reconstruir la evidencia de la etapa en la que estás y poner un movimiento con fecha. Si después de ese movimiento no hay respuesta, entonces sí es un descarte, y se descarta con registro: etapa en la que se quedó, fecha y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espera con evidencia frente a silencio muestra que la espera tiene etapa nombrada y movimiento con fecha, mientras que el silencio tiene etapa desconocida y ningún movimient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Que exista un documento o registro nuevo con fecha que demuestra que la etapa avanz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avance se demuestra con un documento o registro nuevo con fecha. El correo de seguimiento es contacto, no avance; el «lo está revisando» dicho por teléfono es una impresión, no un documento; y el tiempo que lleva la cuenta en tu hoja mide tu memoria, no el ciclo del cliente. Si cuentas contactos para saber cómo vas, tu número siempre luce bien y nunca te dic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glosario define avance como «pasaste a una etapa nueva y lo probaste con un documento» y separa ese movimiento de un movimiento sin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1-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ares de palabras que se confunden en el ciclo largo» (2 de 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ares de palabras que se confunden en el ciclo largo» (3 de 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ares de palabras que se confunden en el ciclo largo» (4 de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lificación → La ficha de la cuenta con el encaje anotado y por qué conviene seguir con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scubrimiento → Las notas de la reunión con lo que el cliente dijo y los requisitos que p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puesta → La propuesta entregada por escrito, con versión y fecha de env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probación → El documento o los requisitos que el cliente compartió de su proceso int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uerdo → La confirmación escrita con la fecha de la firma o del arran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ilencio → Ningún registro: nadie sabe en qué etapa está la oport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evidencia por etapa coloca la ficha de cuenta en calificación, las notas de la reunión en descubrimiento, la propuesta escrita con versión y fecha en propuesta, el documento de su proceso interno en aprobación y la confirmación escrita en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1-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3 de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opuesta enviada por correo, con versión y fecha de envío → Es evidencia de una e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quisitos que el cliente te pasó por escrito → Es evidencia de una e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rreo de confirmación con la fecha de la firma → Es evidencia de una e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cta de la reunión donde definieron qué necesitan → Es evidencia de una e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a llamada para «saber cómo va», sin nota en la hoja → No deja rastro d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res correos de seguimiento sin cambiar nada → No deja rastro d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Una nota en el celular: «el jefe lo está viendo» → No deja rastro d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a promesa de entrega que diste de palabra → No deja rastro d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evidencia dice que no demuestran una etapa un mensaje de texto, un va en camino sin fecha ni el recuerdo de que el cliente dijo que sí, y que la evidencia es siempre un documento o un registr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1-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tapa · documento · movimiento · sile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as cuatro piezas son el método de la lección: etapa, evidencia, movimiento con fecha y responsable. Con las tres primeras, la espera se administra; sin ellas, la oportunidad no está en una etapa, está en silencio, y en silencio no se puede hacer nada porque no sabes qué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espera con evidencia frente a silencio lista, en la primera columna, etapa nombrada, documento con fecha y siguiente movimiento con fecha; en la segunda, etapa desconocida y ningún movimient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1-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bitácora de ciclo» (2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bitácora de ciclo» (3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b2b-r01-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bitácora de ciclo»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lificación: si esta cuenta puede comprar y por qué seguir con ella → Descubrimiento: el problema con las palabras del cliente y sus requisitos → Propuesta: entregarla por escrito, con versión y fecha → Aprobación: la decisión se cocina dentro del cliente → Acuerdo: qué se firma, cuándo y qué pasa al primer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 lo que tú verificas a lo que decide el cliente: primero que sea una oportunidad real, luego entender el problema, luego entregar algo escrito que se pueda comparar, después la aprobación interna y al final el acuerdo. Cambiar el orden tiene un costo concreto: proponer antes de descubrir hace que la propuesta no responda al problema, y pedir el acuerdo antes de la aprobación hace que la decisión se tome sin l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cinco etapas muestra el orden Calificación, Descubrimiento, Propuesta, Aprobación y Acuerdo, y el texto de la lección repite ese mismo orden con lo que ocurre en cada tr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1-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brir una fila por oportunidad con la fecha de la primera conversación → Escribir la etapa y la evidencia que la demuestra, con su fecha → Escribir el siguiente movimiento con fecha y con responsable → Acordar la cadencia de comunicación mientras la venta espera → Revisar cada semana en quince minutos y decidir qué se mueve y qué se sue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cada paso usa lo del anterior: sin fila no hay dónde escribir la etapa; sin etapa y evidencia no sabes en qué punto estás; sin movimiento con fecha y responsable la cuenta se queda esperando sola; sin cadencia acordada la espera se vuelve ruido; y sin revisión semanal nada de lo anterior se mantiene v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ista del método presenta los cinco pasos en esta misma secuencia: fila, etapa y evidencia, movimiento con fecha, cadencia y revisión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1-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uenta más grande, en la memoria del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l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ansportes del Bajío (nombre ficticio) vende equipo de rastreo satelital a flotas de empresas de distribución. El dueño, Memo, llevaba en la memoria tres cuentas grandes. La más importante estaba «en proceso»: había mandado propuesta, el cliente había pedido un par de cosas, y de ahí al silencio. Memo lo explicaba con una frase que se había vuelto su lema: «es que esos tard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uenta más grande, en la memoria del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El diagnóstico: no era espera, era un limb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 que esos tardan» es una etiqueta, no un registro. En la hoja de Memo no había etapa, no había evidencia con fecha, no había movimiento con nombre. La oportunidad no estaba en una etapa lenta: estaba fuera del sistema. Eso tiene arreglo y también tiene nombre: espera de nadie. Lo que se corrige aquí no es el ritmo del cliente, es el registro del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uenta más grande, en la memoria del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Separar las tres espe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emo pasó sus cuentas por tres columnas: espera del cliente, espera mía y espera de nadie. En la espera del cliente no hay nada que hacer más que tener evidencia y una cadencia. En la espera mía sí: el movimiento simplemente no se hizo. Y en la de nadie el movimiento existía, pero no tenía dueño: nadie quedó encargado de llamar. Separar las tres columnas fue lo que le dijo a Memo dónde estaba el problema, y el problema resultó estar en su propia colum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uenta más grande, en la memoria del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Poner al dueño del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cada cuenta, Memo escribió etapa, evidencia con fecha, movimiento, fecha y responsable. En la cuenta grande, el movimiento pendiente era llamar al responsable de flotas del cliente para confirmar en qué parte del proceso interno estaba la solicitud. El movimiento tenía fecha y tenía dueño: Memo, no «alguien». Ese cambio de una palabra a un nombre es el que separa una cuenta administrada de una cuenta abando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uenta más grande, en la memoria del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Lo que cambió al mes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llamada se tuvo y el resultado fue menos favorable de lo que Memo suponía: el cliente estaba revisando la solicitud, pero no la había enviado a la instancia que autorizaba el gasto. Ese dato no estaba en ningún correo; estaba en la cabeza de una persona que nadie había preguntado. Con la etapa y la evidencia anotadas, Memo hizo la pregunta correcta en la primera llamada en lugar de llevar dos meses mandando seguimientos. La cuenta no estaba perdida por falta de interés: estaba perdida por falta de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uenta más grande, en la memoria del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a regla qu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do una cuenta pasa más de una revisión sin movimiento con fecha, no la esperas ni la persigues: la revisas. Se revisan tres cosas: si la etapa sigue siendo la misma, si la evidencia sigue existiendo o ya venció, y quién tiene ahora el siguiente paso. Una revisión de quince minutos por cuenta sale más barata que un mes de seguimientos que nadie responde, y además te dice algo que el seguimiento no dice: que el problema estaba en tu registro, no en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cliente me dijo que lo estaba revisando, así que lo apunté como avance a la etapa de a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2 confunde una impresión con una evidencia: nadie le dijo que estaba en aprobación, y una etapa se demuestra con un documento, no con una frase de teléfono. La línea 3 es la espera de nadie: la fecha del seguimiento pasó y nadie hizo nada, porque el movimiento no tenía dueño. La línea 4 descarta sin registro y borra el rastro, justo lo contrario de lo que pide el método: un descarte también se anota con etapa, fecha y motivo. La línea 1 y la 5 sí se sostienen: una deja la evidencia con su fecha y la otra registra el desc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evidencia dice que la etapa de propuesta se demuestra con la propuesta escrita con versión y fecha, y que no la demuestra lo que el cliente dice de palabra; el método exige que toda etapa sin movimiento con fecha se convierta en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1-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Detective de errores» (2 de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la oportunidad más antigua que tengas abierta y escribe cinco cosas: en qué etapa está, qué documento con fecha lo demuestra, cuál es el siguiente movimiento, con qué fecha y a nombre de quién. Si no puedes contestar las cinco, esa oportunidad no está administrada: está abandonada a su suerte. Después cuenta cuántas de tus oportunidades abiertas están en espera del cliente y cuántas en espera tuya. Ese número es tuyo y no lo vas a comparar con el de nadie: te sirve para compararte contigo mismo la próxim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bitácora de ciclo · Memoria: etapa 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bitácora de ciclo · Memoria: etapa 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la bitácora de ciclo · Memoria: etapa 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evidencia de una e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documento o el registro con fecha que demuestra que esa etapa ocurrió. Un recuerdo, un mensaje de texto o un «me dijo que sí» no son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una espera con evidencia de un sile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espera con evidencia tiene etapa, documento con fecha y un movimiento con nombre y fecha. El silencio no tiene nada de eso: nadie sabe en qué etapa está la oportunidad ni qué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a venta a empresas ta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decisión la toman varias personas, el dinero tiene calendario, el cliente tiene procesos internos que tú no ves y el riesgo que se defiende no es el tuyo. Ninguna de esas razones te da un plazo: el plazo se mide en tu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ca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acuerdo de con qué frecuencia te comunicas con el cliente mientras la venta espera, y en qué formato. Se acuerda por escrito y evita que la espera se vuelva r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suelta una oport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deja de avanzar y ya no hay evidencia que la sostenga. Se suelta con registro: etapa en la que se quedó, fecha y motivo. Soltar no es abandonar: es decidir y ano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espera de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oportunidad en la que el siguiente paso existe pero no tiene responsable ni fecha. Es la más frecuente y la más fácil de corregir: basta con ponerle dueño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omprobación: el ciclo largo y su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obación: el ciclo largo y su evidencia» (2 de 2).]]></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1-oa01]]></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6499" r:id="rId1"/>
    <p:sldLayoutId id="2481906500" r:id="rId2"/>
    <p:sldLayoutId id="2481906501" r:id="rId3"/>
    <p:sldLayoutId id="248190650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624c27c1e138351de896a7960ac7fa462b792f881b503d11.jpg"/>
  <Relationship Id="rId3" Type="http://schemas.openxmlformats.org/officeDocument/2006/relationships/hyperlink" Target="https://marketing.lumbre.lat/object/mkt-b2b-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hyperlink" Target="https://marketing.lumbre.lat/object/mkt-b2b-r01-oa01" TargetMode="External"/>
  <Relationship Id="rId4" Type="http://schemas.openxmlformats.org/officeDocument/2006/relationships/hyperlink" Target="https://marketing.lumbre.lat/object/mkt-b2b-r01-oa01"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hyperlink" Target="https://marketing.lumbre.lat/object/mkt-b2b-r01-oa01" TargetMode="External"/>
  <Relationship Id="rId4" Type="http://schemas.openxmlformats.org/officeDocument/2006/relationships/hyperlink" Target="https://marketing.lumbre.lat/object/mkt-b2b-r01-oa01"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hyperlink" Target="https://marketing.lumbre.lat/object/mkt-b2b-r01-oa01" TargetMode="External"/>
  <Relationship Id="rId4" Type="http://schemas.openxmlformats.org/officeDocument/2006/relationships/hyperlink" Target="https://marketing.lumbre.lat/object/mkt-b2b-r01-oa01"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hyperlink" Target="https://marketing.lumbre.lat/object/mkt-b2b-r01-oa01" TargetMode="External"/>
  <Relationship Id="rId4" Type="http://schemas.openxmlformats.org/officeDocument/2006/relationships/hyperlink" Target="https://marketing.lumbre.lat/object/mkt-b2b-r01-oa01" TargetMode="External"/>
  <Relationship Id="rId5"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hyperlink" Target="https://marketing.lumbre.lat/object/mkt-b2b-r01-oa01" TargetMode="External"/>
  <Relationship Id="rId4"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hyperlink" Target="https://www.inegi.org.mx/app/denue/" TargetMode="External"/>
  <Relationship Id="rId4" Type="http://schemas.openxmlformats.org/officeDocument/2006/relationships/hyperlink" Target="https://es.wikipedia.org/wiki/Licitaci%C3%B3n" TargetMode="Externa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1-oa01" TargetMode="External"/>
  <Relationship Id="rId3" Type="http://schemas.openxmlformats.org/officeDocument/2006/relationships/notesSlide" Target="../notesSlides/notesSlide11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ic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rg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b2b-r01-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 las cinco etapas de una venta a empresas, identifica qué documento demuestra que cada etapa ocurrió de verdad y administra la espera con una bitácora de ciclo donde cada oportunidad tiene etapa, evidencia, siguiente movimiento con fecha y responsa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Venta a empresas» (ruta «El ciclo largo»). Enseña por qué una venta a empresas tarda, cómo nombrar las cinco etapas del ciclo y qué evidencia demuestra cada una. Incluye glosario, tres casos inventados para el ejercicio resueltos paso a paso, el método de la bitácora de ciclo, nueve actividades evaluadas y un cierre con criterios de domini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iclo de venta a empresas · ventas a empresas · etapas de la venta · evidencia comercial · bitácora de ciclo · seguimiento · PyME · ventas larg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clo larg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des a otras empresas y sabes que el asunto no se cierra en una llamada. Semanas después de mandar la propuesta, el cliente no contesta; cuando contesta, dice que «lo está revisando» y te deja igual. En tu cabeza quedan dos explicaciones: que el cliente no está interesado, o que tú no estás haciendo las cosas bien. Como no puedes distinguir una de la otra, la conversación se te va de las manos y la cuenta se enfría so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clo larg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n realidad pasa es que en una venta a empresas la decisión no es de una persona. Alguien tiene que ver el problema, alguien tiene que comparar, alguien tiene que emitir el dinero y alguien tiene que responder por el riesgo. Cada uno de esos tránsitos vive en el calendario interno del cliente, no en tu agenda. Por eso un ciclo largo no es culpa de tu método: es la forma que tiene de ser una compra hecha por una organizac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clo larg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1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te da una fecha promisoria ni una técnica para «cerrar más rápido». Te da algo más útil: un mapa de etapas, la evidencia que demuestra en cuál estás, y una hoja para administrar la espe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clo larg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14]]></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vas a lograr en esta lección]]></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vas a poder hacer cuatro cosas concretas: nombrar las cinco etapas por las que pasa una venta a empresas; decir qué documento o registro demuestra que cada etapa ocurrió de verdad; distinguir una espera con evidencia de un simple silencio; y llevar una bitácora de ciclo donde cada oportunidad abierta tenga etapa, evidencia, siguiente movimiento con fecha y responsable. No vas a aprender a acelerar al cliente: vas a aprender a administrar el tiempo que no controlas y a soltar a tiempo lo que no avanz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clo larg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1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s las cinco etapas del ciclo largo y lo que ocurre en cada un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 qué documento o registro demuestra que una etapa ya ocurrió.]]></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ferencias una espera con evidencia de un silencio sin registro.]]></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s la espera del cliente, la espera tuya y la espera de nadie.]]></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s una bitácora de ciclo con etapa, evidencia, movimiento y responsa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clo larg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1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s con registro si una oportunidad sigue viva o si hay que soltar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iclo, etapa y evidenci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1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venta a empresas se mezclan tres palabras que no son sinónimos y que se usan como si lo fueran.]]></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clo es el recorrido completo: desde que aparece una necesidad en el cliente hasta que la relación empieza, o hasta que la oportunidad se suelta. La etapa es el tramo en el que estás ahora dentro de ese recorrido. La evidencia es el documento o el registro con fecha que demuestra que ese tramo ya ocurri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iclo, etapa y evidenci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1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importa porque en una venta corta bastaba con hablar. En una venta larga, hablar no deja rastro: «el cliente dijo que iba a pensarlo» y «el cliente pidió la propuesta por correo» son dos recuerdos que se ven igual y sólo uno de los dos te sirve. La evidencia es la frontera entre lo que recuerdas y lo que ocurrió. Por eso es un documento o un registro, y por eso lleva fecha: sin fecha, un papel viejo puede explicar cualquier cosa y no explica na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iclo, etapa y evidenci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consecuencia que se nota el primer día. Cuando todas tus cuentas están en tu memoria, tu memoria se vuelve el sitio donde se pierde todo. En cuanto abres una hoja, dejas de preguntarte «¿qué le dije al de la ferretería?» y te preguntas «¿en qué etapa está y qué evidencia tengo?». La segunda pregunta es la que se puede trabaj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iclo, etapa y evid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1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l ciclo largo. Si una palabra de esta tabla no significa aquí lo que significa en la calle, la espera se te va de las man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14]]></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1657350"/>
                <a:gridCol w="3990975"/>
                <a:gridCol w="24669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fusión que resuel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c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corrido completo de una venta a empresas, desde la necesidad hasta el acuerdo o el desc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el tiempo que tarda: es la secuencia de tra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amo en el que estás ahora y que se puede nombrar con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no ha pasado nada»: siempre estás en u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ocumento o el registro con fecha que demuestra que la etapa ocurr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lo que el cliente te dijo de pala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14]]></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657350"/>
                <a:gridCol w="3990975"/>
                <a:gridCol w="24669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fusión que resuel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ra con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novedad, pero tienes el papel que prueba la etapa y el movimiento siguiente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lo mismo que estar pa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le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novedad y tampoco hay registro: nadie sabe en qué etapa est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puede llamar espera a lo que nadie anot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14]]></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1657350"/>
                <a:gridCol w="3990975"/>
                <a:gridCol w="24669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fusión que resuel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aste a una etapa nueva y lo probaste con un doc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movimiento sin documento no es av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vimiento acordado con fecha y responsable, escrito en la bitác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volver a preguntar cómo 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cuerdo de con qué frecuencia se comunican mientras la venta esp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la frecuencia que a ti te gu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14]]></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1657350"/>
                <a:gridCol w="3990975"/>
                <a:gridCol w="24669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fusión que resuel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tar la oportunidad con registro: etapa en la que se quedó, fecha y 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abandonar: es una decisión de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iclo, etapa y evid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1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inco etapas del ciclo largo, con la pregunta que abre cada una y la evidencia que la demuestra. Ilustración propia de Lumbre Marketing; vigencia revisada 2026-10.]]></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inco-etap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iclo, etapa y evidenci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1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nco etapas son: calificación, descubrimiento, propuesta, aprobación y acuerdo.]]></a:t>
            </a:r>
          </a:p>
        </p:txBody>
      </p:sp>
      <p:sp>
        <p:nvSpPr>
          <p:cNvPr id="8" name=""/>
          <p:cNvSpPr txBox="1"/>
          <p:nvPr/>
        </p:nvSpPr>
        <p:spPr>
          <a:xfrm>
            <a:off x="514350" y="195262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alificación decides si esta cuenta puede comprar lo que tú vendes y por qué conviene invertirle tiempo. En el descubrimiento entiendes el problema con las palabras del cliente y los requisitos que él mismo pone. En la propuesta entregas algo escrito que se puede comparar. En la aprobación, la decisión se cocina dentro del cliente: hay más de una persona y cada una tiene su propio criterio. En el acuerdo queda por escrito qué se firma, cuándo y qué pasa al primer dí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iclo, etapa y evidenci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porque cada etapa tiene su propia evidencia y no valen las de la anterior. No se trata de «primero conocer al cliente y después vender»: se trata de que en cada tramo exista un papel que lo demuestra. Sin ese papel no puedes afirmar que lo cruzaste, y si no puedes afirmarlo, cualquier avance que te reporten es una versión sin respal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iclo, etapa y evidenci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tapa no se cruza con un discurso, se cruza con un documento. Eso no significa que el documento baste: la conversación sigue siendo el trabajo. Significa que la conversación deja rastro, y que sin rastro no hay forma de saber si avanzaste o sólo te movis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iclo, etapa y evidenci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14]]></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istinción que más cuest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nfusión que arruina los ciclos largos: «está en pausa» y «lo perdí» son la misma frase en boca de un vendedor y significan cosas distintas. La pausa con evidencia tiene un papel que demuestra la etapa y un movimiento con fecha. La pérdida se parece a la pausa sólo cuando nadie anotó na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iclo, etapa y evidenci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14]]></a:t>
            </a:r>
          </a:p>
        </p:txBody>
      </p:sp>
      <p:sp>
        <p:nvSpPr>
          <p:cNvPr id="7" name="" descr=""/>
          <p:cNvSpPr/>
          <p:nvPr/>
        </p:nvSpPr>
        <p:spPr>
          <a:xfrm>
            <a:off x="514350" y="1219200"/>
            <a:ext cx="8115300" cy="22764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 hay una segunda confusión, más traicionera: creer que la etapa la define tu conversación. No la define. La define lo que el cliente ha hecho y lo que ha dejado por escrito. Puedes tener una excelente conversación y estar todavía en calificación, y puedes tener una llamada incómoda y estar en aprobación. Lo que cuenta es el registro, no el ánimo de la llamada. Quien anota sabe en qué etapa está; quien sólo recuerda, adivi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una venta a empresas tard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1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uatro razones por las que una venta a empresas tarda, y ninguna es culpa del vendedor.]]></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es que la decisión no es de una persona. Alguien tiene que ver el problema, alguien tiene que comparar, alguien tiene que emitir el dinero y alguien tiene que responder por el riesgo. Cada uno de esos tránsitos tiene su ritmo y su filtro, y ninguno se apura porque tú llam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una venta a empresas tard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1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s que el dinero tiene calendario. Un presupuesto se define en un ciclo propio, y ese ciclo no lo mueve tu llamada ni tu insistencia.]]></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es que el cliente tiene procesos internos que tú no ves: un área de compras que pide documentos, un sistema que aprueba a alguien más, un comité que se reúne cuando puede, una administración que revisa los contratos antes de que alguien fir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una venta a empresas tard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arta es que el riesgo que se defiende no es el tuyo. Tú arriesgas tu tiempo y tu margen; el cliente arriesga una decisión que puede ser cuestionada después. Por eso pide las cosas por escrito: no por desconfianza, sino porque necesita poder explicar por qué compró.]]></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una venta a empresas tard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advertencia importante: ninguna de estas razones te da un plazo. Si alguien te dice que un ciclo de venta a empresas dura cierta cantidad de semanas o de meses, pregúntale de dónde salió ese número y sobre qué muestra se calculó. El plazo de tu negocio no se hereda de nadie: se mide. Anota en qué fecha entró cada oportunidad a cada etapa y compáralo contigo mismo, revisión por revis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una venta a empresas tar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1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s maneras de pasar el mismo tiempo. La diferencia no es la paciencia: es si alguien lo administra. Ilustración propia de Lumbre Marketing; vigencia revisada 2026-10.]]></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evidencia-vs-silenci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una venta a empresas tar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1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importante separar tres esperas, porque se corrigen de manera distinta.]]></a:t>
            </a:r>
          </a:p>
        </p:txBody>
      </p:sp>
      <p:sp>
        <p:nvSpPr>
          <p:cNvPr id="8" name=""/>
          <p:cNvSpPr txBox="1"/>
          <p:nvPr/>
        </p:nvSpPr>
        <p:spPr>
          <a:xfrm>
            <a:off x="514350" y="195262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pera del cliente no la controlas: se administra con evidencia, con una cadencia acordada y con fechas. La espera tuya sí la controlas, y es la más frecuente: no mandaste la propuesta, no llamaste, no registraste lo que te pidieron. La espera de nadie es la más peligrosa, porque la oportunidad quedó en un limbo sin dueño: nadie quedó encargado del siguiente paso. Esa tercera casi nunca es culpa del cliente; casi siempre es un movimiento que nadie se asignó.]]></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una venta a empresas tar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cuarta espera que sí se puede trabajar, y es la más subestimada: la espera de tu propuesta. Cuando el cliente pide una propuesta y tú la mandas sin versión, sin fecha de envío y sin decir qué sigue, la conversación se enfría sin que nadie lo note. El cliente tampoco sabe qué esperar de ti; sólo sabe que no le avisaste na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una venta a empresas tar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quinto caso, el más raro y el más caro: la cuenta que no tiene responsable de tu lado. Cuando atiendes veinte cuentas y ninguna tiene nombre, todas las esperas se vuelven esperas de nadie, y un día descubres que hace tres meses que no pasa nada en ninguna.]]></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íjate qué sigue de esa lista: en tres de las cinco esperas, el problema tiene dueño y es el tuyo. Por eso conviene empezar por separar las esperas, no por marcar al cliente como perdi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etapa, su evidenci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1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dea central de la lección cabe en una frase: cada etapa tiene su evidencia, y sin evidencia no avanzas.]]></a:t>
            </a:r>
          </a:p>
        </p:txBody>
      </p:sp>
      <p:sp>
        <p:nvSpPr>
          <p:cNvPr id="8" name=""/>
          <p:cNvSpPr txBox="1"/>
          <p:nvPr/>
        </p:nvSpPr>
        <p:spPr>
          <a:xfrm>
            <a:off x="514350" y="195262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de una etapa es siempre un documento o un registro con fecha. Puede ser el correo con el que enviaste la propuesta, el acta de la reunión donde el clienteimbo sus requisitos, la hoja de requisitos que te pasó el área de compras, la confirmación con la fecha de la firma. También puede ser un registro tuyo, siempre que describas qué prometiste, cuándo y a quién, y que otro pueda verl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etapa, su evidenci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es evidencia: un mensaje de texto que dice «ya va», una conversación de pasillo que no pusiste en ninguna nota, la impresión de que «el jefe lo está viendo», el recuerdo de que el cliente te dijo que sí. Ninguna de esas cosas sobrevive a una semana de trabajo encim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etapa, su evidenci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consecuencia práctica: cuando el ciclo avanza, algo se escribe. Un documento nuevo, una firma, una fecha acordada. Si el ciclo avanza y en tu hoja nada cambió, no es que la etapa sea invisible: es que nadie está registrando. Y a la inversa: si en tu hoja todo sigue igual durante varias revisiones, es muy probable que el ciclo tampoco haya avanzado, por muy buena que sea tu intenció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etapa, su evid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1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de cada etapa y lo que no la demuestra. La segunda columna es lo que se anota en la bitácora; la tercera es lo que muchos confunden con avan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14]]></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000250"/>
                <a:gridCol w="3571875"/>
                <a:gridCol w="2543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a demue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la demue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icha de la cuenta con el encaje anotado y por qué conviene seguir con e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cliente haya respondido tu primer corr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ubr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notas de la reunión con lo que el cliente dijo y los requisitos que p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resumen de memoria de la conver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opuesta entregada por escrito, con versión y fecha de enví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mensaje de texto diciendo que ya va en cam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14]]></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000250"/>
                <a:gridCol w="3571875"/>
                <a:gridCol w="2543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a demue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la demue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ocumento o los requisitos que el cliente te compartió de su proceso inte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te hayan dicho que lo están revis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e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nfirmación escrita con la fecha de la firma o del arranq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va en camino sin fecha y sin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u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etapa registrada: la oportunidad está en sile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iempo que lleva abierta la oport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etapa, su evid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1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se cruza cada etapa: una evidencia y una señal. Si falta la evidencia, la etapa no se ha cruzado; si falta la señal, la evidencia es vieja. Ilustración propia de Lumbre Marketing; vigencia revisada 2026-10.]]></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ase-evidenci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da etapa, su evidencia · Ejemplo resuelto (caso inventado para el ejercicio): la cuenta que llevaba semanas «sin movimiento» · Paso 1 de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context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ribuidora El Cedro (nombre ficticio) vende equipo de refrigeración a tiendas de autoservicio. Su vendedora, Lupita, llevaba una oportunidad con una cadena de tiendas: el gerente de operaciones le pidió la propuesta por correo y ahí se quedó. Lupita la había mandado sin fecha ni versión y después hizo tres llamadas de «¿cómo va?» que nadie contestó. Su diagnóstico: «el cliente se bajó».]]></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da etapa, su evidencia · Ejemplo resuelto (caso inventado para el ejercicio): la cuenta que llevaba semanas «sin movimiento»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o que había en la hoj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pita tenía una fila con el nombre del cliente y la palabra «propuesta». Debajo, nada: no la fecha de envío, no el archivo que mandó, no a quién se lo había enviado, no la fecha del siguiente movimiento. Eso no era un ciclo en pausa: era un silencio con muy buena memoria. El error no fue esperar, fue no escribi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da etapa, su evidencia · Ejemplo resuelto (caso inventado para el ejercicio): la cuenta que llevaba semanas «sin movimiento» · Paso 3 de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l primer arreglo: nombrar la etapa y su evidenci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apa era propuesta, y la evidencia de esa etapa es la propuesta entregada por escrito, con versión y fecha. Lupita encontró el correo en su bandeja: lo había mandado sin número de versión. Escribió entonces la evidencia real, el correo de entrega con su fecha. Con eso, la etapa dejó de ser una suposición y pasó a ser un hecho documentad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da etapa, su evidencia · Ejemplo resuelto (caso inventado para el ejercicio): la cuenta que llevaba semanas «sin movimiento» · Paso 4 de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l segundo arreglo: buscar a quién le toc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e mismo correo, el cliente había escrito que la revisaba él con el director general y que le avisaba. Lupita tenía, entonces, dos personas y ningún movimiento con fecha. Su error de fondo no había sido esperar: había sido no dejar escrito ni la evidencia ni el siguiente paso. Sin eso, nadie en su negocio sabía qué hacer con esa cuent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da etapa, su evidencia · Ejemplo resuelto (caso inventado para el ejercicio): la cuenta que llevaba semanas «sin movimiento» · Paso 5 de 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tercer arreglo: poner un movimiento con fech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pita escribió a la persona que había pedido la propuesta y propuso una llamada de media hora con el director, con dos fechas posibles. En la hoja dejó escrito: etapa, evidencia, movimiento, fecha y responsable. También propuso una cadencia, un correo cada dos semanas con la propuesta y un cambio que justificara escribir. La cadencia no es una obligación para el cliente: es una forma de que los dos sepan cuándo habl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da etapa, su evidencia · Ejemplo resuelto (caso inventado para el ejercicio): la cuenta que llevaba semanas «sin movimiento» · Paso 6 de 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el caso no promete]]></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siguiente ciclo la llamada se tuvo, el director hizo preguntas de operación y la oportunidad pasó a la etapa de aprobación. El caso no promete una venta ni dice que la llamada siempre funciona: muestra qué cambió. Antes había una sensación, «se bajó»; ahora hay un registro con fecha, una etapa nombrada y un movimiento con responsable. Con el registro, el dueño puede preguntar en qué etapa se le van las oportunidades y responderse con su propia cuen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ada etapa, su evidenci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te pidió la propuesta por correo hace varias semanas. La mandaste, no has vuelto a saber de ella y en tu hoja sólo dice «propuesta». ¿Qué haces primer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lamarla cada día hasta que conteste.]]></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ar la oportunidad por perdida y buscar clientes nuevos.]]></a:t>
            </a:r>
          </a:p>
        </p:txBody>
      </p:sp>
      <p:sp>
        <p:nvSpPr>
          <p:cNvPr id="11" name=""/>
          <p:cNvSpPr txBox="1"/>
          <p:nvPr/>
        </p:nvSpPr>
        <p:spPr>
          <a:xfrm>
            <a:off x="666750" y="3409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onstruir la evidencia de la etapa: qué documento mandaste, con qué fecha, a quién y qué movimiento quedó pendiente con nombre y fech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1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andar otra vez la misma propuesta con un «¿me confirmas recepción?» al fina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aplica este método y cuándo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1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método aplica a tres situaciones concretas: cuando tu cliente decide más de una persona; cuando tiene un proceso de compras formal, con requisitos y plazos que él impone; y cuando el valor de la cuenta justifica que alguien lleve el registro y lo revise.]]></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plica igual en otros dos casos. En una venta de mostrador o de ticket bajo, el «ciclo largo» no es una etapa: es una fuga, y el problema no es la evidencia, es la atención. En una venta de emergencia —el cliente tiene que resolver algo para ayer— el ciclo no se administra, se atiende. Poner una bitácora ahí es burocracia inúti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aplica este método y cuándo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1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caso en el que el método no te salva: cuando lo que tarda no es la compra, sino que tu propuesta no resuelve el problema del cliente. Ahí ninguna bitácora reemplaza una buena pregunta, y el siguiente paso es volver a descubrir, no seguir insistiendo.]]></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poner un límite honesto. La bitácora no predice el resultado de una venta: la hace administrable. Te va a decir en qué etapa se te van las oportunidades, cuánto tiempo lleva cada una en su etapa y qué movimientos están sin dueño. Nada de eso garantiza que vendas más; lo que te da es que la próxima venta larga empiece desde el registro y no desde la memori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ándo aplica este método y cuándo n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cliente no responde en varias semanas, la oportunidad está perdida y lo correcto es darla de baj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ándo aplica este método y cuándo n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cosas cuenta como avance de una etap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vendedor haya enviado otro correo de seguimient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cliente haya dicho por teléfono que lo está revisando.]]></a:t>
            </a:r>
          </a:p>
        </p:txBody>
      </p:sp>
      <p:sp>
        <p:nvSpPr>
          <p:cNvPr id="11" name=""/>
          <p:cNvSpPr txBox="1"/>
          <p:nvPr/>
        </p:nvSpPr>
        <p:spPr>
          <a:xfrm>
            <a:off x="666750" y="2752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xista un documento o registro nuevo con fecha que demuestra que la etapa avanzó.]]></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oportunidad lleve más tiempo anotada en tu hoj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res de palabras que se confunden en el ciclo larg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1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ares que en una venta a empresas se usan como sinónimos y no lo son.]]></a:t>
            </a:r>
          </a:p>
        </p:txBody>
      </p:sp>
      <p:sp>
        <p:nvSpPr>
          <p:cNvPr id="8" name=""/>
          <p:cNvSpPr txBox="1"/>
          <p:nvPr/>
        </p:nvSpPr>
        <p:spPr>
          <a:xfrm>
            <a:off x="514350" y="19526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o es «avance» y «contacto». Un contacto es que hubo un intercambio: un correo, una llamada, una visita. Un avance es que el ciclo pasó a otra etapa y lo probaste con un documento. Mandar tres correos de seguimiento es tener tres contactos y cero avances. La consecuencia es incómoda: si cuentas contactos para saber cómo vas, tu número siempre luce bien y nunca te dice nad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res de palabras que se confunden en el ciclo larg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es «espera» y «silencio». La espera tiene etapa, documento y movimiento con fecha. El silencio no tiene nada de eso: nadie sabe en qué etapa está la oportunidad ni qué falta. Un silencio no es una espera larga; es una oportunidad no administrad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res de palabras que se confunden en el ciclo larg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rcero es «el cliente lo está revisando» y «el cliente está decidiendo». Son etapas distintas, con señales distintas: una revisión se mueve con preguntas y un documento, una decisión se mueve con la persona que decide y con lo que esa persona necesita para respaldar su decisión. Atender la etapa equivocada produce el gesto equivocado: le mandas detalles a quien va a aprobar y le pides referencias a quien sólo va a opina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res de palabras que se confunden en el ciclo larg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arto es «cerrar» y «firmar». Cerrar es el acuerdo; firmar es el acto documental que lo hace verificable. En una venta larga se puede cerrar verbalmente y no firmar nada. La diferencia entre una cosa y la otra es exactamente lo que separa un negocio que cobra de uno que no cobra. Y ojo: el acuerdo puede ser real y el papel llegar después; lo que no puede pasar es que no exista ningún pape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res de palabras que se confunden en el ciclo larg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tapa con la evidencia que la demuestra. Fíjate en que la evidencia siempre es un documento o un registro con fech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lificación]]></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scubrimient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opuest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probación]]></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cuerd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1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ilencio]]></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s notas de la reunión con lo que el cliente dijo y los requisitos que puso]]></a:t>
            </a:r>
          </a:p>
        </p:txBody>
      </p:sp>
      <p:sp>
        <p:nvSpPr>
          <p:cNvPr id="10" name=""/>
          <p:cNvSpPr txBox="1"/>
          <p:nvPr/>
        </p:nvSpPr>
        <p:spPr>
          <a:xfrm>
            <a:off x="628650" y="2514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ropuesta entregada por escrito, con versión y fecha de envío]]></a:t>
            </a:r>
          </a:p>
        </p:txBody>
      </p:sp>
      <p:sp>
        <p:nvSpPr>
          <p:cNvPr id="11" name=""/>
          <p:cNvSpPr txBox="1"/>
          <p:nvPr/>
        </p:nvSpPr>
        <p:spPr>
          <a:xfrm>
            <a:off x="628650" y="28670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documento o los requisitos que el cliente compartió de su proceso interno]]></a:t>
            </a:r>
          </a:p>
        </p:txBody>
      </p:sp>
      <p:sp>
        <p:nvSpPr>
          <p:cNvPr id="12" name=""/>
          <p:cNvSpPr txBox="1"/>
          <p:nvPr/>
        </p:nvSpPr>
        <p:spPr>
          <a:xfrm>
            <a:off x="628650" y="35337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onfirmación escrita con la fecha de la firma o del arranque]]></a:t>
            </a:r>
          </a:p>
        </p:txBody>
      </p:sp>
      <p:sp>
        <p:nvSpPr>
          <p:cNvPr id="13" name=""/>
          <p:cNvSpPr txBox="1"/>
          <p:nvPr/>
        </p:nvSpPr>
        <p:spPr>
          <a:xfrm>
            <a:off x="628650" y="3886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Ningún registro: nadie sabe en qué etapa está la oportunida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1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a ficha de la cuenta con el encaje anotado y por qué conviene seguir con ell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res de palabras que se confunden en el ciclo larg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registro: ¿es evidencia que demuestra una etapa o es actividad que no deja rastr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 evidencia de una etap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deja rastro de nad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opuesta enviada por correo, con versión y fecha de envío]]></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quisitos que el cliente te pasó por escrito]]></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rreo de confirmación con la fecha de la firm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1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cta de la reunión donde definieron qué necesita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a llamada para «saber cómo va», sin nota en la hoj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res correos de seguimiento sin cambiar nad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Una nota en el celular: «el jefe lo está viend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a promesa de entrega que diste de palabr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res de palabras que se confunden en el ciclo larg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espera con evidencia siempre tiene tres cosas: la ___ en la que estás, el ___ con fecha que la demuestra y el ___ que sigue, con nombre y fecha. Cuando falta cualquiera de las tres, la oportunidad está en ___ y no en una etap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bitácora de cicl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1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es una hoja. Se llama bitácora de ciclo y funciona con cualquier cosa donde se pueda escribir: una hoja de cálculo, una libreta, una nota en el teléfono, una pizarra en el taller. No hay programa que comprar y no hace falta que lo maneje otra persona.]]></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ila por oportunidad y cinco columnas. Etapa: en cuál de las cinco estás. Evidencia: qué documento con fecha la demuestra. Siguiente movimiento: qué va a pasar ahora. Fecha y responsable: cuándo y quién lo hace. Y una columna extra que casi todos omiten: hace cuánto estás en esa etap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bitácora de cicl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última columna es la que da sentido a todo lo demás. Sin ella, la espera se vive como ansiedad; con ella, la espera se administra: ves que una cuenta lleva más tiempo en una etapa que las demás, y eso te dice dónde preguntar. Con tres o cuatro cuentas puedes hacerlo de memoria; con veinte, n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bitácora de cicl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regla de la casa que hace que esto funcione: la revisión es semanal y corta. Quince minutos, con la hoja delante, no un plan de seguimiento. Si la revisión dura más de quince minutos, es que estás resolviendo la venta en lugar de administrarla. Y si una fila no tiene movimiento con fecha, esa cuenta no está esperando: está parada, y hay que decidir si se mueve o se suelt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bitácora de cic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1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bitácora de ciclo tal como se lleva en una hoja: una fila por oportunidad y cinco columnas que obligan a nombre, fecha y responsable. Ilustración propia de Lumbre Marketing; vigencia revisada 2026-10.]]></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bitacor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bitácora de cic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1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 una fila por oportunidad y ponle la fecha de la primera conversación: sin fecha inicial no hay nada que comparar despué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etapa en la que está y la evidencia que la demuestra, con su fecha. Si no puedes señalar el documento, la etapa es una suposición.]]></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l siguiente movimiento con fecha y con nombre: qué va a pasar, cuándo y quién lo hace. Un movimiento sin dueño es una espera de nadi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bitácora de cic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1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uerda la cadencia con el cliente: cada cuánto se comunican mientras la venta espera y en qué formato. Queda por escrit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cada semana, en quince minutos: toda etapa sin movimiento con fecha se convierte en conversación y toda oportunidad que no avanza se decide con tu socio o con tu jef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bitácora de cicl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cinco etapas del ciclo largo de una venta a empresas.]]></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lificación: si esta cuenta puede comprar y por qué seguir con ella]]></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puesta: entregarla por escrito, con versión y fecha]]></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probación: la decisión se cocina dentro del cliente]]></a:t>
            </a:r>
          </a:p>
        </p:txBody>
      </p:sp>
      <p:sp>
        <p:nvSpPr>
          <p:cNvPr id="12" name=""/>
          <p:cNvSpPr txBox="1"/>
          <p:nvPr/>
        </p:nvSpPr>
        <p:spPr>
          <a:xfrm>
            <a:off x="628650" y="33909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scubrimiento: el problema con las palabras del cliente y sus requisitos]]></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cuerdo: qué se firma, cuándo y qué pasa al primer dí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bitácora de cicl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pasos de la bitácora de cicl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el siguiente movimiento con fecha y con responsabl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ordar la cadencia de comunicación mientras la venta esper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brir una fila por oportunidad con la fecha de la primera conversación]]></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ir la etapa y la evidencia que la demuestra, con su fecha]]></a:t>
            </a:r>
          </a:p>
        </p:txBody>
      </p:sp>
      <p:sp>
        <p:nvSpPr>
          <p:cNvPr id="13" name=""/>
          <p:cNvSpPr txBox="1"/>
          <p:nvPr/>
        </p:nvSpPr>
        <p:spPr>
          <a:xfrm>
            <a:off x="628650" y="3752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ar cada semana en quince minutos y decidir qué se mueve y qué se suelt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bitácora de ciclo · Ejemplo resuelto (caso inventado para el ejercicio): la cuenta más grande, en la memoria del dueño · Paso 1 de 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context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nsportes del Bajío (nombre ficticio) vende equipo de rastreo satelital a flotas de empresas de distribución. El dueño, Memo, llevaba en la memoria tres cuentas grandes. La más importante estaba «en proceso»: había mandado propuesta, el cliente había pedido un par de cosas, y de ahí al silencio. Memo lo explicaba con una frase que se había vuelto su lema: «es que esos tarda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bitácora de ciclo · Ejemplo resuelto (caso inventado para el ejercicio): la cuenta más grande, en la memoria del dueño · Paso 2 de 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l diagnóstico: no era espera, era un limb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que esos tardan» es una etiqueta, no un registro. En la hoja de Memo no había etapa, no había evidencia con fecha, no había movimiento con nombre. La oportunidad no estaba en una etapa lenta: estaba fuera del sistema. Eso tiene arreglo y también tiene nombre: espera de nadie. Lo que se corrige aquí no es el ritmo del cliente, es el registro del dueñ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bitácora de ciclo · Ejemplo resuelto (caso inventado para el ejercicio): la cuenta más grande, en la memoria del dueño · Paso 3 de 6]]></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Separar las tres esperas]]></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mo pasó sus cuentas por tres columnas: espera del cliente, espera mía y espera de nadie. En la espera del cliente no hay nada que hacer más que tener evidencia y una cadencia. En la espera mía sí: el movimiento simplemente no se hizo. Y en la de nadie el movimiento existía, pero no tenía dueño: nadie quedó encargado de llamar. Separar las tres columnas fue lo que le dijo a Memo dónde estaba el problema, y el problema resultó estar en su propia column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bitácora de ciclo · Ejemplo resuelto (caso inventado para el ejercicio): la cuenta más grande, en la memoria del dueño · Paso 4 de 6]]></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Poner al dueño del siguiente pas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ada cuenta, Memo escribió etapa, evidencia con fecha, movimiento, fecha y responsable. En la cuenta grande, el movimiento pendiente era llamar al responsable de flotas del cliente para confirmar en qué parte del proceso interno estaba la solicitud. El movimiento tenía fecha y tenía dueño: Memo, no «alguien». Ese cambio de una palabra a un nombre es el que separa una cuenta administrada de una cuenta abandonad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bitácora de ciclo · Ejemplo resuelto (caso inventado para el ejercicio): la cuenta más grande, en la memoria del dueño · Paso 5 de 6]]></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cambió al mes siguiente]]></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lamada se tuvo y el resultado fue menos favorable de lo que Memo suponía: el cliente estaba revisando la solicitud, pero no la había enviado a la instancia que autorizaba el gasto. Ese dato no estaba en ningún correo; estaba en la cabeza de una persona que nadie había preguntado. Con la etapa y la evidencia anotadas, Memo hizo la pregunta correcta en la primera llamada en lugar de llevar dos meses mandando seguimientos. La cuenta no estaba perdida por falta de interés: estaba perdida por falta de registr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bitácora de ciclo · Ejemplo resuelto (caso inventado para el ejercicio): la cuenta más grande, en la memoria del dueño · Paso 6 de 6]]></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regla que qued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a cuenta pasa más de una revisión sin movimiento con fecha, no la esperas ni la persigues: la revisas. Se revisan tres cosas: si la etapa sigue siendo la misma, si la evidencia sigue existiendo o ya venció, y quién tiene ahora el siguiente paso. Una revisión de quince minutos por cuenta sale más barata que un mes de seguimientos que nadie responde, y además te dice algo que el seguimiento no dice: que el problema estaba en tu registro, no en el client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bitácora de cicl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visa las notas de la semana de una vendedora y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é en la hoja la etapa de propuesta, la fecha en que entregué la propuesta y el nombre de quien la pidió.»]]></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cliente me dijo que lo estaba revisando, así que lo apunté como avance a la etapa de aprobació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jé pasar la fecha del seguimiento y esperé a que el cliente me escribier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1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uenta llevaba varias revisiones sin movimiento, así que la cerré y la borré de la hoja.»]]></a:t>
            </a:r>
          </a:p>
        </p:txBody>
      </p:sp>
      <p:sp>
        <p:nvSpPr>
          <p:cNvPr id="8" name=""/>
          <p:cNvSpPr txBox="1"/>
          <p:nvPr/>
        </p:nvSpPr>
        <p:spPr>
          <a:xfrm>
            <a:off x="628650" y="189547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n la revisión marqué la cuenta como descartada, con la etapa en la que se quedó, la fecha y el motivo, y la saqué de la lista de seguimiento.»]]></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bitácora de cicl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la oportunidad más antigua que tengas abierta y escribe cinco cosas: en qué etapa está, qué documento con fecha lo demuestra, cuál es el siguiente movimiento, con qué fecha y a nombre de quién.]]></a:t>
            </a:r>
          </a:p>
        </p:txBody>
      </p:sp>
      <p:sp>
        <p:nvSpPr>
          <p:cNvPr id="9" name=""/>
          <p:cNvSpPr txBox="1"/>
          <p:nvPr/>
        </p:nvSpPr>
        <p:spPr>
          <a:xfrm>
            <a:off x="514350" y="29241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no puedes contestar las cinco, esa oportunidad no está administrada: está abandonada a su suerte. Después cuenta cuántas de tus oportunidades abiertas están en espera del cliente y cuántas en espera tuy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e número es tuyo y no lo vas a comparar con el de nadie: te sirve para compararte contigo mismo la próxima revisión.]]></a:t>
            </a:r>
          </a:p>
        </p:txBody>
      </p:sp>
      <p:sp>
        <p:nvSpPr>
          <p:cNvPr id="8" name=""/>
          <p:cNvSpPr txBox="1"/>
          <p:nvPr/>
        </p:nvSpPr>
        <p:spPr>
          <a:xfrm>
            <a:off x="514350" y="2019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mpieza por tu oportunidad más vieja, no por la más importante. La más vieja es la que revela si el problema es el cliente o es tu registr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bitácora de ciclo · Memoria: etapa y evid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14]]></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icha de la cuenta con el encaje ano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ubr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notas con lo que dijo y sus requisi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opuesta escrita con versión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ocumento o los requisitos de su proceso inte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e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nfirmación escrita con la fecha de la 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bitácora de ciclo · Memoria: etapa y evid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14]]></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le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etapa registrada ni documento que la prue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bitácora de ciclo · Memoria: etapa y evidenc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1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b2b-r01-oa01"/>
              </a:rPr>
              <a:t><![CDATA[Abrir el juego en el O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bitácora de ciclo · Tarjetas: la espera con evidencia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evidencia de una etap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bitácora de ciclo · Tarjetas: la espera con evidencia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ocumento o el registro con fecha que demuestra que esa etapa ocurrió. Un recuerdo, un mensaje de texto o un «me dijo que sí» no son evidenci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bitácora de ciclo · Tarjetas: la espera con evidencia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una espera con evidencia de un silencio?]]></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bitácora de ciclo · Tarjetas: la espera con evidencia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spera con evidencia tiene etapa, documento con fecha y un movimiento con nombre y fecha. El silencio no tiene nada de eso: nadie sabe en qué etapa está la oportunidad ni qué falt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bitácora de ciclo · Tarjetas: la espera con evidencia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a venta a empresas tard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bitácora de ciclo · Tarjetas: la espera con evidencia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decisión la toman varias personas, el dinero tiene calendario, el cliente tiene procesos internos que tú no ves y el riesgo que se defiende no es el tuyo. Ninguna de esas razones te da un plazo: el plazo se mide en tu negocio.]]></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bitácora de ciclo · Tarjetas: la espera con evidencia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cadenci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bitácora de ciclo · Tarjetas: la espera con evidencia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cuerdo de con qué frecuencia te comunicas con el cliente mientras la venta espera, y en qué formato. Se acuerda por escrito y evita que la espera se vuelva ruido.]]></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bitácora de ciclo · Tarjetas: la espera con evidencia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suelta una oportunidad?]]></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bitácora de ciclo · Tarjetas: la espera con evidencia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deja de avanzar y ya no hay evidencia que la sostenga. Se suelta con registro: etapa en la que se quedó, fecha y motivo. Soltar no es abandonar: es decidir y anotarlo.]]></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bitácora de ciclo · Tarjetas: la espera con evidencia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espera de nadie?]]></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bitácora de ciclo · Tarjetas: la espera con evidencia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oportunidad en la que el siguiente paso existe pero no tiene responsable ni fecha. Es la más frecuente y la más fácil de corregir: basta con ponerle dueño y fecha.]]></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obación: el ciclo largo y su evid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silencio]]></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perdida]]></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avance]]></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obación: el ciclo largo y su evid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1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etapa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metod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1" name=""/>
          <p:cNvSpPr txBox="1"/>
          <p:nvPr/>
        </p:nvSpPr>
        <p:spPr>
          <a:xfrm>
            <a:off x="514350" y="26289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as etapas del ciclo largo y administras la espera con evidencia. Siguiente paso: el comité de compra, donde la etapa de aprobación deja de depender de un documento tuyo.]]></a:t>
            </a:r>
          </a:p>
        </p:txBody>
      </p:sp>
      <p:sp>
        <p:nvSpPr>
          <p:cNvPr id="12" name=""/>
          <p:cNvSpPr txBox="1"/>
          <p:nvPr/>
        </p:nvSpPr>
        <p:spPr>
          <a:xfrm>
            <a:off x="514350" y="36290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evidencia por etapa y a la bitácora. Casi siempre el fallo está en no separar la espera del cliente de la espera de nadie, o en confundir contacto con avance.]]></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1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 las cinco etapas del ciclo largo y lo que ocurre en cada un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 qué documento o registro con fecha demuestra que cada etapa ocurrió.]]></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ferencias una espera con evidencia de un silencio sin registro, y actúas distinto en cada un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s la espera del cliente, la espera tuya y la espera de nadie.]]></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1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s una bitácora de ciclo con etapa, evidencia, movimiento con fecha y responsabl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s cada semana y decides con registro qué oportunidad sigue y cuál suelta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1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de dónde se puede verificar y qué no dice. Vigencia revisada 2026-10.]]></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14]]></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114550"/>
                <a:gridCol w="4143375"/>
                <a:gridCol w="1857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porta a est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EGI · DENUE (Directorio de Unidades Económ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delo de registrar por unidad económica: cada negocio se anota con sus datos, igual que tú anotas cada oportunidad con su 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plica cuánto dura un ciclo de venta a empre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EGI · Censos Económ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r en lugar de opinar: aquí se traduce a contar oportunidades por etapa y días en cada 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ide las etapas de un proceso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14]]></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2114550"/>
                <a:gridCol w="4143375"/>
                <a:gridCol w="1857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porta a est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 Lici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roceso formal de compra con convocatoria, requisitos, propuesta y fallo: por eso el cliente te pide las cosas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la historia de tu cuenta ni un plazo univers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 Planificación de recursos empresar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sistemas de compras registran los estados de un pedido y quién los autorizó: la misma idea de etapa más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obliga a tu cliente a trabajar 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14]]></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2114550"/>
                <a:gridCol w="4143375"/>
                <a:gridCol w="1857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porta a est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nombres, etapas, fechas y datos de los ca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para el ejercicio, y así están señalados en cada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de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1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inegi.org.mx/app/denue/"/>
              </a:rPr>
              <a:t><![CDATA[Directorio Estadístico Nacional de Unidades Económicas (INEGI)]]></a:t>
            </a:r>
          </a:p>
        </p:txBody>
      </p:sp>
      <p:sp>
        <p:nvSpPr>
          <p:cNvPr id="8" name=""/>
          <p:cNvSpPr txBox="1"/>
          <p:nvPr/>
        </p:nvSpPr>
        <p:spPr>
          <a:xfrm>
            <a:off x="514350" y="1590675"/>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Úsalo para ver el registro por unidad económica: nombre, actividad y ubicación. Es el mismo modelo de hoja que usa tu bitácora de ciclo, sólo que aplicado a negocios.]]></a:t>
            </a:r>
          </a:p>
        </p:txBody>
      </p:sp>
      <p:sp>
        <p:nvSpPr>
          <p:cNvPr id="9" name=""/>
          <p:cNvSpPr txBox="1"/>
          <p:nvPr/>
        </p:nvSpPr>
        <p:spPr>
          <a:xfrm>
            <a:off x="514350" y="2486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Licitaci%C3%B3n"/>
              </a:rPr>
              <a:t><![CDATA[Qué es una licitación y qué etapas tiene]]></a:t>
            </a:r>
          </a:p>
        </p:txBody>
      </p:sp>
      <p:sp>
        <p:nvSpPr>
          <p:cNvPr id="10" name=""/>
          <p:cNvSpPr txBox="1"/>
          <p:nvPr/>
        </p:nvSpPr>
        <p:spPr>
          <a:xfrm>
            <a:off x="514350" y="28575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entender por qué un cliente con proceso formal te pide requisitos por escrito y contesta con tiempos propios. Vigencia revisada 2026-10.]]></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1-oa01"/>
              </a:rPr>
              <a:t><![CDATA[El ciclo lar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1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El ciclo largo»: «El comité de compra», la ruta siguiente del curso «El ciclo largo de venta B2B». Lo que queda aquí —distinguir las etapas del ciclo largo y administrar la espera con evidencia— también decide el comité de compra: sólo que el comité se administra con personas y no con documentos. Esta lección te dejó el criterio y el instrumento de medición; la siguiente los lleva a quién decide, quién influye y quién puede voltear la decisión. Y tu tarea de hoy: abre tu hoja, escribe la etapa y la evidencia de cada oportunidad abierta, y marca las que no tienen un movimiento con fecha y responsabl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2026-10-25T01:03:46Z</dcterms:created>
  <dcterms:modified xsi:type="dcterms:W3CDTF">2026-10-25T01:03:46Z</dcterms:modified>
  <dc:title>El ciclo largo</dc:title>
  <dc:description>Presentación editable del OA «El ciclo largo». Enlace: https://marketing.lumbre.lat/object/mkt-b2b-r01-oa01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