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presProps" Target="presProps.xml"/>
  <Relationship Id="rId102" Type="http://schemas.openxmlformats.org/officeDocument/2006/relationships/viewProps" Target="viewProps.xml"/>
  <Relationship Id="rId10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mité de compra»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mité de compra»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mité de compra»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mité de compra»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mité de compra»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uatro roles que no son lo mismo»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uatro roles que no son lo mismo»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uatro roles que no son lo mismo»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uatro roles que no son lo mismo»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uatro roles, lo que hacen y la pregunta que los des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uatro roles, lo que hacen y la pregunta que los des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uatro roles que no son lo mismo»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uatro roles que no son lo mismo»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reguntas para abrir el comité» (2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reguntas para abrir el comité» (3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reguntas para abrir el comité» (4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anadería que compró por tre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cío (nombre ficticio) vende equipo para panaderías en Monterrey. En la primera cita habló con el subgerente (persona ficticia) de una panadería, que le pidió cotización de un horno y una batidora. Rocío mandó la propuesta y desde entonces contesta el subgerente: «esto lo tiene que ver el dueño, él es el que decide y el que p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anadería que compró por tre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Las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segunda cita, Rocío no le discute ni le pide paciencia: hace las tres preguntas. «¿Quién más va a opinar sobre esto?», y el subgerente responde: «la persona que hace el pan de noche y la que lleva los números». «¿Quién libera el presupuesto?», y sale el dueño. «¿Qué tendría que pasar para que esto no se apruebe?», y el subgerente se queda pensando y dice: «que el maestro no se atrase con su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anadería que compró por tre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Los cuatro roles que aparec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salir de esa cita, Rocío tenía cuatro roles. El dueño era el decisor: liberaba el presupuesto y firmaba. El subgerente era el influyente: no firmaba, pero el proyecto no avanzaba sin él. El maestro panadero era el usuario: su turno de noche no podía alterarse. Y había un cuarto papel, el de quien puede vetar: la persona de mantenimiento, cuyo requisito era que el equipo no se instalara sobre una instalación eléctrica vieja. Ese requisito nadie se lo había di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anadería que compró por tre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a ficha y el arg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cío llenó una ficha de rol por persona, con lo que dijo cada uno y con sus palabras. Al dueño le llevó una comparación de costos. Al subgerente, pruebas de que el horno entraba bien en el espacio que tenían. Al maestro panadero le agendó la demostración a la hora en que salía de su turno, no a la hora que a ella le convenía. Y a la persona de mantenimiento le llevó el certificado de instalación del equipo, que era justo lo que esa persona tenía qu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anadería que compró por tre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o que pasó y qué s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ueña (persona ficticia) pidió la propuesta por escrito y una referencia de otra panadería. La conversación siguiente ya no fue con el subgerente: fue con quien podía decidir. Lo que cambió no fue el trato ni la oferta: fue que por primera vez hubo una conversación con la persona que podía firmar, y las fichas le dijeron a quién escribir y qué llevar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Es quien puede vetar: tiene el poder de detener la compra y hay que saber qué necesita para dar el visto bu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o aquí no se hace» no es una objeción de precio ni una duda de uso: es el poder de detener. Quien puede vetar no se convence con un argumento mejor, se le da lo que necesita para poder dar el visto bueno. La señal está en la frase: habla de una regla interna, no del producto. Y alguien con ese poder no es el usuario ni el influyente: el usuario quiere que sí, el influyente quiere que sí pero con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roles del comité: decisor, influyente, usuario y quien puede vetar. Esta persona es la cu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2-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de rol: cuatro casillas por persona»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de rol: cuatro casillas por persona»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levarle una comparación que le sirva para defender la compra él mismo dentro 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silla de «qué teme» dice qué le puede pasar al decisor si la compra no sale, y en este caso es quedar él solo con la defensa interna. Eso cambia lo que le llevas: no un argumento más, sino la pieza que le sirve para defender el gasto frente a los demás. Una rebaja no responde a eso, y cambiar de interlocutor deja al único que defiende la compra sin nadie que lo respal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e rol: qué decide, qué teme, qué necesita ver y qué le entr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asta dónde llega este método y dónde empieza otro»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asta dónde llega este método y dónde empieza otro»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l orden importa. Quien puede vetar entra tarde por lo general, pero lo hace con el poder de detener y con un requisito que nadie había preparado. Si aparece al final, ese requisito se vuelve un freno que ya no tienes tiempo de resolver, y la compra se cae por algo que era tuyo desde el principio: el certificado, el reporte, la condición de pago o la garantía. La pregunta que lo destapa se hace temprano: «¿qué tendría que cumplir esto para que pudieras dar el visto bueno?». Temprano también significa antes de que la propuesta quede cer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pel de quien puede vetar y la pregunta que lo destapa: «¿qué tendría que cumplir 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l que va a usar el producto y lo defiende, porque es quien hace que la propuesta entre y también quien puede fren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gendar al que firma es lo que hace casi todo el mundo, y funciona cuando la decisión es simple. En un comité, la primera persona que necesitas en la mesa es quien usa y defiende el producto: su recomendación abre la puerta hacia el decisor, y su inconformidad es lo que detiene la compra cuando nadie más la detiene. El subgerente no mueve la agenda si no es él quie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roles y el orden en que conviene debajo: primero quien defiende, después quien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labras que se confunden entre sí» (2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labras que se confunden entre sí» (3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dueño es el que paga y el que firma.» → El deci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 tal de que no me cambie el turno, yo lo defiendo.» → El influy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 no lo acepta el área de calidad, aquí no se compra.» → Quien puede v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 mí que me digan cómo lo uso todos los días.» → El usu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o lo tiene que ver el director.» → Hay un comité y todavía no sabes de cuá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ientras nadie diga que no, yo lo firmo.» → No has encontrado a quien puede v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res de la lección: decisor, influyente, usuario, quien puede vetar, y las dos señales de que todavía falt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2-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dueño es el que libera el presupuesto.» → Deci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Yo lo uso todos los días, quiero que no me cambie la rutina.» → Usu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ientras el área de calidad no lo libere, aquí no se compra.» → Quien puede v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i yo lo defiendo arriba, esto avanza.» → Influy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firma la da el director general.» → Deci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 el maestro no se atrase con su turno de noche.» → Usu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n tal de que aguante la operación, yo lo apoyo.» → Influy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on esa garantía no respondo yo.» → Quien puede v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roles: liberar el presupuesto, defender la compra, operar el producto y poder deten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2-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fluyente · vetar · decide · teme · ver ·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seis piezas que ordenan la conversación: quién influencia, quién puede vetar, y las cuatro casillas de la ficha de rol. Con las seis en la hoja, la respuesta sale de lo que el cliente dijo y no del impulso de ins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losario y método de la lección: decisor, influyente, usuario, veto, y las cuatro casilla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2-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quién decide, quién influye, quién usa y quién puede vetar → Clasificar: una ficha de rol por persona → Preparar un argumento y una evidencia distinta por rol → Sostener: volver con lo prometido y anotar qué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usa la salida del anterior. Sin las preguntas no sabes a quién pertenece cada rol; sin las fichas no sabes qué llevarle a cada uno; sin preparar el argumento distinto terminas mandando lo mismo a los cuatro; y sin sostener, la próxima vez que hables con el comité empiezas otra vez desde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étodo de la lección: preguntar, clasificar, preparar y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2-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veto que nadie había nom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o que pare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eri (nombre ficticio) vende un sistema de control de pedidos para restaurantes y cafeterías. En una cuenta nueva hablaron dos semanas con la encargada de operaciones (persona ficticia), que estaba de acuerdo con todo: el sistema le resolvía el control de pedidos de dos sucursales y ella misma había pedido la demostración. Neri mandó la propuesta, esperó y no llegó la respuesta. La encargada sí contestaba los mensajes, pero siempre con un «lo reviso con la d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veto que nadie había nom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La conversación que cambió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ncargada repetía que ahí mandaba ella y que la decisión era fácil. En la segunda llamada Neri hizo las tres preguntas, y así contestaron. A «¿quién libera el presupuesto?», la encargada respondió «la dueña» y, un segundo después, agregó: «y antes de pagar tiene que dar el visto bueno contraloría». A la tercera, la encargada se quedó pensando y dijo: «pues tendría que ser con orden de compra, porque aquí no pagan anticip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veto que nadie había nom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El papel qu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eri tenía dos fichas completas: la de la encargada, que era el influyente, y la de la dueña, que era el decisor. Le faltaba la tercera, y esa fue la que casi le costó la venta: la persona de contraloría, que no era contraria a la compra, pero que no podía procesarla sin una orden de compra y sin una facturación formal. Neri llevaba condiciones de pago que no cumplían ninguna de las dos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veto que nadie había nom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o que se prepa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eri llenó la ficha de la persona de contraloría con lo que la encargada había dicho: qué decide (procesar el pago o no), qué teme (que le quede un adeudo sin respaldo documental) y qué necesita ver (una orden de compra y una factura al corriente). Con eso cambió lo que llevaba: en vez de un anticipo, una primera mensualidad después de la instalación, con orden de compra. Y agendó la cita con la dueña y con contraloría en el mismo horario, para que el requisito se resolviera en la conversación y no por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veto que nadie había nom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o que s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veto no es un enemigo: es un requisito que hay que conocer antes. La regla que Neri se quedó es una sola: antes de dar por cerrada una venta, hazte la pregunta del veto, «¿quién, si dice que no, sí lo dice?». Si nadie puede decir que no, o no hay comité, o no has preguntado lo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é para cada persona qué decide, qué teme y qué necesita 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la tercera y la quinta no se sostienen. La primera confunde tener al decisor con tener la venta: sin el influyente que lo defienda y sin saber quién puede vetar, la firma no llega. La tercera es el error más caro, porque una misma presentación para cuatro personas es una presentación para nadie: al decisor le importa una comparación y al usuario una demostración. La quinta deja sin preguntar a tres de cada cuatro personas. La segunda, la cuarta y la sexta sí son el método: fichas por persona, la pregunta del veto y una cita donde coinciden el que decide y el que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étodo de la lección y la ficha de rol: preguntar, clasificar, preparar y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2-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la cuenta con la que tienes la conversación más avanzada y escribe los nombres de las personas que van a opinar sobre la compra. Debajo llena una ficha de rol para cada una: qué decide, qué teme, qué necesita ver y qué le entregas con fecha. Si te sale una sola persona, escribe por qué crees que no hay comité: puede ser cierto. Si te salen más, marca con una X a quién no le has preguntado todavía. Esa lista de personas sin preguntar es tu próxima hora de trabajo, y es más útil que rehacer la 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preguntar, clasificar, preparar, sostener · Memoria: rol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preguntar, clasificar, preparar, sostener · Memoria: rol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preguntar, clasificar, preparar, sostener · Memoria: rol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decisor e influy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ecisor libera el presupuesto y su firma cierra la compra; el influyente no firma, pero sin su recomendación el proyecto no avanza. Al decisor le llevas comparaciones con otras opciones; al influyente, pruebas de que funciona y no le va a dar proble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es quien puede v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ersona que tiene el poder de detener la compra aunque el resto del comité esté de acuerdo. No se le convence con un argumento mejor: se le da lo que necesita para poder dar el visto bueno, y eso casi siempre es un requisito de 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un veto de una obje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objeción es un argumento en contra que se trabaja con evidencia. El veto es un poder para detener: se trabaja cumpliendo el requisito que esa persona tiene que cumplir, y por eso hay que preguntarlo antes de cerrar la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ficha de rol tiene cuatro casillas y no un 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cargo cambia de una empresa a otra y el peso real de la decisión no. Las casillas —qué decide, qué teme, qué necesita ver y qué le entregas— describen el poder y el interés, y las dos cosas se pueden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llena la casilla de «qué le entr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 final, con un compromiso tuyo y con fecha: mandar la referencia el martes, agendar la demostración con quien va a usar el equipo, llamar el jueves. Sin fecha, la casilla describe a la gente y no administra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en la cuenta nadie quiere que la compra sal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hay método que lo arregle con más preguntas. Si nadie dentro del cliente va a defenderla, no tienes un proyecto, tienes una cortesía. Lo honesto es decirlo a tiempo y poner tu energía en otr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2-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05" r:id="rId1"/>
    <p:sldLayoutId id="2481907906" r:id="rId2"/>
    <p:sldLayoutId id="2481907907" r:id="rId3"/>
    <p:sldLayoutId id="248190790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0ae76032e7cf3949e469c337284cfc4607f05e49f76f2e81.jpg"/>
  <Relationship Id="rId3" Type="http://schemas.openxmlformats.org/officeDocument/2006/relationships/hyperlink" Target="https://marketing.lumbre.lat/object/mkt-b2b-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hyperlink" Target="https://marketing.lumbre.lat/object/mkt-b2b-r02-oa01" TargetMode="External"/>
  <Relationship Id="rId4" Type="http://schemas.openxmlformats.org/officeDocument/2006/relationships/hyperlink" Target="https://marketing.lumbre.lat/object/mkt-b2b-r02-oa01"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hyperlink" Target="https://marketing.lumbre.lat/object/mkt-b2b-r02-oa01" TargetMode="External"/>
  <Relationship Id="rId4" Type="http://schemas.openxmlformats.org/officeDocument/2006/relationships/hyperlink" Target="https://marketing.lumbre.lat/object/mkt-b2b-r02-oa01"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hyperlink" Target="https://marketing.lumbre.lat/object/mkt-b2b-r02-oa01" TargetMode="External"/>
  <Relationship Id="rId4" Type="http://schemas.openxmlformats.org/officeDocument/2006/relationships/hyperlink" Target="https://marketing.lumbre.lat/object/mkt-b2b-r02-oa01"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hyperlink" Target="https://marketing.lumbre.lat/object/mkt-b2b-r02-oa01" TargetMode="External"/>
  <Relationship Id="rId4" Type="http://schemas.openxmlformats.org/officeDocument/2006/relationships/hyperlink" Target="https://marketing.lumbre.lat/object/mkt-b2b-r02-oa01" TargetMode="External"/>
  <Relationship Id="rId5"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hyperlink" Target="https://marketing.lumbre.lat/object/mkt-b2b-r02-oa01" TargetMode="External"/>
  <Relationship Id="rId4"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hyperlink" Target="https://es.wikipedia.org/wiki/Veto" TargetMode="External"/>
  <Relationship Id="rId4" Type="http://schemas.openxmlformats.org/officeDocument/2006/relationships/hyperlink" Target="https://es.wikipedia.org/wiki/Consejo_de_administraci%C3%B3n" TargetMode="External"/>
  <Relationship Id="rId5" Type="http://schemas.openxmlformats.org/officeDocument/2006/relationships/hyperlink" Target="https://www.inegi.org.mx/app/denue/" TargetMode="Externa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2-oa01" TargetMode="External"/>
  <Relationship Id="rId3" Type="http://schemas.openxmlformats.org/officeDocument/2006/relationships/notesSlide" Target="../notesSlides/notesSlide9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it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b2b-r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los roles del comité de compra de una cuenta: quién decide, quién influye, quién usa y quién puede vetar. Abrir el comité con tres preguntas, levantar una ficha de rol por persona y preparar un argumento distinto para cada ro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El ciclo largo de venta B2B». Explica por qué en una venta a empresas la decisión no la toma una sola persona, qué cuatro roles se confunden entre sí, qué preguntas abren el comité en una conversación normal y cómo se llena una ficha de rol por persona. Todos los ejemplos son ficticios y están señalados como tales.]]></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ité de compra · decisor · influyente · veto · venta a empresas · ciclo largo · ficha de rol · py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mité de compr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s en la tercera semana con un cliente de empresa. En la primera cita te habló una persona; en la segunda, otra; en la tercera, una tercera que dice que «todo esto lo tiene que ver el director». A los tres les mandaste la misma propuesta y recibiste tres respuestas distintas: uno pregunta por el precio, otro por la fecha de entrega y otro te pide que se la mandes «a él también, a ver qué d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mité de compr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que la venta sea lenta. El problema es que estás tratando a un comité como si fuera una sola persona. En una venta a empresas la decisión casi nunca la toma una sola persona: la toma quien tiene el presupuesto y la firma, la defiende quien la va a usar, la revisa quien sabe de la materia, y la puede detener alguien a quien nadie le preguntó y que aparece al final, cuando ya diste por hecho que estaba gan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mité de compr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método para saber con quién estás: cuatro roles que se confunden entre sí todo el tiempo, tres preguntas que abren el comité dentro de una conversación normal, y una ficha de cuatro casillas que llenas por persona. No te da una lista de cargos universales, porque en México cada empresa los inventa como quiere, y tampoco te da frases de respuesta: te da la manera de preguntar y de ordenar lo que escuchas, para que la siguiente conversación empiece mej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mité de compr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8]]></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cuatro roles que en una venta a empresas se confunden entre sí: el que decide, el que influye, el que usa y el que puede vetar. Abrir el comité con tres preguntas que caben en una conversación normal, sin interrogar al cliente. Levantar una ficha de rol por persona con cuatro casillas: qué decide, qué teme, qué necesita ver y qué le entregas. Y saber qué hacer cuando descubres que en la cuenta no hay nadie que quiera que la compra salg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mité de compr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una lista de cargos universales. En cada empresa los nombres cambian y el peso real lo define la cultura, no el organigram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da una tipología de estilos de decisión: te da preguntas y una ficha que llenas con lo que escuchas, no con lo que supone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divina por ti quién decide: te da el criterio para preguntarlo y la señal para creer la respuest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el seguimiento: la ficha te dice a quién y con qué argumento; cumplirlo sigue siendo tuy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mité de compr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l ejercicio es inventado. No te pide los números internos de tu negocio ni información de la cuenta del cl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roles que no son lo mism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omún al vender a empresas es tratar al comité como a una persona. Se habla con uno, se le manda la propuesta a uno y se da por hecho que ese uno decide. Pero en una venta a empresas hay cuatro pesos distintos, y confundirlos cuesta me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roles que no son lo mism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decisor]]></a:t>
            </a:r>
            <a:r>
              <a:rPr lang="en-US" strike="noStrike" sz="2100" spc="0" u="none" cap="none">
                <a:solidFill>
                  <a:srgbClr val="1B2438">
                    <a:alpha val="100000"/>
                  </a:srgbClr>
                </a:solidFill>
                <a:latin typeface="Calibri"/>
              </a:rPr>
              <a:t><![CDATA[ es quien tiene el presupuesto y la autoridad para firmar. Su firma cierra la compra. Suele ser el dueño, el director general o el director del área que se queda con el gasto. Su prioridad no es que te guste el producto: es que el gasto tenga sentido frente a otras cosas que también quiere. Pregúntale: «¿qué es lo que tienes que comparar esta compra c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roles que no son lo mism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influyente]]></a:t>
            </a:r>
            <a:r>
              <a:rPr lang="en-US" strike="noStrike" sz="2100" spc="0" u="none" cap="none">
                <a:solidFill>
                  <a:srgbClr val="1B2438">
                    <a:alpha val="100000"/>
                  </a:srgbClr>
                </a:solidFill>
                <a:latin typeface="Calibri"/>
              </a:rPr>
              <a:t><![CDATA[ es quien usa lo que vendes y sabe que le sirve. No firma, pero sin su recomendación el proyecto no avanza: nadie quiere poner su firma debajo de algo que no ha visto funcionar. Su prioridad es que la decisión no le complique el día a día. Pregúntale: «¿qué es lo que te complicaría usar esto?». Ahí sale la objeción que nadie te va a decir por escri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roles que no son lo mism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usuario]]></a:t>
            </a:r>
            <a:r>
              <a:rPr lang="en-US" strike="noStrike" sz="2100" spc="0" u="none" cap="none">
                <a:solidFill>
                  <a:srgbClr val="1B2438">
                    <a:alpha val="100000"/>
                  </a:srgbClr>
                </a:solidFill>
                <a:latin typeface="Calibri"/>
              </a:rPr>
              <a:t><![CDATA[ es quien va a operar el producto todos los días. En una PyME muchas veces es la misma persona que decide o influye; en una empresa mediana puede ser un equipo. Su prioridad es que no le cambien su forma de trabajar. Pregúntale: «¿a qué se parece lo que haces hoy?». Su respuesta te dice dónde poner la prueb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roles que no son lo mism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quien puede vetar]]></a:t>
            </a:r>
            <a:r>
              <a:rPr lang="en-US" strike="noStrike" sz="2100" spc="0" u="none" cap="none">
                <a:solidFill>
                  <a:srgbClr val="1B2438">
                    <a:alpha val="100000"/>
                  </a:srgbClr>
                </a:solidFill>
                <a:latin typeface="Calibri"/>
              </a:rPr>
              <a:t><![CDATA[ es la persona que puede detener la compra aunque todos los demás ya estén de acuerdo. No es un enemigo: es alguien con una responsabilidad que nadie le explicó bien. Suele ser quien revisa calidad, contraloría o administración. Pregúntale: «¿qué tendría que cumplir esto para que pudieras dar el visto bueno?».]]></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roles pueden ser cuatro personas o dos personas con dos roles cada una. Lo que no puede ser es que no sepas quién tiene cuá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roles, lo que hacen y la pregunta que los desta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8]]></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524000"/>
                <a:gridCol w="2286000"/>
                <a:gridCol w="230505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preocu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lo des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bera el presupuesto y su firma cierra la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gasto tenga sentido frente a otras o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mparas esta compra c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luy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ende la compra hacia arriba, sin 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o se le complique el día a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e complicaría usar 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roles, lo que hacen y la pregunta que los desta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8]]></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524000"/>
                <a:gridCol w="2286000"/>
                <a:gridCol w="230505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preocu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lo des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u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era el producto todos l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o le cambien su forma de trabaj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é se parece lo que haces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puede ve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detener la compra aunque todos digan que 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ir con lo que le toca vigi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endría que cumplir 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que habla cont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no ser ninguno de los cuatro: es un p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star rápido y quedar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más va a op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roles que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roles y la pregunta de una línea que destapa a cada uno. La cuarta columna es la que más se ignora: sin ella no sabes a quién preguntar antes de mandar la propues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oles-comite.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roles que no son lo mis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8]]></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ferencia que decide la estrategi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sor e influyente no se distinguen por el cargo: se distinguen por lo que pasa si no compran. Al decisor le cuesta una oportunidad; al influyente le cuesta que lo que él propuso no se apruebe. Al usuario le cuesta cambiar su forma de trabajar; a quien puede vetar le cuesta que algo salga mal con lo que le toca vigil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roles que no son lo mis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8]]></a:t>
            </a:r>
          </a:p>
        </p:txBody>
      </p:sp>
      <p:sp>
        <p:nvSpPr>
          <p:cNvPr id="7" name="" descr=""/>
          <p:cNvSpPr/>
          <p:nvPr/>
        </p:nvSpPr>
        <p:spPr>
          <a:xfrm>
            <a:off x="514350" y="1219200"/>
            <a:ext cx="8115300" cy="22764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 ahí sale la única pregunta que ordena todo: ]]></a:t>
            </a:r>
            <a:r>
              <a:rPr lang="en-US" b="1" strike="noStrike" sz="2000" spc="0" u="none" cap="none">
                <a:solidFill>
                  <a:srgbClr val="1B2438">
                    <a:alpha val="100000"/>
                  </a:srgbClr>
                </a:solidFill>
                <a:latin typeface="Calibri"/>
              </a:rPr>
              <a:t><![CDATA[«¿qué le pasa a esta persona si no compran?»]]></a:t>
            </a:r>
            <a:r>
              <a:rPr lang="en-US" strike="noStrike" sz="2000" spc="0" u="none" cap="none">
                <a:solidFill>
                  <a:srgbClr val="1B2438">
                    <a:alpha val="100000"/>
                  </a:srgbClr>
                </a:solidFill>
                <a:latin typeface="Calibri"/>
              </a:rPr>
              <a:t><![CDATA[. Cuando lo sabes, sabes qué llevarle. Al decisor le llevas números que comparen la compra con otras opciones. Al influyente, pruebas de que va a funcionar y no le va a dar problemas. Al usuario, una demostración de que su día se vuelve más fácil. A quien puede vetar, lo que necesita para poder dar el visto buen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roles que no son lo mis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8]]></a:t>
            </a:r>
          </a:p>
        </p:txBody>
      </p:sp>
      <p:sp>
        <p:nvSpPr>
          <p:cNvPr id="7" name="" descr=""/>
          <p:cNvSpPr/>
          <p:nvPr/>
        </p:nvSpPr>
        <p:spPr>
          <a:xfrm>
            <a:off x="514350" y="1219200"/>
            <a:ext cx="8115300" cy="13335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hay un papel que no se compra ni se influence: ]]></a:t>
            </a:r>
            <a:r>
              <a:rPr lang="en-US" b="1" strike="noStrike" sz="2000" spc="0" u="none" cap="none">
                <a:solidFill>
                  <a:srgbClr val="1B2438">
                    <a:alpha val="100000"/>
                  </a:srgbClr>
                </a:solidFill>
                <a:latin typeface="Calibri"/>
              </a:rPr>
              <a:t><![CDATA[quien puede vetar]]></a:t>
            </a:r>
            <a:r>
              <a:rPr lang="en-US" strike="noStrike" sz="2000" spc="0" u="none" cap="none">
                <a:solidFill>
                  <a:srgbClr val="1B2438">
                    <a:alpha val="100000"/>
                  </a:srgbClr>
                </a:solidFill>
                <a:latin typeface="Calibri"/>
              </a:rPr>
              <a:t><![CDATA[. No se le convence con una característica mejor; se le da lo que necesita para no poner su firma en contra. A esa persona se le habla con papeles y con preguntas, no con entusiasm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para abrir el comité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preguntas no suenan a interrogatorio y se pueden hacer con el mismo tono con el que preguntas el precio. La diferencia es que apuntan a personas y no a números.]]></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más va a opinar sobre esto?»]]></a:t>
            </a:r>
            <a:r>
              <a:rPr lang="en-US" strike="noStrike" sz="2100" spc="0" u="none" cap="none">
                <a:solidFill>
                  <a:srgbClr val="1B2438">
                    <a:alpha val="100000"/>
                  </a:srgbClr>
                </a:solidFill>
                <a:latin typeface="Calibri"/>
              </a:rPr>
              <a:t><![CDATA[ Es la primera y la más valiosa, porque casi siempre se contesta sin pensar. Si la respuesta es «nadie más», tienes dos opciones: o la cuenta decide muy rápido y sin comité, o te están dejando fuera a alguien. Ninguna de las dos se parece a una venta normal, y en los dos casos cambia lo que haces ho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para abrir el comité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libera el presupuesto?»]]></a:t>
            </a:r>
            <a:r>
              <a:rPr lang="en-US" strike="noStrike" sz="2100" spc="0" u="none" cap="none">
                <a:solidFill>
                  <a:srgbClr val="1B2438">
                    <a:alpha val="100000"/>
                  </a:srgbClr>
                </a:solidFill>
                <a:latin typeface="Calibri"/>
              </a:rPr>
              <a:t><![CDATA[ No es «¿quién paga?». La pregunta del presupuesto revela el cargo, no la función: quien libera presupuesto es quien puede decir que no con su propia firma. Si te responden «depende», insiste: «¿y cuando sí te lo dicen, quién es?». La palabra «depende» casi siempre significa que hay comité, y las dos personas que la esconden son el decisor y quien puede ve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para abrir el comité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tendría que pasar para que esto no se apruebe?»]]></a:t>
            </a:r>
            <a:r>
              <a:rPr lang="en-US" strike="noStrike" sz="2100" spc="0" u="none" cap="none">
                <a:solidFill>
                  <a:srgbClr val="1B2438">
                    <a:alpha val="100000"/>
                  </a:srgbClr>
                </a:solidFill>
                <a:latin typeface="Calibri"/>
              </a:rPr>
              <a:t><![CDATA[ Es la más incómoda y la que más información da. Nadie te va a contestar «se rechaza por muy caro», aunque a veces sea verdad; te van a contestar con un requisito: una garantía, un reporte, una referencia, un plazo. Ese requisito es la factura del proceso del cliente, y es exactamente lo que tienes que preparar. Si te lo contestan, tienes el camino. Si se quedan pensando y responden «pues no sé», pregúntale: «¿a quién se lo vas a pregunt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para abrir el comité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cuarta, para el final: «¿quién te está contestando a ti y por qué?». Esa no se le hace al cliente: te la haces a ti mismo. Porque en muchos casos la persona que te atiende no es ninguno de los cuatro: es un puente, contesta bien, te cae bien y no puede decidir nada. Reconocer al puente es lo que te deja pasar a la persona correcta sin ofender a la que te atendi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para abrir el comité]]></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mino por dentro del cliente. Tu propuesta entra por un lado y sale por otro; el veto no está en el camino, está en cualquiera de sus pasos, y por eso hay que buscarlo ante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mino-decis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abrir el comité · Ejemplo resuelto (caso inventado para el ejercicio): la panadería que compró por tres personas · Paso 1 de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pasó]]></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cío (nombre ficticio) vende equipo para panaderías en Monterrey. En la primera cita habló con el subgerente (persona ficticia) de una panadería, que le pidió cotización de un horno y una batidora. Rocío mandó la propuesta y desde entonces contesta el subgerente: «esto lo tiene que ver el dueño, él es el que decide y el que pag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abrir el comité · Ejemplo resuelto (caso inventado para el ejercicio): la panadería que compró por tres personas · Paso 2 de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s tres pregunta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egunda cita, Rocío no le discute ni le pide paciencia: hace las tres preguntas. «¿Quién más va a opinar sobre esto?», y el subgerente responde: «la persona que hace el pan de noche y la que lleva los números». «¿Quién libera el presupuesto?», y sale el dueño. «¿Qué tendría que pasar para que esto no se apruebe?», y el subgerente se queda pensando y dice: «que el maestro no se atrase con su turn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abrir el comité · Ejemplo resuelto (caso inventado para el ejercicio): la panadería que compró por tres personas · Paso 3 de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s cuatro roles que apareciero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alir de esa cita, Rocío tenía cuatro roles. El dueño era el decisor: liberaba el presupuesto y firmaba. El subgerente era el influyente: no firmaba, pero el proyecto no avanzaba sin él. El maestro panadero era el usuario: su turno de noche no podía alterarse. Y había un cuarto papel, el de quien puede vetar: la persona de mantenimiento, cuyo requisito era que el equipo no se instalara sobre una instalación eléctrica vieja. Ese requisito nadie se lo había dich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abrir el comité · Ejemplo resuelto (caso inventado para el ejercicio): la panadería que compró por tres personas · Paso 4 de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ficha y el argument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cío llenó una ficha de rol por persona, con lo que dijo cada uno y con sus palabras. Al dueño le llevó una comparación de costos. Al subgerente, pruebas de que el horno entraba bien en el espacio que tenían. Al maestro panadero le agendó la demostración a la hora en que salía de su turno, no a la hora que a ella le convenía. Y a la persona de mantenimiento le llevó el certificado de instalación del equipo, que era justo lo que esa persona tenía que revis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para abrir el comité · Ejemplo resuelto (caso inventado para el ejercicio): la panadería que compró por tres personas · Paso 5 de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pasó y qué se aprendió]]></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ueña (persona ficticia) pidió la propuesta por escrito y una referencia de otra panadería. La conversación siguiente ya no fue con el subgerente: fue con quien podía decidir. Lo que cambió no fue el trato ni la oferta: fue que por primera vez hubo una conversación con la persona que podía firmar, y las fichas le dijeron a quién escribir y qué llevar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preguntas para abrir el comité]]></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cuenta hay cuatro personas: una que usa lo que vendes, otra que lo revisa, otra que firma y una más que dice «eso aquí no se hace». La primera te dice «eso me funciona», la segunda pide un reporte, la tercera no contesta y la cuarta pone esa frase. ¿Qué papel tiene la cuarta?]]></a:t>
            </a:r>
          </a:p>
        </p:txBody>
      </p:sp>
      <p:sp>
        <p:nvSpPr>
          <p:cNvPr id="9" name=""/>
          <p:cNvSpPr txBox="1"/>
          <p:nvPr/>
        </p:nvSpPr>
        <p:spPr>
          <a:xfrm>
            <a:off x="666750" y="3305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el usuario: no conoce el producto y por eso se opone.]]></a:t>
            </a:r>
          </a:p>
        </p:txBody>
      </p:sp>
      <p:sp>
        <p:nvSpPr>
          <p:cNvPr id="10" name=""/>
          <p:cNvSpPr txBox="1"/>
          <p:nvPr/>
        </p:nvSpPr>
        <p:spPr>
          <a:xfrm>
            <a:off x="666750" y="3686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el influyente: su opinión pesa más que la del decisor.]]></a:t>
            </a:r>
          </a:p>
        </p:txBody>
      </p:sp>
      <p:sp>
        <p:nvSpPr>
          <p:cNvPr id="11" name=""/>
          <p:cNvSpPr txBox="1"/>
          <p:nvPr/>
        </p:nvSpPr>
        <p:spPr>
          <a:xfrm>
            <a:off x="666750" y="4067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el decisor: sin su firma no hay comp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quien puede vetar: tiene el poder de detener la compra y hay que saber qué necesita para dar el visto buen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rol: cuatro casillas por perso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rol es el instrumento de esta lección: una tarjeta por persona, con cuatro casillas. Se llena con lo que dijo esa persona, no con lo que supones. Si una casilla no se puede llenar con sus palabras, queda vacía y la conversación sigue abierta; no se rellena con suposicione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cide.]]></a:t>
            </a:r>
            <a:r>
              <a:rPr lang="en-US" strike="noStrike" sz="2100" spc="0" u="none" cap="none">
                <a:solidFill>
                  <a:srgbClr val="1B2438">
                    <a:alpha val="100000"/>
                  </a:srgbClr>
                </a:solidFill>
                <a:latin typeface="Calibri"/>
              </a:rPr>
              <a:t><![CDATA[ Es el alcance real del poder de esa persona, no su cargo. «Aprueba hasta cierta cantidad sin consultar a nadie» no es un cargo: es un poder, y ese poder tiene un límite. Preguntarlo no es desconfianza: es la información que decide si tu propuesta tiene que pasar por un visto bueno o n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rol: cuatro casillas por perso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teme.]]></a:t>
            </a:r>
            <a:r>
              <a:rPr lang="en-US" strike="noStrike" sz="2100" spc="0" u="none" cap="none">
                <a:solidFill>
                  <a:srgbClr val="1B2438">
                    <a:alpha val="100000"/>
                  </a:srgbClr>
                </a:solidFill>
                <a:latin typeface="Calibri"/>
              </a:rPr>
              <a:t><![CDATA[ Es el motivo por el que esa persona puede decir que no aunque le convenga tu producto. Es la casilla que evita el accidente: la compra que no llega porque alguien temía que le cargara el trabajo. Anótalo con sus palabras, no con las tuyas.]]></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necesita ver.]]></a:t>
            </a:r>
            <a:r>
              <a:rPr lang="en-US" strike="noStrike" sz="2100" spc="0" u="none" cap="none">
                <a:solidFill>
                  <a:srgbClr val="1B2438">
                    <a:alpha val="100000"/>
                  </a:srgbClr>
                </a:solidFill>
                <a:latin typeface="Calibri"/>
              </a:rPr>
              <a:t><![CDATA[ Es la evidencia concreta que hace que esa persona avance: una muestra, un reporte, una referencia, una fecha de entrega, una garantía. Es la casilla que se llena con un documento, no con un argumento. Y es la que se usa después: si la casilla dice «un reporte de respaldo», el siguiente paso es llevar el repor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rol: cuatro casillas por perso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le entregas.]]></a:t>
            </a:r>
            <a:r>
              <a:rPr lang="en-US" strike="noStrike" sz="2100" spc="0" u="none" cap="none">
                <a:solidFill>
                  <a:srgbClr val="1B2438">
                    <a:alpha val="100000"/>
                  </a:srgbClr>
                </a:solidFill>
                <a:latin typeface="Calibri"/>
              </a:rPr>
              <a:t><![CDATA[ Es la acción concreta, con fecha, que tú te comprometes a hacer con esa persona: mandar la referencia el martes, agendar la demostración con el maestro panadero, llamar el jueves. Sin esta casilla la ficha describe a la gente y no administra la vent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cha por persona, y una persona por casilla del organigrama que de verdad pesa. Cuatro o cinco fichas te dicen más que cualquier presen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rol: cuatro casillas por perso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de rol. Las tres primeras casillas se llenan con lo que dijo la persona; la cuarta, con un compromiso tuyo con fech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cha-rol.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icha de rol: cuatro casillas por perso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naste la casilla de «qué teme» de la persona que firma y anotaste: «que le toque defender internamente un gasto que él no propuso». ¿Qué haces con esa información?]]></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lo así: es la preocupación de él y no cambia nada en tu vent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levarle una comparación que le sirva para defender la compra él mismo dentro de la empre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le una rebaja, porque si le preocupa defenderlo es que el precio no convence.]]></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a otra persona que firme y dejar de hablar con é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sta dónde llega este método y dónde empieza ot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 qué resuelve esta lección y qué no, porque el método es delgado y es fácil usarlo para cosas que no le corresponden.]]></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elve ]]></a:t>
            </a:r>
            <a:r>
              <a:rPr lang="en-US" b="1" strike="noStrike" sz="2100" spc="0" u="none" cap="none">
                <a:solidFill>
                  <a:srgbClr val="1B2438">
                    <a:alpha val="100000"/>
                  </a:srgbClr>
                </a:solidFill>
                <a:latin typeface="Calibri"/>
              </a:rPr>
              <a:t><![CDATA[una conversación]]></a:t>
            </a:r>
            <a:r>
              <a:rPr lang="en-US" strike="noStrike" sz="2100" spc="0" u="none" cap="none">
                <a:solidFill>
                  <a:srgbClr val="1B2438">
                    <a:alpha val="100000"/>
                  </a:srgbClr>
                </a:solidFill>
                <a:latin typeface="Calibri"/>
              </a:rPr>
              <a:t><![CDATA[: el momento en el que descubres que hay más de una persona y necesitas saber quién es cada una. Sirve igual en una llamada, en una visita a planta, en una videollamada o en un mensaje de WhatsApp con un cliente de negocio. Funciona en una empresa de treinta personas igual que en una de tres, porque el problema no es el tamaño: es que la decisión no la toma una sola perso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sta dónde llega este método y dónde empieza ot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elve ]]></a:t>
            </a:r>
            <a:r>
              <a:rPr lang="en-US" b="1" strike="noStrike" sz="2100" spc="0" u="none" cap="none">
                <a:solidFill>
                  <a:srgbClr val="1B2438">
                    <a:alpha val="100000"/>
                  </a:srgbClr>
                </a:solidFill>
                <a:latin typeface="Calibri"/>
              </a:rPr>
              <a:t><![CDATA[el argumento]]></a:t>
            </a:r>
            <a:r>
              <a:rPr lang="en-US" strike="noStrike" sz="2100" spc="0" u="none" cap="none">
                <a:solidFill>
                  <a:srgbClr val="1B2438">
                    <a:alpha val="100000"/>
                  </a:srgbClr>
                </a:solidFill>
                <a:latin typeface="Calibri"/>
              </a:rPr>
              <a:t><![CDATA[: cuando sabes qué teme cada quien y qué necesita ver, dejas de repetir la misma presentación para todos y empiezas a llevar cosas distintas. Eso no es un truco de venta: es orden.]]></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suelve ]]></a:t>
            </a:r>
            <a:r>
              <a:rPr lang="en-US" b="1" strike="noStrike" sz="2100" spc="0" u="none" cap="none">
                <a:solidFill>
                  <a:srgbClr val="1B2438">
                    <a:alpha val="100000"/>
                  </a:srgbClr>
                </a:solidFill>
                <a:latin typeface="Calibri"/>
              </a:rPr>
              <a:t><![CDATA[los requisitos formales del cliente]]></a:t>
            </a:r>
            <a:r>
              <a:rPr lang="en-US" strike="noStrike" sz="2100" spc="0" u="none" cap="none">
                <a:solidFill>
                  <a:srgbClr val="1B2438">
                    <a:alpha val="100000"/>
                  </a:srgbClr>
                </a:solidFill>
                <a:latin typeface="Calibri"/>
              </a:rPr>
              <a:t><![CDATA[ ni el proceso de licitación, que tienen su propia ruta en este mismo curso. Y no te da los nombres de los cargos: te da las preguntas para averiguarlos, porque los cargos cambian de una empresa a otra y lo que no cambia es quién libera el presupues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sta dónde llega este método y dónde empieza ot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límite que conviene decir en voz alta: ]]></a:t>
            </a:r>
            <a:r>
              <a:rPr lang="en-US" b="1" strike="noStrike" sz="2100" spc="0" u="none" cap="none">
                <a:solidFill>
                  <a:srgbClr val="1B2438">
                    <a:alpha val="100000"/>
                  </a:srgbClr>
                </a:solidFill>
                <a:latin typeface="Calibri"/>
              </a:rPr>
              <a:t><![CDATA[este método no sirve si en la cuenta no hay nadie que quiera que la compra salga]]></a:t>
            </a:r>
            <a:r>
              <a:rPr lang="en-US" strike="noStrike" sz="2100" spc="0" u="none" cap="none">
                <a:solidFill>
                  <a:srgbClr val="1B2438">
                    <a:alpha val="100000"/>
                  </a:srgbClr>
                </a:solidFill>
                <a:latin typeface="Calibri"/>
              </a:rPr>
              <a:t><![CDATA[. Puedes tener al decisor de tu lado, llevar la mejor propuesta y saber todos los roles: si nadie dentro del cliente va a defenderla, no tienes un proyecto, tienes una cortesía. Eso no se arregla con más preguntas, y es mejor saberlo tempran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Hasta dónde llega este método y dónde empieza otr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n la cuenta hay alguien que puede detener la compra, conviene dejar esa conversación para el final, cuando ya esté todo encamina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Hasta dónde llega este método y dónde empieza o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gendaste la segunda cita. En la primera hablaste con el subgerente, que no decide y no firma. ¿A quién agend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 que firma, porque es quien decide y sin él no hay compr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 que va a usar el producto y lo defiende, porque es quien hace que la propuesta entre y también quien puede frenarla.]]></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 nadie: primero mandas la propuesta por escrito y esperas a que el comité se reúna solo.]]></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subgerente otra vez, para que él pida la reunión por t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bras que se confunden entre sí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res que se cruzan todo el tiempo en las llamadas a empresas: ]]></a:t>
            </a:r>
            <a:r>
              <a:rPr lang="en-US" b="1" strike="noStrike" sz="2100" spc="0" u="none" cap="none">
                <a:solidFill>
                  <a:srgbClr val="1B2438">
                    <a:alpha val="100000"/>
                  </a:srgbClr>
                </a:solidFill>
                <a:latin typeface="Calibri"/>
              </a:rPr>
              <a:t><![CDATA[decisor]]></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ien firm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luyente]]></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usuari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objec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proveedores]]></a:t>
            </a:r>
            <a:r>
              <a:rPr lang="en-US" strike="noStrike" sz="2100" spc="0" u="none" cap="none">
                <a:solidFill>
                  <a:srgbClr val="1B2438">
                    <a:alpha val="100000"/>
                  </a:srgbClr>
                </a:solidFill>
                <a:latin typeface="Calibri"/>
              </a:rPr>
              <a:t><![CDAT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or]]></a:t>
            </a:r>
            <a:r>
              <a:rPr lang="en-US" strike="noStrike" sz="2100" spc="0" u="none" cap="none">
                <a:solidFill>
                  <a:srgbClr val="1B2438">
                    <a:alpha val="100000"/>
                  </a:srgbClr>
                </a:solidFill>
                <a:latin typeface="Calibri"/>
              </a:rPr>
              <a:t><![CDATA[ no es lo mismo que quien firma: el decisor define la compra y quien firma la paperiza. A veces son la misma persona; cuando no, la firma es un trámite y la conversación importante es con el deciso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bras que se confunden entre sí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fluyente]]></a:t>
            </a:r>
            <a:r>
              <a:rPr lang="en-US" strike="noStrike" sz="2100" spc="0" u="none" cap="none">
                <a:solidFill>
                  <a:srgbClr val="1B2438">
                    <a:alpha val="100000"/>
                  </a:srgbClr>
                </a:solidFill>
                <a:latin typeface="Calibri"/>
              </a:rPr>
              <a:t><![CDATA[ no es lo mismo que ]]></a:t>
            </a:r>
            <a:r>
              <a:rPr lang="en-US" b="1" strike="noStrike" sz="2100" spc="0" u="none" cap="none">
                <a:solidFill>
                  <a:srgbClr val="1B2438">
                    <a:alpha val="100000"/>
                  </a:srgbClr>
                </a:solidFill>
                <a:latin typeface="Calibri"/>
              </a:rPr>
              <a:t><![CDATA[usuario]]></a:t>
            </a:r>
            <a:r>
              <a:rPr lang="en-US" strike="noStrike" sz="2100" spc="0" u="none" cap="none">
                <a:solidFill>
                  <a:srgbClr val="1B2438">
                    <a:alpha val="100000"/>
                  </a:srgbClr>
                </a:solidFill>
                <a:latin typeface="Calibri"/>
              </a:rPr>
              <a:t><![CDATA[: el influyente recomienda, el usuario opera. El usuario puede estar en contra del influyente, y si están en contra no tienes una venta: tienes dos proyectos.]]></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no es lo mismo que ]]></a:t>
            </a:r>
            <a:r>
              <a:rPr lang="en-US" b="1" strike="noStrike" sz="2100" spc="0" u="none" cap="none">
                <a:solidFill>
                  <a:srgbClr val="1B2438">
                    <a:alpha val="100000"/>
                  </a:srgbClr>
                </a:solidFill>
                <a:latin typeface="Calibri"/>
              </a:rPr>
              <a:t><![CDATA[objeción]]></a:t>
            </a:r>
            <a:r>
              <a:rPr lang="en-US" strike="noStrike" sz="2100" spc="0" u="none" cap="none">
                <a:solidFill>
                  <a:srgbClr val="1B2438">
                    <a:alpha val="100000"/>
                  </a:srgbClr>
                </a:solidFill>
                <a:latin typeface="Calibri"/>
              </a:rPr>
              <a:t><![CDATA[: la objeción es un argumento en contra que se trabaja con evidencia; el veto es un poder para detener, y no se trabaja con un argumento mejor. Se trabaja cumpliendo el requisito que esa persona tiene que cumpli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bras que se confunden entre sí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no es lo mismo que el conjunto de proveedores: el comité es el grupo que decide ]]></a:t>
            </a:r>
            <a:r>
              <a:rPr lang="en-US" b="1"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del cliente. Cuando dices «el comité» en plural, muchas veces estás hablando de la gente que te compra a t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lo que realmente está nombran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dueño es el que paga y el que firm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 tal de que no me cambie el turno, yo lo defien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i no lo acepta el área de calidad, aquí no se comp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 mí que me digan cómo lo uso todos los día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o lo tiene que ver el director.»]]></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ientras nadie diga que no, yo lo firm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influyente]]></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en puede vetar]]></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usuari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y un comité y todavía no sabes de cuánto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has encontrado a quien puede vetar]]></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deciso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frases según el rol que describe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o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fluyen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suario]]></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ien puede veta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dueño es el que libera el presupuesto.»]]></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Yo lo uso todos los días, quiero que no me cambie la ruti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ientras el área de calidad no lo libere, aquí no se comp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i yo lo defiendo arriba, esto avanz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firma la da el director general.»]]></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el maestro no se atrase con su turno de noch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n tal de que aguante la operación, yo lo apoy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on esa garantía no respondo yo.»]]></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a venta a empresas la decisión la toma quien libera el presupuesto, pero la compra la sostiene el ___ que la va a usar y la puede detener quien puede ___. La ficha de rol se llena con lo que ___, con lo que ___, con lo que necesita ___ y termina con un ___ tuyo con fech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clasificar, preparar, soste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pasos. El que casi nadie hace es el tercero: preparar un argumento distinto por rol en vez de repetir la misma presentación para todo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todo-cuatro-pas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clasificar, preparar, sostene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del métod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lasificar: una ficha de rol por perso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parar un argumento y una evidencia distinta por rol]]></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stener: volver con lo prometido y anotar qué cambió]]></a:t>
            </a:r>
          </a:p>
        </p:txBody>
      </p:sp>
      <p:sp>
        <p:nvSpPr>
          <p:cNvPr id="12" name=""/>
          <p:cNvSpPr txBox="1"/>
          <p:nvPr/>
        </p:nvSpPr>
        <p:spPr>
          <a:xfrm>
            <a:off x="628650" y="3076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quién decide, quién influye, quién usa y quién puede vet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Ejemplo resuelto (caso inventado para el ejercicio): el veto que nadie había nombrado · Paso 1 de 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parecí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ri (nombre ficticio) vende un sistema de control de pedidos para restaurantes y cafeterías. En una cuenta nueva hablaron dos semanas con la encargada de operaciones (persona ficticia), que estaba de acuerdo con todo: el sistema le resolvía el control de pedidos de dos sucursales y ella misma había pedido la demostración. Neri mandó la propuesta, esperó y no llegó la respuesta. La encargada sí contestaba los mensajes, pero siempre con un «lo reviso con la dueñ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Ejemplo resuelto (caso inventado para el ejercicio): el veto que nadie había nombrado · Paso 2 de 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conversación que cambió tod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cargada repetía que ahí mandaba ella y que la decisión era fácil. En la segunda llamada Neri hizo las tres preguntas, y así contestaron. A «¿quién libera el presupuesto?», la encargada respondió «la dueña» y, un segundo después, agregó: «y antes de pagar tiene que dar el visto bueno contraloría». A la tercera, la encargada se quedó pensando y dijo: «pues tendría que ser con orden de compra, porque aquí no pagan anticipa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Ejemplo resuelto (caso inventado para el ejercicio): el veto que nadie había nombrado · Paso 3 de 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papel que faltab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ri tenía dos fichas completas: la de la encargada, que era el influyente, y la de la dueña, que era el decisor. Le faltaba la tercera, y esa fue la que casi le costó la venta: la persona de contraloría, que no era contraria a la compra, pero que no podía procesarla sin una orden de compra y sin una facturación formal. Neri llevaba condiciones de pago que no cumplían ninguna de las dos cos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Ejemplo resuelto (caso inventado para el ejercicio): el veto que nadie había nombrado · Paso 4 de 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 que se preparó]]></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ri llenó la ficha de la persona de contraloría con lo que la encargada había dicho: qué decide (procesar el pago o no), qué teme (que le quede un adeudo sin respaldo documental) y qué necesita ver (una orden de compra y una factura al corriente). Con eso cambió lo que llevaba: en vez de un anticipo, una primera mensualidad después de la instalación, con orden de compra. Y agendó la cita con la dueña y con contraloría en el mismo horario, para que el requisito se resolviera en la conversación y no por corre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Ejemplo resuelto (caso inventado para el ejercicio): el veto que nadie había nombrad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se aprendi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eto no es un enemigo: es un requisito que hay que conocer antes. La regla que Neri se quedó es una sola: antes de dar por cerrada una venta, hazte la pregunta del veto, «¿quién, si dice que no, sí lo dice?». Si nadie puede decir que no, o no hay comité, o no has preguntado lo suficient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clasificar, preparar, sosten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equipo comercial.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Ya tengo al decisor en la mesa, con él queda tod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é para cada persona qué decide, qué teme y qué necesita ver.»]]></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mandé la misma presentación a los cuatro porque es más rápid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pregunté a la persona de contraloría qué tendría que cumplir para dar el visto buen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pregunté quién más opinaba; con que me atienda el encargado ya es.»]]></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gendé la cita con el que decide y con el que usa el producto, en el mismo horari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clasificar, preparar, sostener]]></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la cuenta con la que tienes la conversación más avanzada y escribe los nombres de las personas que van a opinar sobre la compra.]]></a:t>
            </a:r>
          </a:p>
        </p:txBody>
      </p:sp>
      <p:sp>
        <p:nvSpPr>
          <p:cNvPr id="9" name=""/>
          <p:cNvSpPr txBox="1"/>
          <p:nvPr/>
        </p:nvSpPr>
        <p:spPr>
          <a:xfrm>
            <a:off x="514350" y="25812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bajo llena una ficha de rol para cada una: qué decide, qué teme, qué necesita ver y qué le entregas con fecha. Si te sale una sola persona, escribe por qué crees que no hay comité: puede ser ciert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te salen más, marca con una X a quién no le has preguntado todavía. Esa lista de personas sin preguntar es tu próxima hora de trabajo, y es más útil que rehacer la presentación.]]></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scribas teoría: escribe lo que pasó. La hoja empieza con los nombres reales de las personas y con las palabras que usaron.]]></a:t>
            </a:r>
          </a:p>
        </p:txBody>
      </p:sp>
      <p:sp>
        <p:nvSpPr>
          <p:cNvPr id="9" name=""/>
          <p:cNvSpPr txBox="1"/>
          <p:nvPr/>
        </p:nvSpPr>
        <p:spPr>
          <a:xfrm>
            <a:off x="514350" y="3076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clasificar, preparar, sostener · Memoria: rol y signific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8]]></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bera el presupuesto y su firma cierra la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luy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ende la compra hacia arriba, sin 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u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 a operar el producto todos l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puede ve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detener la compra aunque todos digan que 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c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lcance real del poder de es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e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uede pasar si la compra no s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clasificar, preparar, sostener · Memoria: rol y signific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8]]></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ecesita 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videncia concreta para avan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e entreg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compromiso con esa persona y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Memoria: rol y significad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b2b-r02-oa01"/>
              </a:rPr>
              <a:t><![CDATA[Abrir el juego en el O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decisor e influyent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cisor libera el presupuesto y su firma cierra la compra; el influyente no firma, pero sin su recomendación el proyecto no avanza. Al decisor le llevas comparaciones con otras opciones; al influyente, pruebas de que funciona y no le va a dar problema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es quien puede veta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ersona que tiene el poder de detener la compra aunque el resto del comité esté de acuerdo. No se le convence con un argumento mejor: se le da lo que necesita para poder dar el visto bueno, y eso casi siempre es un requisito de form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un veto de una objeció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objeción es un argumento en contra que se trabaja con evidencia. El veto es un poder para detener: se trabaja cumpliendo el requisito que esa persona tiene que cumplir, y por eso hay que preguntarlo antes de cerrar la propuest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ficha de rol tiene cuatro casillas y no un carg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cargo cambia de una empresa a otra y el peso real de la decisión no. Las casillas —qué decide, qué teme, qué necesita ver y qué le entregas— describen el poder y el interés, y las dos cosas se pueden pregunta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llena la casilla de «qué le entrega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final, con un compromiso tuyo y con fecha: mandar la referencia el martes, agendar la demostración con quien va a usar el equipo, llamar el jueves. Sin fecha, la casilla describe a la gente y no administra la vent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en la cuenta nadie quiere que la compra salg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preparar, sostener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hay método que lo arregle con más preguntas. Si nadie dentro del cliente va a defenderla, no tienes un proyecto, tienes una cortesía. Lo honesto es decirlo a tiempo y poner tu energía en otra cuent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role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fich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orden]]></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veto]]></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al decisor, al influyente, al usuario y a quien puede vetar; abres el comité con tres preguntas; y dejas una ficha de rol por persona con su interés, su miedo y la evidencia que necesita. Siguiente paso: dibujar a esas persona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tres preguntas y a la ficha de rol. Casi siempre el fallo está en confundir al que decide con el que firma, o en creer que con un decisor amigable ya está: faltan la persona que usa y defiende el producto y saber quién puede detener la compr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al decisor, al influyente, al usuario y a quien puede vetar, y lo explicas por lo que le pasa a cada uno si la compra no sal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s el comité con las tres preguntas, dentro de una conversación normal, y no con un interrogatori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al puente: la persona que te atiende bien, te cae bien y no puede decidir nad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s una ficha de rol por persona con sus palabras, y la cuarta casilla con un compromiso tuyo con fech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s que el veto no es un enemigo, sino un requisito, y lo buscas antes de que la propuesta quede cerrad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en octubre de 202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8]]></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3200400"/>
                <a:gridCol w="2400300"/>
                <a:gridCol w="2514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venta a empresas puede tener cuatro pesos distintos dentro de la mism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de esta lección: los cuatro roles y la ficha de 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no es una taxonomía of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veto es una facultad de detener, no un argumento en co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t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general, aplicable a asambleas y comit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8]]></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3200400"/>
                <a:gridCol w="2400300"/>
                <a:gridCol w="2514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sejo de administración decide en común y no en una so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jo de administración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de organización; el método de esta lección es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veedor también es un grupo que evalúa antes de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logía; describe el sentido del término, no un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3200400"/>
                <a:gridCol w="2400300"/>
                <a:gridCol w="2514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supuesto es donde una decisión se vuelve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general de plane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negocios hay en tu municipio y de qué gi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DENUE, el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oficial; sirve para tu munici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cargos, empresas y cifr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Veto"/>
              </a:rPr>
              <a:t><![CDATA[Veto: la facultad de detener una decisió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compara su definición con la cuarta casilla de tu ficha: el veto no se trabaja con un argumento mejor, se trabaja cumpliendo el requisito.]]></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Consejo_de_administraci%C3%B3n"/>
              </a:rPr>
              <a:t><![CDATA[Consejo de administración: cuando se decide en común]]></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ver cómo se decide en grupo cuando hay varias personas con facultades distintas. Compáralo con tu comité de compra: cambia la escala, no la lógica.]]></a:t>
            </a:r>
          </a:p>
        </p:txBody>
      </p:sp>
      <p:sp>
        <p:nvSpPr>
          <p:cNvPr id="11" name=""/>
          <p:cNvSpPr txBox="1"/>
          <p:nvPr/>
        </p:nvSpPr>
        <p:spPr>
          <a:xfrm>
            <a:off x="514350" y="3219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inegi.org.mx/app/denue/"/>
              </a:rPr>
              <a:t><![CDATA[INEGI · DENUE: el directorio de unidades económicas de México]]></a:t>
            </a:r>
          </a:p>
        </p:txBody>
      </p:sp>
      <p:sp>
        <p:nvSpPr>
          <p:cNvPr id="12" name=""/>
          <p:cNvSpPr txBox="1"/>
          <p:nvPr/>
        </p:nvSpPr>
        <p:spPr>
          <a:xfrm>
            <a:off x="514350" y="3590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o para ver cuántos negocios hay en tu municipio y de qué giro. No te da comités ni tasas: te da el contexto de tu plaz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l comité de compra»: «Mapa de decisores», la ruta siguiente del curso «El ciclo largo de venta B2B».]]></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el criterio para reconocer a quien decide, a quien influye y a quien puede voltear la decisión— también decide a quién le hablas: un comité se atiende persona por persona, y sólo un mapa muestra de verdad quién está sentado en cada silla; sólo que aquí nombramos los roles y en el mapa los dibujas con]]></a:t>
            </a:r>
          </a:p>
        </p:txBody>
      </p:sp>
      <p:sp>
        <p:nvSpPr>
          <p:cNvPr id="9"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cargo e interé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2-oa01"/>
              </a:rPr>
              <a:t><![CDATA[El comité de comp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9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y el instrumento de medición; la siguiente los lleva a levantar el mapa de decisores de una cuenta y a poner a cada persona en su lug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2026-10-25T01:27:12Z</dcterms:created>
  <dcterms:modified xsi:type="dcterms:W3CDTF">2026-10-25T01:27:12Z</dcterms:modified>
  <dc:title>El comité de compra</dc:title>
  <dc:description>Presentación editable del OA «El comité de compra». Enlace: https://marketing.lumbre.lat/object/mkt-b2b-r02-oa01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