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presProps" Target="presProps.xml"/>
  <Relationship Id="rId92" Type="http://schemas.openxmlformats.org/officeDocument/2006/relationships/viewProps" Target="viewProps.xml"/>
  <Relationship Id="rId93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Marke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mbudos y etapas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mbudos y etapas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mbudos y etapas» (4 de 4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ero las palabras, porque las etapas se confunden» (2 de 3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rimero las palabras, porque las etapas se confunden» (3 de 3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marketing.lumbre.lat/object/mkt-her-r03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iterio de una etapa: una evidencia, no una intención» (2 de 3)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criterio de una etapa: una evidencia, no una intención» (3 de 3)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ueba de una etapa» (2 de 3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a prueba de una etapa» (3 de 3)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el registro de la purific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El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Purificadora San Juan (nombre ficticio) vende y mantiene filtros y purificadores para oficinas. Atiende por WhatsApp. La dueña guarda todo en una libreta: nombre del negocio, qué pidió y un palomito que marca si ya fue. No hay fechas ni precios, y ella es la única que sabe qué significa cada palom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el registro de la purific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El sínt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día la auxiliar le pregunta si la oficina de Coapa ya quedó con purificador. La dueña revisa la libreta y ve el palomito de esa cuenta, pero no sabe si significa «mandó la cotización» o «ya lo entregamos». Lo mismo pasó con el consultorio de la Condesa. La dueña dice la verdad: no tiene idea. Ese es el punto de partida: el nombre de la etapa no distingue dos hechos muy distin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el registro de la purific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El primer trabajo: escribir el criter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dueña separa los palomitos en cuatro etapas y le pone a cada una su evidencia. Contacto: la persona preguntó algo y dejó un teléfono para que le avisen. Cotización enviada: le mandaste precio y plazo por escrito. En negociación: respondió y todavía falta algo para decidir. Cerrada: ya se cobró y se entregó. Y una quinta, que casi todos olvidan: perdida, con la fecha en que dijo que no o en que dejó de respo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el registro de la purific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El segundo trabajo: qué se anota en cada movimi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Queda escrito qué pasa al cambiar de etapa: la fecha, la evidencia y quién lo movió. En la libreta, una línea: «Cotización enviada, 14 de mayo, correo con precio y plazo». Y una regla que la dueña se impone: nadie mueve una etapa sin poner esa línea. Si no hay línea, no hubo mov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el registro de la purificad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El resultad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hora la auxiliar puede contestar sola: si está en Cotización enviada, falta esperar; si está en En negociación, hay que llamar. Y cuando al cierre del mes se accumulate en Cotización enviada, la dueña ve la etapa donde se apelmaza. Y una advertencia: en este caso ninguna cifra sale de un estudio, salen de contar lo que ya está escrito en su libre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Cotización enviada»: le mandaste precio y plazo por escrito, en una fecha que queda anot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segunda es la única que se puede señalar: hay un envío con precio y plazo y hay una fecha. Las otras tres fallan por razones distintas: la primera y la tercera son intenciones que nadie comprueba igual, y la cuarta es una tarea pendiente, no un estado de la oportunid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de una etapa es una evidencia observable por cualquiera del equipo, fechada y excluyente; una tarea pendiente o una intención no son criter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mueve una oportunidad de una etapa a otra» (2 de 3)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ómo se mueve una oportunidad de una etapa a otra» (3 de 3)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marketing.lumbre.lat/object/mkt-her-r03-oa01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s al revés: lo que rompe el embudo es un registro que sólo sabe avanzar. Cuando el cliente pide una revisión o dice «déjame pensarlo», la oportunidad vuelve a una etapa anterior y esa vuelta, anotada con su fecha y su razón, es información útil. Si no se admite el retroceso, el número de cotizaciones enviadas crece sin decir nada sobre lo que realmente está pas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 movimiento es un hecho con evidencia y anotación; el retroceso es un movimiento legítimo y debe quedar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A) La dejas en En negociación, anotas la fecha de su respuesta y la fecha en que retomas el contacto, porque no hubo movimien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Decir «déjame pensarlo» no es un movimiento: no hay evidencia de que la etapa cambie. Lo correcto es dejar la oportunidad donde está y anotar las dos fechas, la de la respuesta y la del siguiente contacto. Las otras tres opciones falsean el registro: cerrarla sin cobro la inventa, perderla antes de tiempo la confunde con una decisión del cliente y mandarla a Cotización enviada no corresponde porque esa evidencia ya estaba y la etapa no retrocedió por sí sol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etapa la cambia un hecho, no el paso del tiempo ni las ganas de cerrar la lis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Opción múltiple» (2 de 2)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lcance y límites: qué aplica a una PyME y qué no» (2 de 2)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o que hace falta en una venta larga es más evidencia por etapa, no más etapas. Agregar etapas sin criterio sólo agrega confusiones: cada columna nueva se llena de cosas distintas y el conteo deja de decir algo. Las tres reglas de esta lección se aplican igual en una venta de semanas y en una de meses; lo que cambia es la paciencia y el número de personas que escriben en el regist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etapa se nombra con algo que ya pasó, el movimiento se anota con fecha y evidencia, y las oportunidades sin movimiento se revisan: reglas que no cambian con la duración de la vent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Que el problema no está en el embudo: puede tener un embudo bien escrito y aun así nadie contest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mbudo organiza la memoria: dónde está cada oportunidad y qué toca. Si el problema es que nadie contesta, eso es una regla de trabajo y un horario, y ninguna cantidad de etapas lo arregla. Agregar etapas o campos sólo hace el registro más grande, y un registro más grande con la misma falta de respuesta sigue sin servi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límite de la lección: el embudo organiza la memoria del negocio, no decide a quién se escribe ni garantiza que alguien contes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5 · Opción múltiple» (2 de 2)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«Interesado» → Intención del vendedor: no hay nada que se pueda señala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ndé la cotización» → Evidencia: un envío con precio y plazo, con su fech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En seguimiento» → Tarea pendiente, no un estado de la oportunidad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erdida» → Un estado terminal, con la fecha en que dejó de responde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Retroceder a Cotización enviada» → Un movimiento legítimo: la evidencia nueva contradice la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iente» → Ya compró: sale del embudo y entra al registro de clien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tapa, evidencia, tarea, estado terminal, retroceso y cliente: seis palabras que en una PyME se usan como sinónimos y que en un embudo significan cosas distint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6 · Relacionar» (2 de 2)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Le mandé la cotización con precio y plazo» → Evidencia de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Hay que volver a llamarlo mañana» → Tarea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Ese cliente va a comprar seguro» → Intención u opin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Quedó de confirmarme el número de la nave» → Evidencia de etap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Hay que mandar el contrato» → Tarea pend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Le encantan los escritorios» → Intención u opin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Una evidencia se puede señalar y fechar; una tarea pendiente describe tu trabajo, no el estado de la oportunidad; una intención u opinión no se puede comproba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7 · Clasificar» (2 de 2)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pasó · señalar · fechar · hizo · inte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asó, señalar, fechar, hizo, intención. Los tres primeros son el criterio de una etapa y el cuarto es lo que hace auditable un movimiento. La última palabra es el error más común: cuando no hay nada que señalar, lo que hay es una inten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riterio de etapa (un hecho señalable y fechado) y anotación del movimiento (fecha, evidencia y responsable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para definir las etapas de tu negocio» (2 de 3)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método para definir las etapas de tu negocio» (3 de 3)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marketing.lumbre.lat/object/mkt-her-r03-oa01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marketing.lumbre.lat/object/mkt-her-r03-oa01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Listar las etapas que el equipo ya usa, aunque no estén escritas → Agrupar las que significan lo mismo y separar las que casi nunca se usan → Escribir el criterio de cada etapa con una frase que empiece con cuando → Probar el criterio con tres casos reales del registr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Primero se ve lo que ya se usa, porque las etapas que importa son las del equipo y no las que uno se inventa en el escritorio. Luego se agrupa y se separa, que es donde aparecen las etapas de más y las que faltan. Después se escribe el criterio, porque sin criterio la agrupación no sirve. Y al final se prueba con casos reales: ése es el paso que casi nadie da y el que separa un embudo de una lista con nombres bonit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os cuatro pasos del método: listar, agrupar, escribir el criterio y probarlo con tres casos re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la etapa que no distinguía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5: 1. El negoci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Muebles El Roble (nombre ficticio) vende escritorios y sillas a oficinas chicas. Atiende el dueño. Su hoja tiene tres etapas: «Visita», «Propuesta» y «Cerrado». Al principio de mes cuenta cuántas hay en cada una y lo reporta a su soc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la etapa que no distinguía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5: 2. El sínto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Un mes la hoja dice que hay nueve oportunidades en «Propuesta». El socio pregunta cuántas de esas nueve recibieron una cotización escrita. La respuesta: cuatro. Las otras cinco recibieron un precio aproximado por teléfono, durante la visita. El número «nueve» mezclaba dos hechos distintos, y por eso no servía para decidir nada: no se sabía si el embudo estaba atascado antes o después de la cotizac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la etapa que no distinguía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5: 3. El arreg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 separan las dos cosas con un criterio: «Visita con precio estimado» y «Propuesta enviada». Cada una con su evidencia: la visita, con un precio aproximado dicho en la oficina; la propuesta, con el documento que tiene precio y plazo. No se borra ninguna: la hoja pasa a tener cuatro etapas y las nueve oportunidades se reparten entre las d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ección» (2 de 2)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la etapa que no distinguía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5: 4. Lo que se gan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Ahora el mes sí dice algo. Si hay cinco propuestas enviadas y sólo una cerrada, el problema está después de la cotización, en el cierre. Si hay cinco visitas y ninguna propuesta, el problema está en la visita. Antes, con una sola etapa mezclada, cualquier diagnóstico era una conjetur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Ejemplo resuelto (caso inventado para el ejercicio): la etapa que no distinguía nad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5 de 5: 5. El límite del arreg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eparar etapas no arregla el negocio: sólo hace visible dónde está el problema. Si el socio quiere vender más escritorios, eso es producto y precio, y ninguna etiqueta lo resuelve. Lo que sí se gana es no gastar la reunión discutiendo con números que no significan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«Cada etapa se nombra con algo que ya pasó: si no se puede señalar, todavía no está lista.»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primera y la cuarta no se sostienen. La primera deja la etapa en manos de la impresión de cada vendedor, que es justo el problema que una etapa con criterio viene a resolver. La cuarta confunde estar atascado con estar perdido: una oportunidad puede lleva semanas en la misma etapa y seguir viva, y es precisamente a las que están atascadas a las que hay que atender. Las otras tres sí son reglas de esta lección: criterio con algo ya pasado, retroceso anotado y conteo por etapa para ver dónde se apelmaz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criterio de etapa, el retroceso legítimo y el conteo por etapa: reglas que sí se sostienen; la etapa a criterio de la impresión y la confusión entre atascado y perdido, las que n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marketing.lumbre.lat/object/mkt-her-r03-oa01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0 · Detective de errores» (2 de 2)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Producto de la lección. Escribe las etapas de tu propio embudo: por cada una, una frase que empiece con «cuando…» y que describa algo que ya pasó. Después toma tres casos reales de tu registro, uno que avanza, uno atascado y uno que se perdió, y ubícalos con tu criterio. No escribas nombres de clientes, ni teléfonos, ni correos: con la etapa y la evidencia basta. Si al final una etapa quedó con dos frases distintas, esa es la que hay que arreglar primer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1 · Reflexión» (2 de 2)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método para definir las etapas de tu negocio · Memoria: la palabra y su fu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El método para definir las etapas de tu negocio · Memoria: la palabra y su fu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ego de memoria: El método para definir las etapas de tu negocio · Memoria: la palabra y su fun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diferencia hay entre una etapa y una tarea pendiente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La etapa dice en qué está la oportunidad y se nombra con lo que ya pasó; la tarea dice qué tienes que hacer tú y puede quedarse pendiente sin cambiar el est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1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Cómo se escribe el criterio de una etap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Con una frase que empiece con «cuando…» y que describa un hecho ya ocurrido, señalable por cualquiera del equipo y fecha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2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tres cosas tiene un movimiento de etap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Un disparador (lo que pasó), una evidencia (lo que lo prueba) y una anotación (fecha, etapa nueva y quién la movió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3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Se puede retroceder una oportunidad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Sí, y con la razón anotada. Lo que no es honesto es un registro que sólo sabe avanzar: ahí los números no dicen n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4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Por qué se cuenta cuántas oportunidades hay en cada etap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Para ver dónde se apelmaza el trabajo y en qué punto se enfría. El conteo sirve si cada etapa significa algo; si no significa nada, el conteo sólo multiplica la confu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5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verso: ¿Qué haces con una oportunidad que no avanza?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verso: Decidir de antemano: dejarla donde está para no perderla de vista, o moverla a la etapa terminal de perdida con la fecha en que dejó de respo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 de la tarjeta 6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 de la lección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7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2 de 3)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Chequeo de la lección» (3 de 3)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Para dominar este tema» (2 de 2)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marketing.lumbre.lat/object/mkt-her-r03-oa01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Fuentes, vigencia y revisión» (2 de 2)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7393" r:id="rId1"/>
    <p:sldLayoutId id="2481917394" r:id="rId2"/>
    <p:sldLayoutId id="2481917395" r:id="rId3"/>
    <p:sldLayoutId id="248191739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8826f704624a384ef4b270f8700d888c98a567c8ac4ce5831.jpg"/>
  <Relationship Id="rId3" Type="http://schemas.openxmlformats.org/officeDocument/2006/relationships/hyperlink" Target="https://marketing.lumbre.lat/object/mkt-her-r03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hyperlink" Target="https://marketing.lumbre.lat/object/mkt-her-r03-oa01" TargetMode="External"/>
  <Relationship Id="rId4" Type="http://schemas.openxmlformats.org/officeDocument/2006/relationships/hyperlink" Target="https://marketing.lumbre.lat/object/mkt-her-r03-oa01" TargetMode="External"/>
  <Relationship Id="rId5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hyperlink" Target="https://marketing.lumbre.lat/object/mkt-her-r03-oa01" TargetMode="External"/>
  <Relationship Id="rId4" Type="http://schemas.openxmlformats.org/officeDocument/2006/relationships/hyperlink" Target="https://marketing.lumbre.lat/object/mkt-her-r03-oa01" TargetMode="External"/>
  <Relationship Id="rId5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hyperlink" Target="https://marketing.lumbre.lat/object/mkt-her-r03-oa01" TargetMode="External"/>
  <Relationship Id="rId4" Type="http://schemas.openxmlformats.org/officeDocument/2006/relationships/hyperlink" Target="https://marketing.lumbre.lat/object/mkt-her-r03-oa01" TargetMode="External"/>
  <Relationship Id="rId5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hyperlink" Target="https://marketing.lumbre.lat/object/mkt-her-r03-oa01" TargetMode="External"/>
  <Relationship Id="rId4" Type="http://schemas.openxmlformats.org/officeDocument/2006/relationships/hyperlink" Target="https://marketing.lumbre.lat/object/mkt-her-r03-oa01" TargetMode="External"/>
  <Relationship Id="rId5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hyperlink" Target="https://marketing.lumbre.lat/object/mkt-her-r03-oa01" TargetMode="External"/>
  <Relationship Id="rId4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hyperlink" Target="https://es.wikipedia.org/wiki/Embudo_de_ventas" TargetMode="External"/>
  <Relationship Id="rId4" Type="http://schemas.openxmlformats.org/officeDocument/2006/relationships/hyperlink" Target="https://es.wikipedia.org/wiki/Kanban" TargetMode="Externa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marketing.lumbre.lat/object/mkt-her-r03-oa01" TargetMode="External"/>
  <Relationship Id="rId3" Type="http://schemas.openxmlformats.org/officeDocument/2006/relationships/notesSlide" Target="../notesSlides/notesSlide8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90600"/>
          <a:ext cx="8534400" cy="4800600"/>
          <a:chOff x="514350" y="990600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tapas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Marke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mkt-her-r03-oa01"/>
              </a:rPr>
              <a:t><![CDATA[Ver el OA en marketing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1619250"/>
            <a:ext cx="3105150" cy="17430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las etapas de tu embudo comercial con un criterio verificable para cada una y mover una oportunidad de una etapa a otra dejando siempre la evidencia, la fecha y quién hizo el movimient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cera lección del curso «El CRM mínimo de una PyME» (ruta «Embudos y etapas»). Enseña qué significa cada etapa, cómo se escribe con un criterio que cualquiera del equipo pueda comprobar y qué ocurre exactamente cuando una oportunidad pasa de una etapa a otra. Incluye glosario, dos casos ficticios resueltos, ocho actividades evaluadas y un cierre con criterios de domin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Marketing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embudo comercial · etapas de venta · criterio de etapa · registro comercial · CRM · herramientas para PyME · seguimiento · ventas en Méxic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s y etapas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 las once de la mañana y tu auxiliar te pregunta: «¿en qué va lo de la oficina de Coapa?». Tú contestas «ahí va», y él pregunta lo mismo de otra cuenta: «¿y la del consultorio?». Tú ya no sabes. No es que no te acuerdes de la gente: es que nadie dejó anotado en qué parte va cada conversación, y las dos están igual de a la esper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s y etapas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semana revisaste el archivo donde guardas tus cotizaciones y descubriste que ninguna tiene anotado en qué etapa quedó. Eso no es un problema de precios ni de clientes: es que tu registro tiene cuatro nombres de etapa que no distinguen nada, y sin un criterio, mover una oportunidad de una etapa a otra es un acto de fe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 lección te da dos cosas concretas: un criterio para escribir cada una de tus etapas y el procedimiento para mover una oportunidad de una a otra. Nada de marcas ni de plataformas: un embudo son nombres y reglas, y se escriben en una hoj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s y etapas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8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047875"/>
          </a:xfrm>
          <a:prstGeom prst="roundRect">
            <a:avLst/>
          </a:prstGeom>
          <a:solidFill>
            <a:srgbClr val="EEF3FB">
              <a:alpha val="100000"/>
            </a:srgbClr>
          </a:solidFill>
          <a:ln w="9525">
            <a:solidFill>
              <a:srgbClr val="C9D8EA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047875"/>
          </a:xfrm>
          <a:prstGeom prst="roundRect">
            <a:avLst/>
          </a:prstGeom>
          <a:solidFill>
            <a:srgbClr val="C9D8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 terminar esta lección vas a poder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1609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 qué significa cada etapa de tu embudo y con qué criterio se distingue de la anterior; escribir ese criterio en una línea por etapa; mover una oportunidad de una etapa a otra dejando la evidencia, la fecha y quién la movió; y detectar las etapas que no distinguen nada, ya sea para darles un criterio o para cambiarl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2670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32670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esta lección NO hace: no te enseña a comprar ni a configurar ninguna herramienta de C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mbudos y etapas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usa cifras de mercado, precios de programas ni estudios ajenos: aquí no hay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te pide los datos de tus clientes, sus nombres ni tus cifras internas: el ejercicio va con un caso invent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casos, los nombres de negocio y las cantidades de esta lección son inventados para el ejercicio y están señalados como tal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724275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724275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étodo que queda es tuyo: si en tu negocio se vende otra cosa, las etapas se ajust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palabras, porque las etapas se confunde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palabras que esta lección usa con un sentido exacto y que en una PyME se usan con tres distinto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rimera es «etapa»: un estado en el que una oportunidad está ahora. No es una tarea pendiente ni una intención del vendedor. Si en tu hoja la columna se llama «etapa» y abajopones «mandar la cotización», ahí no hay una etapa: hay una tarea. Y las tareas se acumulan; los estados se excluy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palabras, porque las etapas se confunde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segunda es «oportunidad»: alguien que puede comprar y con quien hay una conversación abierta. No es un cliente, que ya compró, ni un contacto de una lista, que nunca te habló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tercera es «movimiento»: el paso de una etapa a otra, con su fecha y con la evidencia que lo justifica. Casi todo el desorden de un embudo cabe en esa tercera palabra: no es que las oportunidades estén mal clasificadas, es que nadie registró los movimiento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palabras, porque las etapas se confunde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esas tres palabras ya se puede escribir la tabla de esta lección: cuatro o cinco etapas y, para cada una, una evidenci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palabras, porque las etapas se confun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losario: las tres primeras filas son el vocabulario de la lección; las demás, las palabras que se le confunde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467100"/>
                <a:gridCol w="2990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lab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 aqu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 en el que está una oportunidad a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tarea pendiente o una intención de vende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uien que puede comprar y con quien hay conversación abier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liente que ya compró o un contacto de una li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aso de una etapa a otra, con fecha y 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cambio de opinión que nadie anot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videncia que dice en qué etapa está la oport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intención de venderle má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219450"/>
        </p:xfrm>
        <a:graphic>
          <a:graphicData uri="http://schemas.openxmlformats.org/drawingml/2006/table">
            <a:tbl>
              <a:tblPr firstRow="1" bandRow="1"/>
              <a:tblGrid>
                <a:gridCol w="1657350"/>
                <a:gridCol w="3467100"/>
                <a:gridCol w="2990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alabr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Qué significa aquí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o que no signific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tiz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opuesta con precio y plazo que mandas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precio aproximado dicho en una llama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gu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próxima acción con fecha, escrita en el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lamar cuando te acuerd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mbu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lista de etapas por las que avanza una oport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diagrama bonito para mostrar a las visit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z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oportunidad que lleva semanas sin move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a oportunidad per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palabras, porque las etapas se confun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tapa se nombra con algo que ya pasó y que se puede señalar. La última línea de cada banda es lo que toca mientras la oportunidad está ahí: ese es el trabajo que las etapas hacen visi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etapas-criteri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imero las palabras, porque las etapas se confunde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88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990850"/>
          </a:xfrm>
          <a:prstGeom prst="roundRect">
            <a:avLst/>
          </a:prstGeom>
          <a:solidFill>
            <a:srgbClr val="FDECE6">
              <a:alpha val="100000"/>
            </a:srgbClr>
          </a:solidFill>
          <a:ln w="9525">
            <a:solidFill>
              <a:srgbClr val="E7BCA7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990850"/>
          </a:xfrm>
          <a:prstGeom prst="roundRect">
            <a:avLst/>
          </a:prstGeom>
          <a:solidFill>
            <a:srgbClr val="E7BCA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istinción clave: la etapa no es la tare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552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tapa dice en qué está la oportunidad; una tarea dice qué tienes que hacer tú. «Mandé la cotización» es una evidencia; «mandar la cotización» es una tarea que puede quedarse pendiente una semana y seguir siendo la etapa Contacto. Cuando las dos se mezclan en la misma columna, el embudo se vuelve ilegible: nadie sabe si el cliente ya recibió algo o si tú apenas ibas a enviarlo. Regla: cada etapa se nombra con lo que ya pasó, y las tareas van en otra column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iterio de una etapa: una evidencia, no una inten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tapa bien escrita se reconoce por una sola cosa: hay algo que puedes señalar y decir «esto ya pasó». No por lo que sientes ni por lo que esper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jate en la diferencia entre dos nombres de etapa: «interesado» y «cotización enviada». El primero no se puede señalar: ¿cuándo está alguien interesado, cuando pidió información o cuando dijo «suena bien»? Nadie en el equipo contesta igual. El segundo sí: hay un correo con precio y plazo que mandaste el martes. Cuando dos personas del equipo tienen que poner la misma oportunidad en la misma etapa y no discuten, la etapa está bien escrit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iterio de una etapa: una evidencia, no una inten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 tres requisitos para un criterio que aguante. Primero, que sea observable por cualquiera del equipo y no sólo por quien atendió. Segundo, que tenga fecha: la evidencia se fecha, y sin fecha no hay movimiento. Tercero, que sea excluyente: si una oportunidad puede estar en dos etapas al mismo tiempo, tu registro tiene una etapa de má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riterio de una etapa: una evidencia, no una inten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hay un cuarto punto que casi nadie pone y que es el que hace útil al embudo: la etapa también dice qué toca. Entre «cotización enviada» y «aceptó» hay una diferencia de tiempo, y ese tiempo es trabajo tuyo. Si nadie lo ve, la oportunidad se enfría. Por eso cada etapa de tu hoja lleva dos renglones: cómo se llega y qué toca mientras está ahí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puede señalar? Si no hay nada que mostrar, todavía es una inten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Tiene fecha? La evidencia sin fecha no sirve para decidir nada despué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s excluyente? Una oportunidad no debería estar en dos etapas al mismo tiempo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os personas del equipo la pondrían igual? Si discuten, falta criterio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Dice qué toca mientras la oportunidad está ahí? Sin eso, el tiempo se enfrí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sabe cuándo deja de ser actual? Una etapa sin vigencia se vuelve un cajón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 se anota al mover una oportunidad: la etapa nueva, la fecha, la evidencia en una línea y quién la movió. Cuatro datos, ni uno más. Si tu registro pide más campos de los que vas a llenar, esos campos están de adorno, y un campo que nadie llena es ruido que tapa al campo que sí import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aviso sobre lo que se guarda: si en tu registro hay un teléfono o un correo de una persona, ese dato se guarda con su consentimiento y para avisarle lo que pidió, no para otra cosa. La vía correcta es decírselo a la persona, dejar por escrito para qué se usa el dato y quién lo ve dentro del negocio, y tener a alguien responsable de esa respuesta. Cuando el dato es de contacto y hay una razón legal detrás, lo que ayuda es un aviso de privacidad simple y un responsable identificado; para redactarlo con tu situación concreta, conviene un profesional. Esto no sustituye la asesoría legal de un profesiona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Ejemplo resuelto (caso inventado para el ejercicio): el registro de la purificador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nego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rificadora San Juan (nombre ficticio) vende y mantiene filtros y purificadores para oficinas. Atiende por WhatsApp. La dueña guarda todo en una libreta: nombre del negocio, qué pidió y un palomito que marca si ya fue. No hay fechas ni precios, y ella es la única que sabe qué significa cada palomit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Ejemplo resuelto (caso inventado para el ejercicio): el registro de la purificadora · Paso 2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síntom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ía la auxiliar le pregunta si la oficina de Coapa ya quedó con purificador. La dueña revisa la libreta y ve el palomito de esa cuenta, pero no sabe si significa «mandó la cotización» o «ya lo entregamos». Lo mismo pasó con el consultorio de la Condesa. La dueña dice la verdad: no tiene idea. Ese es el punto de partida: el nombre de la etapa no distingue dos hechos muy distinto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Ejemplo resuelto (caso inventado para el ejercicio): el registro de la purificadora · Paso 3 de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primer trabajo: escribir el criter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ueña separa los palomitos en cuatro etapas y le pone a cada una su evidencia. Contacto: la persona preguntó algo y dejó un teléfono para que le avisen. Cotización enviada: le mandaste precio y plazo por escrito. En negociación: respondió y todavía falta algo para decidir. Cerrada: ya se cobró y se entregó. Y una quinta, que casi todos olvidan: perdida, con la fecha en que dijo que no o en que dejó de respond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Ejemplo resuelto (caso inventado para el ejercicio): el registro de la purificador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El segundo trabajo: qué se anota en cada movimi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da escrito qué pasa al cambiar de etapa: la fecha, la evidencia y quién lo movió. En la libreta, una línea: «Cotización enviada, 14 de mayo, correo con precio y plazo». Y una regla que la dueña se impone: nadie mueve una etapa sin poner esa línea. Si no hay línea, no hubo movimiento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una etapa · Ejemplo resuelto (caso inventado para el ejercicio): el registro de la purificador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resultad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la auxiliar puede contestar sola: si está en Cotización enviada, falta esperar; si está en En negociación, hay que llamar. Y cuando al cierre del mes se accumulate en Cotización enviada, la dueña ve la etapa donde se apelmaza. Y una advertencia: en este caso ninguna cifra sale de un estudio, salen de contar lo que ya está escrito en su libret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a prueba de una etap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el registro de la purificadora, ¿cuál de estas etapas está bien definida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3241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Interesado»: la persona dijo que le interesa el produc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26955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Cotización enviada»: le mandaste precio y plazo por escrito, en una fecha que queda anotada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66750" y="3390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Cliente potencial»: todavía no es cliente, pero algún día lo será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66750" y="37719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En seguimiento»: hay que volver a llamarle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mueve una oportunidad de una etapa a otr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ovimiento tiene tres cosas: un disparador, que es lo que pasó; una evidencia, que es lo que lo prueba; y una anotación, que es lo que queda escrito. Si falta la evidencia, el movimiento es una opinión. Si falta la anotación, es un movimiento que no se puede revisar despué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943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regla de fondo es sencilla: la etapa no la decide el vendedor, la decide un hecho. «Este cliente va a comprar» no mueve nada. «Dijo que sí y pidió que fuera el jueves» sí: es un hecho, se anota y la oportunidad pasa a En negociació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mueve una oportunidad de una etapa a otr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hay un movimiento que casi nadie registra: el retroceso. Una oportunidad puede volver de Cotización enviada a Contacto cuando el cliente dice «déjame pensarlo» o cuando la cotización venció y hay que rehacerla. Retroceder no es un error del registro: es información. Si tu embudo no admite retrocesos, vas a terminar con un número bonito de cotizaciones enviadas que no significan nada. Por eso el registro tiene que permitir volver atrás, con la fecha y la razón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mueve una oportunidad de una etapa a otr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rcer movimiento conviene decidirlo de antemano: el de las oportunidades que no avanzan. Hay dos salidas honestas. Dejarlas donde están, para no perderlas de vista, o moverlas a Perdida con la fecha en que dejaron de responder, para que esa etapa no crezca sin límite. La regla que propongo es sencilla: si no hubo movimiento en tres semanas, se revisan una por una. El número de semanas lo eliges tú y lo ajustas con lo que veas en tu propio registro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ómo se mueve una oportunidad de una etapa a otr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vimiento es una cadena: sin el primer paso no hay evidencia, y sin la anotación no hay movimiento. El retroceso no es una excepción: es la cuarta casilla, la que el registro debe permit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movimient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mueve una oportunidad de una etapa a o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troceder una oportunidad a una etapa anterior es un error del registro: en un embudo bien puesto, las oportunidades sólo avanz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ómo se mueve una oportunidad de una etapa a ot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cliente te dice «déjame pensarlo» y no te contesta en tres días. La oportunidad estaba en la etapa En negociación. ¿Qué hac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a dejas en En negociación, anotas la fecha de su respuesta y la fecha en que retomas el contacto, porque no hubo movimiento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 mueves a Cerrada para que deje de estorzar en la lista de pendiente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La mueves a Perdida, porque tres días sin contestar es lo mismo que perder la ve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La mueves a Cotización enviada, porque técnicamente la cotización ya salió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y límites: qué aplica a una PyME y qué no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 la pena decir hasta dónde llega esta lección, porque hay embudos que no se parecen en nada al tuy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embudo del que aquí se habla es el de una venta que se decide en semanas: una cotización, un presupuesto, una instalación. Ahí las etapas son pocas y los tiempos se miden en días. Cuando la venta se decide en meses, con varias personas decidiendo y varios presupuestos por comparar, el embudo necesita más evidencia por etapa y no más etapas: es el mismo método con otro ritmo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lcance y límites: qué aplica a una PyME y qué no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no cambia en ningún caso son las tres reglas: una etapa se nombra con algo que ya pasó, un movimiento se anota con fecha y evidencia, y una oportunidad que no avanza se revisa. Un negocio que vende por mensaje y uno que vende a un comité de compras aplican lo mismo; cambia la paciencia y el número de personas que escriben en el registr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26707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 hay un límite que conviene decir: esta lección organiza la memoria del negocio. No decide a quién le escribes, qué le ofreces ni a qué precio. Eso es criterio comercial y se trabaja aparte. El embudo sólo te dice dónde estás parado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cance y límites: qué aplica a una PyME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 una venta que se decide en varios meses y con varias personas del cliente decidiendo, la solución es agregar más etapas al embudo para que nadie se salte un pas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lcance y límites: qué aplica a una PyME y qué n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dueño de una PyME que vende a pequeñas empresas dice: «mi problema es que nadie contesta el correo». ¿Qué le dice esta lección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Que necesita un embudo con más etapas para que no se le pierda ninguna oportunidad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Que el problema no está en el embudo: puede tener un embudo bien escrito y aun así nadie contestar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5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la solución es cambiarle el nombre a las etapas para que el registro se vea más profesional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19145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debe agregar campos al registro para guardar más datos de cada cliente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alabras que se confunden y rompen un embu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e cada frase con lo que de verdad significa. Piensa qué se puede señalar y qué sólo se s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241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600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Interesado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952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Mandé la cotización»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3305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En seguimiento»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657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Perdida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0100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Retroceder a Cotización enviada»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6 · Relacion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Cliente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716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olumna B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8478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Evidencia: un envío con precio y plazo, con su fech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002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Tarea pendiente, no un estado de la oportunidad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5527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Un estado terminal, con la fecha en que dejó de responde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051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Un movimiento legítimo: la evidencia nueva contradice la etapa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2575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Ya compró: sale del embudo y entra al registro de cliente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609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) Intención del vendedor: no hay nada que se pueda señalar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alabras que se confunden y rompen un embu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estas seis frases según lo que so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90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669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Evidencia de etap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193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Tarea pendient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29718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Intención u opinión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242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Le mandé la cotización con precio y plazo»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36861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Hay que volver a llamarlo mañana»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40481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Ese cliente va a comprar seguro»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7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Quedó de confirmarme el número de la nave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81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Hay que mandar el contrato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. «Le encantan los escritorio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305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8 · Completar la frase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Cuatro palabras que se confunden y rompen un embu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etapa se nombra con lo que ya ___: para que sirva, la evidencia es algo que se puede ___ y ___. El movimiento entre etapas se anota con la fecha, la evidencia y quién lo ___. Una etapa que no se puede señalar no es una etapa: es una ___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r etapas no es un asunto de inspiración: es un trabajo de cuatro pasos que se hace en una tarde, con tu registro actual a la vis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primer paso es listar las etapas que ya usas, aunque no estén escritas. Pregunta a quien vende con qué palabras dice «esto va avanzando». Aparece una lista de seis o siete nombres, y casi siempre hay dos que significan lo mismo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segundo paso es agrupar: los nombres que describen lo mismo se juntan, y los que describen algo que casi no ocurre se separan. Aquí aparecen las etapas que sobran y las que faltan. Una etapa donde nunca hay nadie dentro es una etapa que dice poc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rcer paso es escribir el criterio de cada una con una frase que empiece con «cuando»: «cuando le mandé precio y plazo», «cuando dijo que sí y pidió fecha», «cuando ya cobró». Si no lo puedes escribir así, la etapa todavía no está lista.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cuarto paso es probarlo con tres casos tomados de tu registro: uno que avanza, uno que está atascado y uno que se perdió. Si con el criterio los tres casos caen en la etapa correcta, tu criterio funciona; si dos caen en la misma, hay que afinarl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6098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 cuarto paso es el que casi nadie da, y es el que separa un embudo de una lista con nombres bonitos.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 tres primeros pasos se hacen con lo que el equipo ya dice; el cuarto, con casos reales del registro. Si el cuarto paso no se hace, el embudo queda con nombres bonitos y sin prueb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metodo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diferencia entre los dos paneles es la diferencia entre un registro que se puede leer y uno que no. A la izquierda, todo se puede señalar y fechar; a la derecha, todo se sie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La imagen vectorial assets/fig-evidencia-intencion.svg no se pudo convertir a un formato editable compatibl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81425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905250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9 · Ordenar la secuenci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étodo para definir las etapas de tu 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dena los cuatro pasos para definir las etapas de tu embud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907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istar las etapas que el equipo ya usa, aunque no estén escri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3526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Agrupar las que significan lo mismo y separar las que casi nunca se usan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0289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Escribir el criterio de cada etapa con una frase que empiece con cuand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7052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robar el criterio con tres casos reales del registro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Ejemplo resuelto (caso inventado para el ejercicio): la etapa que no distinguía nada · Paso 1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El negoci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bles El Roble (nombre ficticio) vende escritorios y sillas a oficinas chicas. Atiende el dueño. Su hoja tiene tres etapas: «Visita», «Propuesta» y «Cerrado». Al principio de mes cuenta cuántas hay en cada una y lo reporta a su socio.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Ejemplo resuelto (caso inventado para el ejercicio): la etapa que no distinguía nada · Paso 2 de 5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El síntom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es la hoja dice que hay nueve oportunidades en «Propuesta». El socio pregunta cuántas de esas nueve recibieron una cotización escrita. La respuesta: cuatro. Las otras cinco recibieron un precio aproximado por teléfono, durante la visita. El número «nueve» mezclaba dos hechos distintos, y por eso no servía para decidir nada: no se sabía si el embudo estaba atascado antes o después de la cotización.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Ejemplo resuelto (caso inventado para el ejercicio): la etapa que no distinguía nada · Paso 3 de 5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El arregl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63830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separan las dos cosas con un criterio: «Visita con precio estimado» y «Propuesta enviada». Cada una con su evidencia: la visita, con un precio aproximado dicho en la oficina; la propuesta, con el documento que tiene precio y plazo. No se borra ninguna: la hoja pasa a tener cuatro etapas y las nueve oportunidades se reparten entre las dos.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Ejemplo resuelto (caso inventado para el ejercicio): la etapa que no distinguía nada · Paso 4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Lo que se gan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 el mes sí dice algo. Si hay cinco propuestas enviadas y sólo una cerrada, el problema está después de la cotización, en el cierre. Si hay cinco visitas y ninguna propuesta, el problema está en la visita. Antes, con una sola etapa mezclada, cualquier diagnóstico era una conjetura.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Ejemplo resuelto (caso inventado para el ejercicio): la etapa que no distinguía nada · Paso 5 de 5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371725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5. El límite del arregl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90825"/>
            <a:ext cx="8115300" cy="1685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r etapas no arregla el negocio: sólo hace visible dónde está el problema. Si el socio quiere vender más escritorios, eso es producto y precio, y ninguna etiqueta lo resuelve. Lo que sí se gana es no gastar la reunión discutiendo con números que no significan nada.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étodo para definir las etapas de tu 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equipo comercial escribió estas cinco frases para describir su embudo. Marca las que no se sostien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«La etapa se la pone el vendedor según cómo va la conversación; no hay una regla fija.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«Cada etapa se nombra con algo que ya pasó: si no se puede señalar, todavía no está lista.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«Una oportunidad puede retroceder: si la evidencia nueva contradice la etapa, regresa y se anota la fecha.»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0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«Si nadie sabe en qué etapa está una oportunidad, es porque ya se perdió.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89547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) «Contar cuántas oportunidades hay en cada etapa sirve para ver dónde se apelmaza el trabajo.»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1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método para definir las etapas de tu negoci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28003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ducto de la lección. Escribe las etapas de tu propio embudo: por cada una, una frase que empiece con «cuando…» y que describa algo que ya pasó. Después toma tres casos reales de tu registro, uno que avanza, uno atascado y uno que se perdió, y ubícalos con tu criterio. No escribas nombres de clientes, ni teléfonos, ni correos: con la etapa y la evidencia basta. Si al final una etapa quedó con dos frases distintas, esa es la que hay que arreglar primero.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1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no puedes escribir el «cuando…» de una etapa, no es que tu negocio esté mal: es que esa etapa todavía no tiene criterio, y por eso se puede corregir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Memoria: la palabra y su func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3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847975"/>
        </p:xfrm>
        <a:graphic>
          <a:graphicData uri="http://schemas.openxmlformats.org/drawingml/2006/table">
            <a:tbl>
              <a:tblPr firstRow="1" bandRow="1"/>
              <a:tblGrid>
                <a:gridCol w="2895600"/>
                <a:gridCol w="5219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stado en el que está una oportunidad ahor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riter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evidencia que dice en qué etapa está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ortun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Alguien que puede comprar y sigue en conversa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ovimi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aso de una etapa a otra, con su fech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videnci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o que se puede señalar para probar el estad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Memoria: la palabra y su func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4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257425"/>
        </p:xfrm>
        <a:graphic>
          <a:graphicData uri="http://schemas.openxmlformats.org/drawingml/2006/table">
            <a:tbl>
              <a:tblPr firstRow="1" bandRow="1"/>
              <a:tblGrid>
                <a:gridCol w="2895600"/>
                <a:gridCol w="52197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ra B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troces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olver a una etapa anterior porque la evidencia cambió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4286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zag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Oportunidad que lleva semanas sin movers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tapa termin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onde ya no se espera movimiento: cerrada o perdid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Memoria: la palabra y su función · Cómo practicar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e es el contenido estático del juego. Para emparejar las cartas y practicar la interacción, abre el O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241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marketing.lumbre.lat/object/mkt-her-r03-oa01"/>
              </a:rPr>
              <a:t><![CDATA[Abrir el juego en el OA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1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diferencia hay entre una etapa y una tarea pendiente?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1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etapa dice en qué está la oportunidad y se nombra con lo que ya pasó; la tarea dice qué tienes que hacer tú y puede quedarse pendiente sin cambiar el estado.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2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escribe el criterio de una etapa?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2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 una frase que empiece con «cuando…» y que describa un hecho ya ocurrido, señalable por cualquiera del equipo y fechado.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3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tres cosas tiene un movimiento de etapa?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3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disparador (lo que pasó), una evidencia (lo que lo prueba) y una anotación (fecha, etapa nueva y quién la movió).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4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Se puede retroceder una oportunidad?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4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, y con la razón anotada. Lo que no es honesto es un registro que sólo sabe avanzar: ahí los números no dicen nada.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4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5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800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se cuenta cuántas oportunidades hay en cada etapa?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5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5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 ver dónde se apelmaza el trabajo y en qué punto se enfría. El conteo sirve si cada etapa significa algo; si no significa nada, el conteo sólo multiplica la confusión.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6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6 de 6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4191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4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haces con una oportunidad que no avanza?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método para definir las etapas de tu negocio · Tarjetas de repaso rápido · Tarjeta 6 de 6 · Respuest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spuest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314575"/>
            <a:ext cx="8115300" cy="10763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dir de antemano: dejarla donde está para no perderla de vista, o moverla a la etapa terminal de perdida con la fecha en que dejó de responder.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7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ctividades cubier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5717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mcq-evidencia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9241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tf-retroceso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2766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mcq-movimiento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6290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erdadero o falso · act-tf-alcance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" y="39814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pción múltiple · act-mcq-alcance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9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Relacionar · act-matc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" y="15716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asificar · act-sort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19240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ompletar la frase · act-fil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2764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Ordenar la secuencia · act-seq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26289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Detective de errores · act-det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14350" y="2981325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Listo. Sabes qué significa cada etapa, con qué criterio se escribe y qué ocurre cuando una oportunidad pasa de una a otra. Siguiente paso: Higiene de datos, donde se revisa lo que ya está anotado para que el registro siga sirviendo.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 de la lección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0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Vuelve al glosario y al método de los cuatro pasos. Casi siempre el fallo está en dejar una etapa escrita como intención («interesado», «en seguimiento») en vez de como algo que se pueda señalar y fechar.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1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s qué es una etapa y qué no es: no es una tarea pendiente ni una intención del vended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s el criterio de cada etapa como un «cuando…» que cualquiera del equipo pueda señalar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paras las etapas que se parecen y las fusionas, y cuestionas las que nunca se usan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eves una oportunidad dejando evidencia, fecha y responsable del movimiento.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ara dominar este tem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2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noces un retroceso legítimo y lo anotas, en vez de forzar el embudo hacia adelan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6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s una etapa que no dice nada y la arreglas antes de tocar nada más.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, vigencia y revis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3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 que afirma esta lección y dónde se verifica. Ámbito: México. Vigencia revisada 2026-10.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4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3514725"/>
                <a:gridCol w="2124075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firmación de la l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verifica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embudo es una metáfora de las fases de la venta y la conversión se mide etapa por etap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ikipedia en español: «Embudo de venta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ombre de la metáfora y las fases que enuncia el artícul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Un tablero con columnas y tarjetas es un kanba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ikipedia en español: «Kanban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origen de la palabra y el uso del table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5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628900"/>
        </p:xfrm>
        <a:graphic>
          <a:graphicData uri="http://schemas.openxmlformats.org/drawingml/2006/table">
            <a:tbl>
              <a:tblPr firstRow="1" bandRow="1"/>
              <a:tblGrid>
                <a:gridCol w="3514725"/>
                <a:gridCol w="2124075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firmación de la l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verifica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12287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paso entre etapas se puede dibujar como un diagrama de flu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Wikipedia en español: «Diagrama de flujo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nombre de la herramienta de dibuj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riterio de etapa, el movimiento anotado y el método de cuatro pa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Método de esta lección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Propuesta de trabajo: ajústala a tu nego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6 / 88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362200"/>
        </p:xfrm>
        <a:graphic>
          <a:graphicData uri="http://schemas.openxmlformats.org/drawingml/2006/table">
            <a:tbl>
              <a:tblPr firstRow="1" bandRow="1"/>
              <a:tblGrid>
                <a:gridCol w="3514725"/>
                <a:gridCol w="2124075"/>
                <a:gridCol w="247650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firmación de la lección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Dónde verificarl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Alcanc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mbres de negocio, cantidades y fechas de los ejempl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existen: son datos inventados para el ejercici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Didáctico, sin valor comercial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ifras de mercado, precios de programas y estudios de conversión ajen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No aplican: la lección no afirma ningun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Se decide con tu propio registr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, vigencia y revis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7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es.wikipedia.org/wiki/Embudo_de_ventas"/>
              </a:rPr>
              <a:t><![CDATA[Wikipedia en español: embudo de ventas, de dónde viene la metáfor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90675"/>
            <a:ext cx="8115300" cy="5715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Ábrelo para ver de dónde viene la imagen del embudo y qué fases nombra; después decide cuáles aplican a tu negocio y con qué nombre las vas a escribi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193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4" tooltip="https://es.wikipedia.org/wiki/Kanban"/>
              </a:rPr>
              <a:t><![CDATA[Wikipedia en español: kanban, el tablero de columnas y tarjet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590800"/>
            <a:ext cx="8115300" cy="8382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ablero de tu embudo es un tablero de columnas y tarjetas; mira cómo se separa el trabajo en curso y por qué una tarjeta no cambia de columna porque a alguien le pareció.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uentes, vigencia y revis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marketing.lumbre.lat/object/mkt-her-r03-oa01"/>
              </a:rPr>
              <a:t><![CDATA[Embudos y etapa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8 / 88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333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 de la ruta «Embudos y etapas»: «Higiene de datos», la ruta siguiente del curso «El CRM mínimo de una PyME». Lo que queda aquí —el criterio de cada etapa y la evidencia de cada movimiento— también decide qué se corrige en el registro; sólo que la siguiente ruta no mira cómo avanza una oportunidad, sino cómo está escrito lo que ya anotaste. Esta lección te dejó el criterio y el instrumento de medición; la siguiente los lleva a la rutina semanal de limpieza del registro comercial. Antes de abrirla, anota en una línea el criterio de una etapa que hoy no tiene criterio: eso es justo lo que la siguiente ruta te va a pedir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2026-10-25T04:05:20Z</dcterms:created>
  <dcterms:modified xsi:type="dcterms:W3CDTF">2026-10-25T04:05:20Z</dcterms:modified>
  <dc:title>Embudos y etapas</dc:title>
  <dc:description>Presentación editable del OA «Embudos y etapas». Enlace: https://marketing.lumbre.lat/object/mkt-her-r03-oa01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