
<file path=[Content_Types].xml><?xml version="1.0" encoding="utf-8"?>
<Types xmlns="http://schemas.openxmlformats.org/package/2006/content-types">
  <Default Extension="rels" ContentType="application/vnd.openxmlformats-package.relationships+xml"/>
  <Default Extension="xml" ContentType="application/xml"/>
  <Default Extension="svg" ContentType="image/svg+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s/slide1.xml" ContentType="application/vnd.openxmlformats-officedocument.presentationml.slide+xml"/>
  <Override PartName="/ppt/notesSlides/notesSlide1.xml" ContentType="application/vnd.openxmlformats-officedocument.presentationml.notesSlide+xml"/>
  <Override PartName="/ppt/slides/slide2.xml" ContentType="application/vnd.openxmlformats-officedocument.presentationml.slide+xml"/>
  <Override PartName="/ppt/notesSlides/notesSlide2.xml" ContentType="application/vnd.openxmlformats-officedocument.presentationml.notesSlide+xml"/>
  <Override PartName="/ppt/slides/slide3.xml" ContentType="application/vnd.openxmlformats-officedocument.presentationml.slide+xml"/>
  <Override PartName="/ppt/notesSlides/notesSlide3.xml" ContentType="application/vnd.openxmlformats-officedocument.presentationml.notesSlide+xml"/>
  <Override PartName="/ppt/slides/slide4.xml" ContentType="application/vnd.openxmlformats-officedocument.presentationml.slide+xml"/>
  <Override PartName="/ppt/notesSlides/notesSlide4.xml" ContentType="application/vnd.openxmlformats-officedocument.presentationml.notesSlide+xml"/>
  <Override PartName="/ppt/slides/slide5.xml" ContentType="application/vnd.openxmlformats-officedocument.presentationml.slide+xml"/>
  <Override PartName="/ppt/slides/slide6.xml" ContentType="application/vnd.openxmlformats-officedocument.presentationml.slide+xml"/>
  <Override PartName="/ppt/notesSlides/notesSlide6.xml" ContentType="application/vnd.openxmlformats-officedocument.presentationml.notesSlide+xml"/>
  <Override PartName="/ppt/slides/slide7.xml" ContentType="application/vnd.openxmlformats-officedocument.presentationml.slide+xml"/>
  <Override PartName="/ppt/notesSlides/notesSlide7.xml" ContentType="application/vnd.openxmlformats-officedocument.presentationml.notesSlide+xml"/>
  <Override PartName="/ppt/slides/slide8.xml" ContentType="application/vnd.openxmlformats-officedocument.presentationml.slide+xml"/>
  <Override PartName="/ppt/notesSlides/notesSlide8.xml" ContentType="application/vnd.openxmlformats-officedocument.presentationml.notesSlide+xml"/>
  <Override PartName="/ppt/slides/slide9.xml" ContentType="application/vnd.openxmlformats-officedocument.presentationml.slide+xml"/>
  <Override PartName="/ppt/notesSlides/notesSlide9.xml" ContentType="application/vnd.openxmlformats-officedocument.presentationml.notesSlide+xml"/>
  <Override PartName="/ppt/slides/slide10.xml" ContentType="application/vnd.openxmlformats-officedocument.presentationml.slide+xml"/>
  <Override PartName="/ppt/notesSlides/notesSlide10.xml" ContentType="application/vnd.openxmlformats-officedocument.presentationml.notesSlide+xml"/>
  <Override PartName="/ppt/slides/slide11.xml" ContentType="application/vnd.openxmlformats-officedocument.presentationml.slide+xml"/>
  <Override PartName="/ppt/slides/slide12.xml" ContentType="application/vnd.openxmlformats-officedocument.presentationml.slide+xml"/>
  <Override PartName="/ppt/notesSlides/notesSlide12.xml" ContentType="application/vnd.openxmlformats-officedocument.presentationml.notesSlide+xml"/>
  <Override PartName="/ppt/slides/slide13.xml" ContentType="application/vnd.openxmlformats-officedocument.presentationml.slide+xml"/>
  <Override PartName="/ppt/notesSlides/notesSlide13.xml" ContentType="application/vnd.openxmlformats-officedocument.presentationml.notesSlide+xml"/>
  <Override PartName="/ppt/slides/slide14.xml" ContentType="application/vnd.openxmlformats-officedocument.presentationml.slide+xml"/>
  <Override PartName="/ppt/notesSlides/notesSlide14.xml" ContentType="application/vnd.openxmlformats-officedocument.presentationml.notesSlide+xml"/>
  <Override PartName="/ppt/slides/slide15.xml" ContentType="application/vnd.openxmlformats-officedocument.presentationml.slide+xml"/>
  <Override PartName="/ppt/notesSlides/notesSlide15.xml" ContentType="application/vnd.openxmlformats-officedocument.presentationml.notesSlide+xml"/>
  <Override PartName="/ppt/slides/slide16.xml" ContentType="application/vnd.openxmlformats-officedocument.presentationml.slide+xml"/>
  <Override PartName="/ppt/notesSlides/notesSlide16.xml" ContentType="application/vnd.openxmlformats-officedocument.presentationml.notesSlide+xml"/>
  <Override PartName="/ppt/slides/slide17.xml" ContentType="application/vnd.openxmlformats-officedocument.presentationml.slide+xml"/>
  <Override PartName="/ppt/notesSlides/notesSlide17.xml" ContentType="application/vnd.openxmlformats-officedocument.presentationml.notesSlide+xml"/>
  <Override PartName="/ppt/slides/slide18.xml" ContentType="application/vnd.openxmlformats-officedocument.presentationml.slide+xml"/>
  <Override PartName="/ppt/notesSlides/notesSlide18.xml" ContentType="application/vnd.openxmlformats-officedocument.presentationml.notesSlide+xml"/>
  <Override PartName="/ppt/slides/slide19.xml" ContentType="application/vnd.openxmlformats-officedocument.presentationml.slide+xml"/>
  <Override PartName="/ppt/notesSlides/notesSlide19.xml" ContentType="application/vnd.openxmlformats-officedocument.presentationml.notesSlide+xml"/>
  <Override PartName="/ppt/slides/slide20.xml" ContentType="application/vnd.openxmlformats-officedocument.presentationml.slide+xml"/>
  <Override PartName="/ppt/notesSlides/notesSlide20.xml" ContentType="application/vnd.openxmlformats-officedocument.presentationml.notesSlide+xml"/>
  <Override PartName="/ppt/slides/slide21.xml" ContentType="application/vnd.openxmlformats-officedocument.presentationml.slide+xml"/>
  <Override PartName="/ppt/notesSlides/notesSlide21.xml" ContentType="application/vnd.openxmlformats-officedocument.presentationml.notesSlide+xml"/>
  <Override PartName="/ppt/slides/slide22.xml" ContentType="application/vnd.openxmlformats-officedocument.presentationml.slide+xml"/>
  <Override PartName="/ppt/slides/slide23.xml" ContentType="application/vnd.openxmlformats-officedocument.presentationml.slide+xml"/>
  <Override PartName="/ppt/notesSlides/notesSlide23.xml" ContentType="application/vnd.openxmlformats-officedocument.presentationml.notesSlide+xml"/>
  <Override PartName="/ppt/slides/slide24.xml" ContentType="application/vnd.openxmlformats-officedocument.presentationml.slide+xml"/>
  <Override PartName="/ppt/notesSlides/notesSlide24.xml" ContentType="application/vnd.openxmlformats-officedocument.presentationml.notesSlide+xml"/>
  <Override PartName="/ppt/slides/slide25.xml" ContentType="application/vnd.openxmlformats-officedocument.presentationml.slide+xml"/>
  <Override PartName="/ppt/slides/slide26.xml" ContentType="application/vnd.openxmlformats-officedocument.presentationml.slide+xml"/>
  <Override PartName="/ppt/notesSlides/notesSlide26.xml" ContentType="application/vnd.openxmlformats-officedocument.presentationml.notesSlide+xml"/>
  <Override PartName="/ppt/slides/slide27.xml" ContentType="application/vnd.openxmlformats-officedocument.presentationml.slide+xml"/>
  <Override PartName="/ppt/notesSlides/notesSlide27.xml" ContentType="application/vnd.openxmlformats-officedocument.presentationml.notesSlide+xml"/>
  <Override PartName="/ppt/slides/slide28.xml" ContentType="application/vnd.openxmlformats-officedocument.presentationml.slide+xml"/>
  <Override PartName="/ppt/notesSlides/notesSlide28.xml" ContentType="application/vnd.openxmlformats-officedocument.presentationml.notesSlide+xml"/>
  <Override PartName="/ppt/slides/slide29.xml" ContentType="application/vnd.openxmlformats-officedocument.presentationml.slide+xml"/>
  <Override PartName="/ppt/notesSlides/notesSlide29.xml" ContentType="application/vnd.openxmlformats-officedocument.presentationml.notesSlide+xml"/>
  <Override PartName="/ppt/slides/slide30.xml" ContentType="application/vnd.openxmlformats-officedocument.presentationml.slide+xml"/>
  <Override PartName="/ppt/notesSlides/notesSlide30.xml" ContentType="application/vnd.openxmlformats-officedocument.presentationml.notesSlide+xml"/>
  <Override PartName="/ppt/slides/slide31.xml" ContentType="application/vnd.openxmlformats-officedocument.presentationml.slide+xml"/>
  <Override PartName="/ppt/notesSlides/notesSlide31.xml" ContentType="application/vnd.openxmlformats-officedocument.presentationml.notesSlide+xml"/>
  <Override PartName="/ppt/slides/slide32.xml" ContentType="application/vnd.openxmlformats-officedocument.presentationml.slide+xml"/>
  <Override PartName="/ppt/notesSlides/notesSlide32.xml" ContentType="application/vnd.openxmlformats-officedocument.presentationml.notesSlide+xml"/>
  <Override PartName="/ppt/slides/slide33.xml" ContentType="application/vnd.openxmlformats-officedocument.presentationml.slide+xml"/>
  <Override PartName="/ppt/notesSlides/notesSlide33.xml" ContentType="application/vnd.openxmlformats-officedocument.presentationml.notesSlide+xml"/>
  <Override PartName="/ppt/slides/slide34.xml" ContentType="application/vnd.openxmlformats-officedocument.presentationml.slide+xml"/>
  <Override PartName="/ppt/notesSlides/notesSlide34.xml" ContentType="application/vnd.openxmlformats-officedocument.presentationml.notesSlide+xml"/>
  <Override PartName="/ppt/slides/slide35.xml" ContentType="application/vnd.openxmlformats-officedocument.presentationml.slide+xml"/>
  <Override PartName="/ppt/notesSlides/notesSlide35.xml" ContentType="application/vnd.openxmlformats-officedocument.presentationml.notesSlide+xml"/>
  <Override PartName="/ppt/slides/slide36.xml" ContentType="application/vnd.openxmlformats-officedocument.presentationml.slide+xml"/>
  <Override PartName="/ppt/notesSlides/notesSlide36.xml" ContentType="application/vnd.openxmlformats-officedocument.presentationml.notesSlide+xml"/>
  <Override PartName="/ppt/slides/slide37.xml" ContentType="application/vnd.openxmlformats-officedocument.presentationml.slide+xml"/>
  <Override PartName="/ppt/notesSlides/notesSlide37.xml" ContentType="application/vnd.openxmlformats-officedocument.presentationml.notesSlide+xml"/>
  <Override PartName="/ppt/slides/slide38.xml" ContentType="application/vnd.openxmlformats-officedocument.presentationml.slide+xml"/>
  <Override PartName="/ppt/notesSlides/notesSlide38.xml" ContentType="application/vnd.openxmlformats-officedocument.presentationml.notesSlide+xml"/>
  <Override PartName="/ppt/slides/slide39.xml" ContentType="application/vnd.openxmlformats-officedocument.presentationml.slide+xml"/>
  <Override PartName="/ppt/notesSlides/notesSlide39.xml" ContentType="application/vnd.openxmlformats-officedocument.presentationml.notesSlide+xml"/>
  <Override PartName="/ppt/slides/slide40.xml" ContentType="application/vnd.openxmlformats-officedocument.presentationml.slide+xml"/>
  <Override PartName="/ppt/notesSlides/notesSlide40.xml" ContentType="application/vnd.openxmlformats-officedocument.presentationml.notesSlide+xml"/>
  <Override PartName="/ppt/slides/slide41.xml" ContentType="application/vnd.openxmlformats-officedocument.presentationml.slide+xml"/>
  <Override PartName="/ppt/notesSlides/notesSlide41.xml" ContentType="application/vnd.openxmlformats-officedocument.presentationml.notesSlide+xml"/>
  <Override PartName="/ppt/slides/slide42.xml" ContentType="application/vnd.openxmlformats-officedocument.presentationml.slide+xml"/>
  <Override PartName="/ppt/notesSlides/notesSlide42.xml" ContentType="application/vnd.openxmlformats-officedocument.presentationml.notesSlide+xml"/>
  <Override PartName="/ppt/slides/slide43.xml" ContentType="application/vnd.openxmlformats-officedocument.presentationml.slide+xml"/>
  <Override PartName="/ppt/notesSlides/notesSlide43.xml" ContentType="application/vnd.openxmlformats-officedocument.presentationml.notesSlide+xml"/>
  <Override PartName="/ppt/slides/slide44.xml" ContentType="application/vnd.openxmlformats-officedocument.presentationml.slide+xml"/>
  <Override PartName="/ppt/notesSlides/notesSlide44.xml" ContentType="application/vnd.openxmlformats-officedocument.presentationml.notesSlide+xml"/>
  <Override PartName="/ppt/slides/slide45.xml" ContentType="application/vnd.openxmlformats-officedocument.presentationml.slide+xml"/>
  <Override PartName="/ppt/notesSlides/notesSlide45.xml" ContentType="application/vnd.openxmlformats-officedocument.presentationml.notesSlide+xml"/>
  <Override PartName="/ppt/slides/slide46.xml" ContentType="application/vnd.openxmlformats-officedocument.presentationml.slide+xml"/>
  <Override PartName="/ppt/slides/slide47.xml" ContentType="application/vnd.openxmlformats-officedocument.presentationml.slide+xml"/>
  <Override PartName="/ppt/notesSlides/notesSlide47.xml" ContentType="application/vnd.openxmlformats-officedocument.presentationml.notesSlide+xml"/>
  <Override PartName="/ppt/slides/slide48.xml" ContentType="application/vnd.openxmlformats-officedocument.presentationml.slide+xml"/>
  <Override PartName="/ppt/notesSlides/notesSlide48.xml" ContentType="application/vnd.openxmlformats-officedocument.presentationml.notesSlide+xml"/>
  <Override PartName="/ppt/slides/slide49.xml" ContentType="application/vnd.openxmlformats-officedocument.presentationml.slide+xml"/>
  <Override PartName="/ppt/notesSlides/notesSlide49.xml" ContentType="application/vnd.openxmlformats-officedocument.presentationml.notesSlide+xml"/>
  <Override PartName="/ppt/slides/slide50.xml" ContentType="application/vnd.openxmlformats-officedocument.presentationml.slide+xml"/>
  <Override PartName="/ppt/notesSlides/notesSlide50.xml" ContentType="application/vnd.openxmlformats-officedocument.presentationml.notesSlide+xml"/>
  <Override PartName="/ppt/slides/slide51.xml" ContentType="application/vnd.openxmlformats-officedocument.presentationml.slide+xml"/>
  <Override PartName="/ppt/notesSlides/notesSlide51.xml" ContentType="application/vnd.openxmlformats-officedocument.presentationml.notesSlide+xml"/>
  <Override PartName="/ppt/slides/slide52.xml" ContentType="application/vnd.openxmlformats-officedocument.presentationml.slide+xml"/>
  <Override PartName="/ppt/notesSlides/notesSlide52.xml" ContentType="application/vnd.openxmlformats-officedocument.presentationml.notesSlide+xml"/>
  <Override PartName="/ppt/slides/slide53.xml" ContentType="application/vnd.openxmlformats-officedocument.presentationml.slide+xml"/>
  <Override PartName="/ppt/notesSlides/notesSlide53.xml" ContentType="application/vnd.openxmlformats-officedocument.presentationml.notesSlide+xml"/>
  <Override PartName="/ppt/slides/slide54.xml" ContentType="application/vnd.openxmlformats-officedocument.presentationml.slide+xml"/>
  <Override PartName="/ppt/notesSlides/notesSlide54.xml" ContentType="application/vnd.openxmlformats-officedocument.presentationml.notesSlide+xml"/>
  <Override PartName="/ppt/slides/slide55.xml" ContentType="application/vnd.openxmlformats-officedocument.presentationml.slide+xml"/>
  <Override PartName="/ppt/notesSlides/notesSlide55.xml" ContentType="application/vnd.openxmlformats-officedocument.presentationml.notesSlide+xml"/>
  <Override PartName="/ppt/slides/slide56.xml" ContentType="application/vnd.openxmlformats-officedocument.presentationml.slide+xml"/>
  <Override PartName="/ppt/notesSlides/notesSlide56.xml" ContentType="application/vnd.openxmlformats-officedocument.presentationml.notesSlide+xml"/>
  <Override PartName="/ppt/slides/slide57.xml" ContentType="application/vnd.openxmlformats-officedocument.presentationml.slide+xml"/>
  <Override PartName="/ppt/notesSlides/notesSlide57.xml" ContentType="application/vnd.openxmlformats-officedocument.presentationml.notesSlide+xml"/>
  <Override PartName="/ppt/slides/slide58.xml" ContentType="application/vnd.openxmlformats-officedocument.presentationml.slide+xml"/>
  <Override PartName="/ppt/notesSlides/notesSlide58.xml" ContentType="application/vnd.openxmlformats-officedocument.presentationml.notesSlide+xml"/>
  <Override PartName="/ppt/slides/slide59.xml" ContentType="application/vnd.openxmlformats-officedocument.presentationml.slide+xml"/>
  <Override PartName="/ppt/slides/slide60.xml" ContentType="application/vnd.openxmlformats-officedocument.presentationml.slide+xml"/>
  <Override PartName="/ppt/notesSlides/notesSlide60.xml" ContentType="application/vnd.openxmlformats-officedocument.presentationml.notesSlide+xml"/>
  <Override PartName="/ppt/slides/slide61.xml" ContentType="application/vnd.openxmlformats-officedocument.presentationml.slide+xml"/>
  <Override PartName="/ppt/notesSlides/notesSlide61.xml" ContentType="application/vnd.openxmlformats-officedocument.presentationml.notesSlide+xml"/>
  <Override PartName="/ppt/slides/slide62.xml" ContentType="application/vnd.openxmlformats-officedocument.presentationml.slide+xml"/>
  <Override PartName="/ppt/notesSlides/notesSlide62.xml" ContentType="application/vnd.openxmlformats-officedocument.presentationml.notesSlide+xml"/>
  <Override PartName="/ppt/slides/slide63.xml" ContentType="application/vnd.openxmlformats-officedocument.presentationml.slide+xml"/>
  <Override PartName="/ppt/notesSlides/notesSlide63.xml" ContentType="application/vnd.openxmlformats-officedocument.presentationml.notesSlide+xml"/>
  <Override PartName="/ppt/slides/slide64.xml" ContentType="application/vnd.openxmlformats-officedocument.presentationml.slide+xml"/>
  <Override PartName="/ppt/notesSlides/notesSlide64.xml" ContentType="application/vnd.openxmlformats-officedocument.presentationml.notesSlide+xml"/>
  <Override PartName="/ppt/slides/slide65.xml" ContentType="application/vnd.openxmlformats-officedocument.presentationml.slide+xml"/>
  <Override PartName="/ppt/notesSlides/notesSlide65.xml" ContentType="application/vnd.openxmlformats-officedocument.presentationml.notesSlide+xml"/>
  <Override PartName="/ppt/slides/slide66.xml" ContentType="application/vnd.openxmlformats-officedocument.presentationml.slide+xml"/>
  <Override PartName="/ppt/notesSlides/notesSlide66.xml" ContentType="application/vnd.openxmlformats-officedocument.presentationml.notesSlide+xml"/>
  <Override PartName="/ppt/slides/slide67.xml" ContentType="application/vnd.openxmlformats-officedocument.presentationml.slide+xml"/>
  <Override PartName="/ppt/notesSlides/notesSlide67.xml" ContentType="application/vnd.openxmlformats-officedocument.presentationml.notesSlide+xml"/>
  <Override PartName="/ppt/slides/slide68.xml" ContentType="application/vnd.openxmlformats-officedocument.presentationml.slide+xml"/>
  <Override PartName="/ppt/notesSlides/notesSlide68.xml" ContentType="application/vnd.openxmlformats-officedocument.presentationml.notesSlide+xml"/>
  <Override PartName="/ppt/slides/slide69.xml" ContentType="application/vnd.openxmlformats-officedocument.presentationml.slide+xml"/>
  <Override PartName="/ppt/notesSlides/notesSlide69.xml" ContentType="application/vnd.openxmlformats-officedocument.presentationml.notesSlide+xml"/>
  <Override PartName="/ppt/slides/slide70.xml" ContentType="application/vnd.openxmlformats-officedocument.presentationml.slide+xml"/>
  <Override PartName="/ppt/notesSlides/notesSlide70.xml" ContentType="application/vnd.openxmlformats-officedocument.presentationml.notesSlide+xml"/>
  <Override PartName="/ppt/slides/slide71.xml" ContentType="application/vnd.openxmlformats-officedocument.presentationml.slide+xml"/>
  <Override PartName="/ppt/notesSlides/notesSlide71.xml" ContentType="application/vnd.openxmlformats-officedocument.presentationml.notesSlide+xml"/>
  <Override PartName="/ppt/slides/slide72.xml" ContentType="application/vnd.openxmlformats-officedocument.presentationml.slide+xml"/>
  <Override PartName="/ppt/notesSlides/notesSlide72.xml" ContentType="application/vnd.openxmlformats-officedocument.presentationml.notesSlide+xml"/>
  <Override PartName="/ppt/slides/slide73.xml" ContentType="application/vnd.openxmlformats-officedocument.presentationml.slide+xml"/>
  <Override PartName="/ppt/notesSlides/notesSlide73.xml" ContentType="application/vnd.openxmlformats-officedocument.presentationml.notesSlide+xml"/>
  <Override PartName="/ppt/slides/slide74.xml" ContentType="application/vnd.openxmlformats-officedocument.presentationml.slide+xml"/>
  <Override PartName="/ppt/notesSlides/notesSlide74.xml" ContentType="application/vnd.openxmlformats-officedocument.presentationml.notesSlide+xml"/>
  <Override PartName="/ppt/slides/slide75.xml" ContentType="application/vnd.openxmlformats-officedocument.presentationml.slide+xml"/>
  <Override PartName="/ppt/notesSlides/notesSlide75.xml" ContentType="application/vnd.openxmlformats-officedocument.presentationml.notesSlide+xml"/>
  <Override PartName="/ppt/slides/slide76.xml" ContentType="application/vnd.openxmlformats-officedocument.presentationml.slide+xml"/>
  <Override PartName="/ppt/notesSlides/notesSlide76.xml" ContentType="application/vnd.openxmlformats-officedocument.presentationml.notesSlide+xml"/>
  <Override PartName="/ppt/slides/slide77.xml" ContentType="application/vnd.openxmlformats-officedocument.presentationml.slide+xml"/>
  <Override PartName="/ppt/notesSlides/notesSlide77.xml" ContentType="application/vnd.openxmlformats-officedocument.presentationml.notesSlide+xml"/>
  <Override PartName="/ppt/slides/slide78.xml" ContentType="application/vnd.openxmlformats-officedocument.presentationml.slide+xml"/>
  <Override PartName="/ppt/notesSlides/notesSlide78.xml" ContentType="application/vnd.openxmlformats-officedocument.presentationml.notesSlide+xml"/>
  <Override PartName="/ppt/slides/slide79.xml" ContentType="application/vnd.openxmlformats-officedocument.presentationml.slide+xml"/>
  <Override PartName="/ppt/notesSlides/notesSlide79.xml" ContentType="application/vnd.openxmlformats-officedocument.presentationml.notesSlide+xml"/>
  <Override PartName="/ppt/slides/slide80.xml" ContentType="application/vnd.openxmlformats-officedocument.presentationml.slide+xml"/>
  <Override PartName="/ppt/notesSlides/notesSlide80.xml" ContentType="application/vnd.openxmlformats-officedocument.presentationml.notesSlide+xml"/>
  <Override PartName="/ppt/slides/slide81.xml" ContentType="application/vnd.openxmlformats-officedocument.presentationml.slide+xml"/>
  <Override PartName="/ppt/notesSlides/notesSlide81.xml" ContentType="application/vnd.openxmlformats-officedocument.presentationml.notesSlide+xml"/>
  <Override PartName="/ppt/slides/slide82.xml" ContentType="application/vnd.openxmlformats-officedocument.presentationml.slide+xml"/>
  <Override PartName="/ppt/notesSlides/notesSlide82.xml" ContentType="application/vnd.openxmlformats-officedocument.presentationml.notesSlide+xml"/>
  <Override PartName="/ppt/slides/slide83.xml" ContentType="application/vnd.openxmlformats-officedocument.presentationml.slide+xml"/>
  <Override PartName="/ppt/notesSlides/notesSlide83.xml" ContentType="application/vnd.openxmlformats-officedocument.presentationml.notesSlide+xml"/>
  <Override PartName="/ppt/slides/slide84.xml" ContentType="application/vnd.openxmlformats-officedocument.presentationml.slide+xml"/>
  <Override PartName="/ppt/notesSlides/notesSlide84.xml" ContentType="application/vnd.openxmlformats-officedocument.presentationml.notesSlide+xml"/>
  <Override PartName="/ppt/slides/slide85.xml" ContentType="application/vnd.openxmlformats-officedocument.presentationml.slide+xml"/>
  <Override PartName="/ppt/notesSlides/notesSlide85.xml" ContentType="application/vnd.openxmlformats-officedocument.presentationml.notesSlide+xml"/>
  <Override PartName="/ppt/slides/slide86.xml" ContentType="application/vnd.openxmlformats-officedocument.presentationml.slide+xml"/>
  <Override PartName="/ppt/notesSlides/notesSlide86.xml" ContentType="application/vnd.openxmlformats-officedocument.presentationml.notesSlide+xml"/>
  <Override PartName="/ppt/slides/slide87.xml" ContentType="application/vnd.openxmlformats-officedocument.presentationml.slide+xml"/>
  <Override PartName="/ppt/notesSlides/notesSlide87.xml" ContentType="application/vnd.openxmlformats-officedocument.presentationml.notesSlide+xml"/>
  <Override PartName="/ppt/slides/slide88.xml" ContentType="application/vnd.openxmlformats-officedocument.presentationml.slide+xml"/>
  <Override PartName="/ppt/notesSlides/notesSlide88.xml" ContentType="application/vnd.openxmlformats-officedocument.presentationml.notesSlide+xml"/>
  <Override PartName="/ppt/slides/slide89.xml" ContentType="application/vnd.openxmlformats-officedocument.presentationml.slide+xml"/>
  <Override PartName="/ppt/notesSlides/notesSlide89.xml" ContentType="application/vnd.openxmlformats-officedocument.presentationml.notesSlide+xml"/>
  <Override PartName="/ppt/slides/slide90.xml" ContentType="application/vnd.openxmlformats-officedocument.presentationml.slide+xml"/>
  <Override PartName="/ppt/notesSlides/notesSlide90.xml" ContentType="application/vnd.openxmlformats-officedocument.presentationml.notesSlide+xml"/>
  <Override PartName="/ppt/slides/slide91.xml" ContentType="application/vnd.openxmlformats-officedocument.presentationml.slide+xml"/>
  <Override PartName="/ppt/notesSlides/notesSlide91.xml" ContentType="application/vnd.openxmlformats-officedocument.presentationml.notesSlide+xml"/>
  <Override PartName="/ppt/slides/slide92.xml" ContentType="application/vnd.openxmlformats-officedocument.presentationml.slide+xml"/>
  <Override PartName="/ppt/notesSlides/notesSlide92.xml" ContentType="application/vnd.openxmlformats-officedocument.presentationml.notesSlide+xml"/>
  <Override PartName="/ppt/slides/slide93.xml" ContentType="application/vnd.openxmlformats-officedocument.presentationml.slide+xml"/>
  <Override PartName="/ppt/notesSlides/notesSlide93.xml" ContentType="application/vnd.openxmlformats-officedocument.presentationml.notesSlide+xml"/>
  <Override PartName="/ppt/slides/slide94.xml" ContentType="application/vnd.openxmlformats-officedocument.presentationml.slide+xml"/>
  <Override PartName="/ppt/notesSlides/notesSlide94.xml" ContentType="application/vnd.openxmlformats-officedocument.presentationml.notesSlide+xml"/>
  <Override PartName="/ppt/slides/slide95.xml" ContentType="application/vnd.openxmlformats-officedocument.presentationml.slide+xml"/>
  <Override PartName="/ppt/notesSlides/notesSlide95.xml" ContentType="application/vnd.openxmlformats-officedocument.presentationml.notesSlide+xml"/>
  <Override PartName="/ppt/slides/slide96.xml" ContentType="application/vnd.openxmlformats-officedocument.presentationml.slide+xml"/>
  <Override PartName="/ppt/notesSlides/notesSlide96.xml" ContentType="application/vnd.openxmlformats-officedocument.presentationml.notesSlide+xml"/>
  <Override PartName="/ppt/slides/slide97.xml" ContentType="application/vnd.openxmlformats-officedocument.presentationml.slide+xml"/>
  <Override PartName="/ppt/notesSlides/notesSlide97.xml" ContentType="application/vnd.openxmlformats-officedocument.presentationml.notesSlide+xml"/>
  <Override PartName="/ppt/slides/slide98.xml" ContentType="application/vnd.openxmlformats-officedocument.presentationml.slide+xml"/>
  <Override PartName="/ppt/slides/slide99.xml" ContentType="application/vnd.openxmlformats-officedocument.presentationml.slide+xml"/>
  <Override PartName="/ppt/notesSlides/notesSlide99.xml" ContentType="application/vnd.openxmlformats-officedocument.presentationml.notesSlide+xml"/>
  <Override PartName="/ppt/slides/slide100.xml" ContentType="application/vnd.openxmlformats-officedocument.presentationml.slide+xml"/>
  <Override PartName="/ppt/notesSlides/notesSlide100.xml" ContentType="application/vnd.openxmlformats-officedocument.presentationml.notesSlide+xml"/>
  <Override PartName="/ppt/slides/slide101.xml" ContentType="application/vnd.openxmlformats-officedocument.presentationml.slide+xml"/>
  <Override PartName="/ppt/notesSlides/notesSlide101.xml" ContentType="application/vnd.openxmlformats-officedocument.presentationml.notesSlide+xml"/>
  <Override PartName="/ppt/slides/slide102.xml" ContentType="application/vnd.openxmlformats-officedocument.presentationml.slide+xml"/>
  <Override PartName="/ppt/notesSlides/notesSlide102.xml" ContentType="application/vnd.openxmlformats-officedocument.presentationml.notesSlide+xml"/>
  <Override PartName="/ppt/slides/slide103.xml" ContentType="application/vnd.openxmlformats-officedocument.presentationml.slide+xml"/>
  <Override PartName="/ppt/notesSlides/notesSlide103.xml" ContentType="application/vnd.openxmlformats-officedocument.presentationml.notesSlide+xml"/>
  <Override PartName="/ppt/slides/slide104.xml" ContentType="application/vnd.openxmlformats-officedocument.presentationml.slide+xml"/>
  <Override PartName="/ppt/notesSlides/notesSlide104.xml" ContentType="application/vnd.openxmlformats-officedocument.presentationml.notesSlide+xml"/>
  <Override PartName="/ppt/slides/slide105.xml" ContentType="application/vnd.openxmlformats-officedocument.presentationml.slide+xml"/>
  <Override PartName="/ppt/notesSlides/notesSlide105.xml" ContentType="application/vnd.openxmlformats-officedocument.presentationml.notesSlide+xml"/>
  <Override PartName="/ppt/slides/slide106.xml" ContentType="application/vnd.openxmlformats-officedocument.presentationml.slide+xml"/>
  <Override PartName="/ppt/slides/slide107.xml" ContentType="application/vnd.openxmlformats-officedocument.presentationml.slide+xml"/>
  <Override PartName="/ppt/notesSlides/notesSlide107.xml" ContentType="application/vnd.openxmlformats-officedocument.presentationml.notes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 id="292" r:id="rId39"/>
    <p:sldId id="293" r:id="rId40"/>
    <p:sldId id="294" r:id="rId41"/>
    <p:sldId id="295" r:id="rId42"/>
    <p:sldId id="296" r:id="rId43"/>
    <p:sldId id="297" r:id="rId44"/>
    <p:sldId id="298" r:id="rId45"/>
    <p:sldId id="299" r:id="rId46"/>
    <p:sldId id="300" r:id="rId47"/>
    <p:sldId id="301" r:id="rId48"/>
    <p:sldId id="302" r:id="rId49"/>
    <p:sldId id="303" r:id="rId50"/>
    <p:sldId id="304" r:id="rId51"/>
    <p:sldId id="305" r:id="rId52"/>
    <p:sldId id="306" r:id="rId53"/>
    <p:sldId id="307" r:id="rId54"/>
    <p:sldId id="308" r:id="rId55"/>
    <p:sldId id="309" r:id="rId56"/>
    <p:sldId id="310" r:id="rId57"/>
    <p:sldId id="311" r:id="rId58"/>
    <p:sldId id="312" r:id="rId59"/>
    <p:sldId id="313" r:id="rId60"/>
    <p:sldId id="314" r:id="rId61"/>
    <p:sldId id="315" r:id="rId62"/>
    <p:sldId id="316" r:id="rId63"/>
    <p:sldId id="317" r:id="rId64"/>
    <p:sldId id="318" r:id="rId65"/>
    <p:sldId id="319" r:id="rId66"/>
    <p:sldId id="320" r:id="rId67"/>
    <p:sldId id="321" r:id="rId68"/>
    <p:sldId id="322" r:id="rId69"/>
    <p:sldId id="323" r:id="rId70"/>
    <p:sldId id="324" r:id="rId71"/>
    <p:sldId id="325" r:id="rId72"/>
    <p:sldId id="326" r:id="rId73"/>
    <p:sldId id="327" r:id="rId74"/>
    <p:sldId id="328" r:id="rId75"/>
    <p:sldId id="329" r:id="rId76"/>
    <p:sldId id="330" r:id="rId77"/>
    <p:sldId id="331" r:id="rId78"/>
    <p:sldId id="332" r:id="rId79"/>
    <p:sldId id="333" r:id="rId80"/>
    <p:sldId id="334" r:id="rId81"/>
    <p:sldId id="335" r:id="rId82"/>
    <p:sldId id="336" r:id="rId83"/>
    <p:sldId id="337" r:id="rId84"/>
    <p:sldId id="338" r:id="rId85"/>
    <p:sldId id="339" r:id="rId86"/>
    <p:sldId id="340" r:id="rId87"/>
    <p:sldId id="341" r:id="rId88"/>
    <p:sldId id="342" r:id="rId89"/>
    <p:sldId id="343" r:id="rId90"/>
    <p:sldId id="344" r:id="rId91"/>
    <p:sldId id="345" r:id="rId92"/>
    <p:sldId id="346" r:id="rId93"/>
    <p:sldId id="347" r:id="rId94"/>
    <p:sldId id="348" r:id="rId95"/>
    <p:sldId id="349" r:id="rId96"/>
    <p:sldId id="350" r:id="rId97"/>
    <p:sldId id="351" r:id="rId98"/>
    <p:sldId id="352" r:id="rId99"/>
    <p:sldId id="353" r:id="rId100"/>
    <p:sldId id="354" r:id="rId101"/>
    <p:sldId id="355" r:id="rId102"/>
    <p:sldId id="356" r:id="rId103"/>
    <p:sldId id="357" r:id="rId104"/>
    <p:sldId id="358" r:id="rId105"/>
    <p:sldId id="359" r:id="rId106"/>
    <p:sldId id="360" r:id="rId107"/>
    <p:sldId id="361" r:id="rId108"/>
    <p:sldId id="362" r:id="rId109"/>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p:presen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slide" Target="slides/slide35.xml"/>
  <Relationship Id="rId38" Type="http://schemas.openxmlformats.org/officeDocument/2006/relationships/slide" Target="slides/slide36.xml"/>
  <Relationship Id="rId39" Type="http://schemas.openxmlformats.org/officeDocument/2006/relationships/slide" Target="slides/slide37.xml"/>
  <Relationship Id="rId40" Type="http://schemas.openxmlformats.org/officeDocument/2006/relationships/slide" Target="slides/slide38.xml"/>
  <Relationship Id="rId41" Type="http://schemas.openxmlformats.org/officeDocument/2006/relationships/slide" Target="slides/slide39.xml"/>
  <Relationship Id="rId42" Type="http://schemas.openxmlformats.org/officeDocument/2006/relationships/slide" Target="slides/slide40.xml"/>
  <Relationship Id="rId43" Type="http://schemas.openxmlformats.org/officeDocument/2006/relationships/slide" Target="slides/slide41.xml"/>
  <Relationship Id="rId44" Type="http://schemas.openxmlformats.org/officeDocument/2006/relationships/slide" Target="slides/slide42.xml"/>
  <Relationship Id="rId45" Type="http://schemas.openxmlformats.org/officeDocument/2006/relationships/slide" Target="slides/slide43.xml"/>
  <Relationship Id="rId46" Type="http://schemas.openxmlformats.org/officeDocument/2006/relationships/slide" Target="slides/slide44.xml"/>
  <Relationship Id="rId47" Type="http://schemas.openxmlformats.org/officeDocument/2006/relationships/slide" Target="slides/slide45.xml"/>
  <Relationship Id="rId48" Type="http://schemas.openxmlformats.org/officeDocument/2006/relationships/slide" Target="slides/slide46.xml"/>
  <Relationship Id="rId49" Type="http://schemas.openxmlformats.org/officeDocument/2006/relationships/slide" Target="slides/slide47.xml"/>
  <Relationship Id="rId50" Type="http://schemas.openxmlformats.org/officeDocument/2006/relationships/slide" Target="slides/slide48.xml"/>
  <Relationship Id="rId51" Type="http://schemas.openxmlformats.org/officeDocument/2006/relationships/slide" Target="slides/slide49.xml"/>
  <Relationship Id="rId52" Type="http://schemas.openxmlformats.org/officeDocument/2006/relationships/slide" Target="slides/slide50.xml"/>
  <Relationship Id="rId53" Type="http://schemas.openxmlformats.org/officeDocument/2006/relationships/slide" Target="slides/slide51.xml"/>
  <Relationship Id="rId54" Type="http://schemas.openxmlformats.org/officeDocument/2006/relationships/slide" Target="slides/slide52.xml"/>
  <Relationship Id="rId55" Type="http://schemas.openxmlformats.org/officeDocument/2006/relationships/slide" Target="slides/slide53.xml"/>
  <Relationship Id="rId56" Type="http://schemas.openxmlformats.org/officeDocument/2006/relationships/slide" Target="slides/slide54.xml"/>
  <Relationship Id="rId57" Type="http://schemas.openxmlformats.org/officeDocument/2006/relationships/slide" Target="slides/slide55.xml"/>
  <Relationship Id="rId58" Type="http://schemas.openxmlformats.org/officeDocument/2006/relationships/slide" Target="slides/slide56.xml"/>
  <Relationship Id="rId59" Type="http://schemas.openxmlformats.org/officeDocument/2006/relationships/slide" Target="slides/slide57.xml"/>
  <Relationship Id="rId60" Type="http://schemas.openxmlformats.org/officeDocument/2006/relationships/slide" Target="slides/slide58.xml"/>
  <Relationship Id="rId61" Type="http://schemas.openxmlformats.org/officeDocument/2006/relationships/slide" Target="slides/slide59.xml"/>
  <Relationship Id="rId62" Type="http://schemas.openxmlformats.org/officeDocument/2006/relationships/slide" Target="slides/slide60.xml"/>
  <Relationship Id="rId63" Type="http://schemas.openxmlformats.org/officeDocument/2006/relationships/slide" Target="slides/slide61.xml"/>
  <Relationship Id="rId64" Type="http://schemas.openxmlformats.org/officeDocument/2006/relationships/slide" Target="slides/slide62.xml"/>
  <Relationship Id="rId65" Type="http://schemas.openxmlformats.org/officeDocument/2006/relationships/slide" Target="slides/slide63.xml"/>
  <Relationship Id="rId66" Type="http://schemas.openxmlformats.org/officeDocument/2006/relationships/slide" Target="slides/slide64.xml"/>
  <Relationship Id="rId67" Type="http://schemas.openxmlformats.org/officeDocument/2006/relationships/slide" Target="slides/slide65.xml"/>
  <Relationship Id="rId68" Type="http://schemas.openxmlformats.org/officeDocument/2006/relationships/slide" Target="slides/slide66.xml"/>
  <Relationship Id="rId69" Type="http://schemas.openxmlformats.org/officeDocument/2006/relationships/slide" Target="slides/slide67.xml"/>
  <Relationship Id="rId70" Type="http://schemas.openxmlformats.org/officeDocument/2006/relationships/slide" Target="slides/slide68.xml"/>
  <Relationship Id="rId71" Type="http://schemas.openxmlformats.org/officeDocument/2006/relationships/slide" Target="slides/slide69.xml"/>
  <Relationship Id="rId72" Type="http://schemas.openxmlformats.org/officeDocument/2006/relationships/slide" Target="slides/slide70.xml"/>
  <Relationship Id="rId73" Type="http://schemas.openxmlformats.org/officeDocument/2006/relationships/slide" Target="slides/slide71.xml"/>
  <Relationship Id="rId74" Type="http://schemas.openxmlformats.org/officeDocument/2006/relationships/slide" Target="slides/slide72.xml"/>
  <Relationship Id="rId75" Type="http://schemas.openxmlformats.org/officeDocument/2006/relationships/slide" Target="slides/slide73.xml"/>
  <Relationship Id="rId76" Type="http://schemas.openxmlformats.org/officeDocument/2006/relationships/slide" Target="slides/slide74.xml"/>
  <Relationship Id="rId77" Type="http://schemas.openxmlformats.org/officeDocument/2006/relationships/slide" Target="slides/slide75.xml"/>
  <Relationship Id="rId78" Type="http://schemas.openxmlformats.org/officeDocument/2006/relationships/slide" Target="slides/slide76.xml"/>
  <Relationship Id="rId79" Type="http://schemas.openxmlformats.org/officeDocument/2006/relationships/slide" Target="slides/slide77.xml"/>
  <Relationship Id="rId80" Type="http://schemas.openxmlformats.org/officeDocument/2006/relationships/slide" Target="slides/slide78.xml"/>
  <Relationship Id="rId81" Type="http://schemas.openxmlformats.org/officeDocument/2006/relationships/slide" Target="slides/slide79.xml"/>
  <Relationship Id="rId82" Type="http://schemas.openxmlformats.org/officeDocument/2006/relationships/slide" Target="slides/slide80.xml"/>
  <Relationship Id="rId83" Type="http://schemas.openxmlformats.org/officeDocument/2006/relationships/slide" Target="slides/slide81.xml"/>
  <Relationship Id="rId84" Type="http://schemas.openxmlformats.org/officeDocument/2006/relationships/slide" Target="slides/slide82.xml"/>
  <Relationship Id="rId85" Type="http://schemas.openxmlformats.org/officeDocument/2006/relationships/slide" Target="slides/slide83.xml"/>
  <Relationship Id="rId86" Type="http://schemas.openxmlformats.org/officeDocument/2006/relationships/slide" Target="slides/slide84.xml"/>
  <Relationship Id="rId87" Type="http://schemas.openxmlformats.org/officeDocument/2006/relationships/slide" Target="slides/slide85.xml"/>
  <Relationship Id="rId88" Type="http://schemas.openxmlformats.org/officeDocument/2006/relationships/slide" Target="slides/slide86.xml"/>
  <Relationship Id="rId89" Type="http://schemas.openxmlformats.org/officeDocument/2006/relationships/slide" Target="slides/slide87.xml"/>
  <Relationship Id="rId90" Type="http://schemas.openxmlformats.org/officeDocument/2006/relationships/slide" Target="slides/slide88.xml"/>
  <Relationship Id="rId91" Type="http://schemas.openxmlformats.org/officeDocument/2006/relationships/slide" Target="slides/slide89.xml"/>
  <Relationship Id="rId92" Type="http://schemas.openxmlformats.org/officeDocument/2006/relationships/slide" Target="slides/slide90.xml"/>
  <Relationship Id="rId93" Type="http://schemas.openxmlformats.org/officeDocument/2006/relationships/slide" Target="slides/slide91.xml"/>
  <Relationship Id="rId94" Type="http://schemas.openxmlformats.org/officeDocument/2006/relationships/slide" Target="slides/slide92.xml"/>
  <Relationship Id="rId95" Type="http://schemas.openxmlformats.org/officeDocument/2006/relationships/slide" Target="slides/slide93.xml"/>
  <Relationship Id="rId96" Type="http://schemas.openxmlformats.org/officeDocument/2006/relationships/slide" Target="slides/slide94.xml"/>
  <Relationship Id="rId97" Type="http://schemas.openxmlformats.org/officeDocument/2006/relationships/slide" Target="slides/slide95.xml"/>
  <Relationship Id="rId98" Type="http://schemas.openxmlformats.org/officeDocument/2006/relationships/slide" Target="slides/slide96.xml"/>
  <Relationship Id="rId99" Type="http://schemas.openxmlformats.org/officeDocument/2006/relationships/slide" Target="slides/slide97.xml"/>
  <Relationship Id="rId100" Type="http://schemas.openxmlformats.org/officeDocument/2006/relationships/slide" Target="slides/slide98.xml"/>
  <Relationship Id="rId101" Type="http://schemas.openxmlformats.org/officeDocument/2006/relationships/slide" Target="slides/slide99.xml"/>
  <Relationship Id="rId102" Type="http://schemas.openxmlformats.org/officeDocument/2006/relationships/slide" Target="slides/slide100.xml"/>
  <Relationship Id="rId103" Type="http://schemas.openxmlformats.org/officeDocument/2006/relationships/slide" Target="slides/slide101.xml"/>
  <Relationship Id="rId104" Type="http://schemas.openxmlformats.org/officeDocument/2006/relationships/slide" Target="slides/slide102.xml"/>
  <Relationship Id="rId105" Type="http://schemas.openxmlformats.org/officeDocument/2006/relationships/slide" Target="slides/slide103.xml"/>
  <Relationship Id="rId106" Type="http://schemas.openxmlformats.org/officeDocument/2006/relationships/slide" Target="slides/slide104.xml"/>
  <Relationship Id="rId107" Type="http://schemas.openxmlformats.org/officeDocument/2006/relationships/slide" Target="slides/slide105.xml"/>
  <Relationship Id="rId108" Type="http://schemas.openxmlformats.org/officeDocument/2006/relationships/slide" Target="slides/slide106.xml"/>
  <Relationship Id="rId109" Type="http://schemas.openxmlformats.org/officeDocument/2006/relationships/slide" Target="slides/slide107.xml"/>
  <Relationship Id="rId110" Type="http://schemas.openxmlformats.org/officeDocument/2006/relationships/presProps" Target="presProps.xml"/>
  <Relationship Id="rId111" Type="http://schemas.openxmlformats.org/officeDocument/2006/relationships/viewProps" Target="viewProps.xml"/>
  <Relationship Id="rId112" Type="http://schemas.openxmlformats.org/officeDocument/2006/relationships/tableStyles" Target="tableStyles.xml"/>
</Relationships>

</file>

<file path=ppt/notesSlides/notesSlide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Objeto de aprendizaje de Lumbre · Marketing]]></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marketing.lumbre.lat/object/mkt-her-r04-oa01]]></a:t>
            </a:r>
          </a:p>
        </p:txBody>
      </p:sp>
    </p:spTree>
  </p:cSld>
</p:notes>
</file>

<file path=ppt/notesSlides/notesSlide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marketing.lumbre.lat/object/mkt-her-r04-oa01]]></a:t>
            </a:r>
          </a:p>
        </p:txBody>
      </p:sp>
    </p:spTree>
  </p:cSld>
</p:notes>
</file>

<file path=ppt/notesSlides/notesSlide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erca de este OA» (2 de 3).]]></a:t>
            </a:r>
          </a:p>
        </p:txBody>
      </p:sp>
    </p:spTree>
  </p:cSld>
</p:notes>
</file>

<file path=ppt/notesSlides/notesSlide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erca de este OA» (3 de 3).]]></a:t>
            </a:r>
          </a:p>
        </p:txBody>
      </p:sp>
    </p:spTree>
  </p:cSld>
</p:notes>
</file>

<file path=ppt/notesSlides/notesSlide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Higiene de datos» (2 de 6).]]></a:t>
            </a:r>
          </a:p>
        </p:txBody>
      </p:sp>
    </p:spTree>
  </p:cSld>
</p:notes>
</file>

<file path=ppt/notesSlides/notesSlide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Higiene de datos» (3 de 6).]]></a:t>
            </a:r>
          </a:p>
        </p:txBody>
      </p:sp>
    </p:spTree>
  </p:cSld>
</p:notes>
</file>

<file path=ppt/notesSlides/notesSlide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Higiene de datos» (4 de 6).]]></a:t>
            </a:r>
          </a:p>
        </p:txBody>
      </p:sp>
    </p:spTree>
  </p:cSld>
</p:notes>
</file>

<file path=ppt/notesSlides/notesSlide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Higiene de datos» (5 de 6).]]></a:t>
            </a:r>
          </a:p>
        </p:txBody>
      </p:sp>
    </p:spTree>
  </p:cSld>
</p:notes>
</file>

<file path=ppt/notesSlides/notesSlide1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Higiene de datos» (6 de 6).]]></a:t>
            </a:r>
          </a:p>
        </p:txBody>
      </p:sp>
    </p:spTree>
  </p:cSld>
</p:notes>
</file>

<file path=ppt/notesSlides/notesSlide1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Primero las palabras: los nombres se confunden» (2 de 4).]]></a:t>
            </a:r>
          </a:p>
        </p:txBody>
      </p:sp>
    </p:spTree>
  </p:cSld>
</p:notes>
</file>

<file path=ppt/notesSlides/notesSlide1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Primero las palabras: los nombres se confunden» (3 de 4).]]></a:t>
            </a:r>
          </a:p>
        </p:txBody>
      </p:sp>
    </p:spTree>
  </p:cSld>
</p:notes>
</file>

<file path=ppt/notesSlides/notesSlide1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Primero las palabras: los nombres se confunden» (4 de 4).]]></a:t>
            </a:r>
          </a:p>
        </p:txBody>
      </p:sp>
    </p:spTree>
  </p:cSld>
</p:notes>
</file>

<file path=ppt/notesSlides/notesSlide1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ítulo completo de la tabla que sigue.]]></a:t>
            </a:r>
          </a:p>
        </p:txBody>
      </p:sp>
    </p:spTree>
  </p:cSld>
</p:notes>
</file>

<file path=ppt/notesSlides/notesSlide1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abla del OA: Tabl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marketing.lumbre.lat/object/mkt-her-r04-oa01]]></a:t>
            </a:r>
          </a:p>
        </p:txBody>
      </p:sp>
    </p:spTree>
  </p:cSld>
</p:notes>
</file>

<file path=ppt/notesSlides/notesSlide1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abla del OA: Tabl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marketing.lumbre.lat/object/mkt-her-r04-oa01]]></a:t>
            </a:r>
          </a:p>
        </p:txBody>
      </p:sp>
    </p:spTree>
  </p:cSld>
</p:notes>
</file>

<file path=ppt/notesSlides/notesSlide1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abla del OA: Tabl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marketing.lumbre.lat/object/mkt-her-r04-oa01]]></a:t>
            </a:r>
          </a:p>
        </p:txBody>
      </p:sp>
    </p:spTree>
  </p:cSld>
</p:notes>
</file>

<file path=ppt/notesSlides/notesSlide1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abla del OA: Tabl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marketing.lumbre.lat/object/mkt-her-r04-oa01]]></a:t>
            </a:r>
          </a:p>
        </p:txBody>
      </p:sp>
    </p:spTree>
  </p:cSld>
</p:notes>
</file>

<file path=ppt/notesSlides/notesSlide2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marketing.lumbre.lat/object/mkt-her-r04-oa01]]></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OA: https://marketing.lumbre.lat/object/mkt-her-r04-oa01]]></a:t>
            </a:r>
          </a:p>
        </p:txBody>
      </p:sp>
    </p:spTree>
  </p:cSld>
</p:notes>
</file>

<file path=ppt/notesSlides/notesSlide2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marketing.lumbre.lat/object/mkt-her-r04-oa01]]></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OA: https://marketing.lumbre.lat/object/mkt-her-r04-oa01]]></a:t>
            </a:r>
          </a:p>
        </p:txBody>
      </p:sp>
    </p:spTree>
  </p:cSld>
</p:notes>
</file>

<file path=ppt/notesSlides/notesSlide2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Primero las palabras: los nombres se confunden» (2 de 3).]]></a:t>
            </a:r>
          </a:p>
        </p:txBody>
      </p:sp>
    </p:spTree>
  </p:cSld>
</p:notes>
</file>

<file path=ppt/notesSlides/notesSlide2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Primero las palabras: los nombres se confunden» (3 de 3).]]></a:t>
            </a:r>
          </a:p>
        </p:txBody>
      </p:sp>
    </p:spTree>
  </p:cSld>
</p:notes>
</file>

<file path=ppt/notesSlides/notesSlide2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Los cinco filtros de la limpieza semanal» (2 de 6).]]></a:t>
            </a:r>
          </a:p>
        </p:txBody>
      </p:sp>
    </p:spTree>
  </p:cSld>
</p:notes>
</file>

<file path=ppt/notesSlides/notesSlide2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Los cinco filtros de la limpieza semanal» (3 de 6).]]></a:t>
            </a:r>
          </a:p>
        </p:txBody>
      </p:sp>
    </p:spTree>
  </p:cSld>
</p:notes>
</file>

<file path=ppt/notesSlides/notesSlide2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Los cinco filtros de la limpieza semanal» (4 de 6).]]></a:t>
            </a:r>
          </a:p>
        </p:txBody>
      </p:sp>
    </p:spTree>
  </p:cSld>
</p:notes>
</file>

<file path=ppt/notesSlides/notesSlide2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Los cinco filtros de la limpieza semanal» (5 de 6).]]></a:t>
            </a:r>
          </a:p>
        </p:txBody>
      </p:sp>
    </p:spTree>
  </p:cSld>
</p:notes>
</file>

<file path=ppt/notesSlides/notesSlide3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Los cinco filtros de la limpieza semanal» (6 de 6).]]></a:t>
            </a:r>
          </a:p>
        </p:txBody>
      </p:sp>
    </p:spTree>
  </p:cSld>
</p:notes>
</file>

<file path=ppt/notesSlides/notesSlide3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ítulo completo de la tabla que sigue.]]></a:t>
            </a:r>
          </a:p>
        </p:txBody>
      </p:sp>
    </p:spTree>
  </p:cSld>
</p:notes>
</file>

<file path=ppt/notesSlides/notesSlide3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abla del OA: Tabl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marketing.lumbre.lat/object/mkt-her-r04-oa01]]></a:t>
            </a:r>
          </a:p>
        </p:txBody>
      </p:sp>
    </p:spTree>
  </p:cSld>
</p:notes>
</file>

<file path=ppt/notesSlides/notesSlide3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abla del OA: Tabl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marketing.lumbre.lat/object/mkt-her-r04-oa01]]></a:t>
            </a:r>
          </a:p>
        </p:txBody>
      </p:sp>
    </p:spTree>
  </p:cSld>
</p:notes>
</file>

<file path=ppt/notesSlides/notesSlide3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Ejemplo resuelto (caso ficticio): el viernes del taller de tornillo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1 de 7: 1. El punto de partid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El taller El Tornillo (nombre ficticio) lleva su registro en una hoja con 214 filas y cuatro columnas: nombre, teléfono, etapa y fecha de último contacto. La etapa está vacía en una de cada dos filas, hay pares que se ven iguales a simple vista y una fila que sólo tiene un número de teléfono. El dueño pide «que le limpien el archivo» sin dar más instrucciones. Este ejercicio usa ese taller y ningún otro: los números y los nombres son inventados para la práctic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marketing.lumbre.lat/object/mkt-her-r04-oa01]]></a:t>
            </a:r>
          </a:p>
        </p:txBody>
      </p:sp>
    </p:spTree>
  </p:cSld>
</p:notes>
</file>

<file path=ppt/notesSlides/notesSlide3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Sección» (2 de 2).]]></a:t>
            </a:r>
          </a:p>
        </p:txBody>
      </p:sp>
    </p:spTree>
  </p:cSld>
</p:notes>
</file>

<file path=ppt/notesSlides/notesSlide3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Ejemplo resuelto (caso ficticio): el viernes del taller de tornillo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2 de 7: 2. Filtro de duplicado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Se buscan por teléfono y por razón social. Salen 11 pares. En 9 de ellos la fila con más datos es la misma; en 2 es al revés, y ahí se conserva la que tiene la fecha más reciente aunque le falte un campo, porque ese campo se rellena con lo que hay en la otra. Las notas de las once filas que desaparecen se pegan a la fila que sobrevive antes de quitarlas. Resultado: 203 filas, que son 192 personas. Esa diferencia entre filas y personas es justo lo que el dueño no veí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marketing.lumbre.lat/object/mkt-her-r04-oa01]]></a:t>
            </a:r>
          </a:p>
        </p:txBody>
      </p:sp>
    </p:spTree>
  </p:cSld>
</p:notes>
</file>

<file path=ppt/notesSlides/notesSlide3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Sección» (2 de 2).]]></a:t>
            </a:r>
          </a:p>
        </p:txBody>
      </p:sp>
    </p:spTree>
  </p:cSld>
</p:notes>
</file>

<file path=ppt/notesSlides/notesSlide3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Ejemplo resuelto (caso ficticio): el viernes del taller de tornillo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3 de 7: 3. Filtro de campos incompleto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El taller usa tres campos: nombre, etapa y fecha. Se busca la fecha de cada fila en la agenda compartida del equipo. 26 filas la recuperan; 9 no aparecen en ningún lado y se marcan como «sin fecha», con una nota de que no se pudo recuperar. Inventar la fecha para que la columna se vea completa sería el error clásico: deja el registro más bonito y menos ciert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marketing.lumbre.lat/object/mkt-her-r04-oa01]]></a:t>
            </a:r>
          </a:p>
        </p:txBody>
      </p:sp>
    </p:spTree>
  </p:cSld>
</p:notes>
</file>

<file path=ppt/notesSlides/notesSlide3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Ejemplo resuelto (caso ficticio): el viernes del taller de tornillo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4 de 7: 4. Filtro de etapas coherente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9 filas estaban en «cotizando» sin movimiento desde hace meses. El dueño las revisa una por una: 5 vuelven a «contacto», 3 pasan a «cerrado sin respuesta» y 1 sigue viva porque esa persona acaba de mandar un mensaje. Al final la columna de etapas describe lo que está pasando, y por eso el filtro siguiente ya puede trabajar con algo ciert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marketing.lumbre.lat/object/mkt-her-r04-oa01]]></a:t>
            </a:r>
          </a:p>
        </p:txBody>
      </p:sp>
    </p:spTree>
  </p:cSld>
</p:notes>
</file>

<file path=ppt/notesSlides/notesSlide4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Ejemplo resuelto (caso ficticio): el viernes del taller de tornillo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5 de 7: 5. Filtro de caducidad]]></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El dueño define su ventana: 90 días sin movimiento sacan la fila de la vista de abiertas. 38 filas cumplen esa condición. Ninguna se borra: pasan al archivo con la fecha de su último movimiento, y la vista de abiertas queda con las que sí tienen una conversación reciente. La ventana es del taller, no una regla universal: en otro negocio con un ciclo de venta de dos meses sería distint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marketing.lumbre.lat/object/mkt-her-r04-oa01]]></a:t>
            </a:r>
          </a:p>
        </p:txBody>
      </p:sp>
    </p:spTree>
  </p:cSld>
</p:notes>
</file>

<file path=ppt/notesSlides/notesSlide4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Ejemplo resuelto (caso ficticio): el viernes del taller de tornillo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6 de 7: 6. Filtro de lo que ya no debe estar]]></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Hay 2 filas de personas que pidieron no recibir más contacto. Se purgan de la hoja de trabajo y de la copia que está en la carpeta compartida, y se anota la baja en la bitácora. También se elimina una hoja de notas sueltas que traía datos copiados de otro negocio y que nadie sabía explicar. Purgar es lo último y es lo único que no tiene vuelta atrá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marketing.lumbre.lat/object/mkt-her-r04-oa01]]></a:t>
            </a:r>
          </a:p>
        </p:txBody>
      </p:sp>
    </p:spTree>
  </p:cSld>
</p:notes>
</file>

<file path=ppt/notesSlides/notesSlide4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Ejemplo resuelto (caso ficticio): el viernes del taller de tornillo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7 de 7: 7. El resultado y la bitácor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La hoja pasa de 214 a 171 filas, y esas 171 filas son 171 personas distintas, con etapa y con fecha. La bitácora tiene cinco renglones: uno por filtro, con la fecha, cuántas filas se movieron y quién lo hizo. Total: unos veinte minutos de trabajo. Lo que se ganó no es un archivo bonito: es que, la próxima vez que alguien pregunte cuántas oportunidades hay abiertas, la respuesta sale en un minuto y es ciert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marketing.lumbre.lat/object/mkt-her-r04-oa01]]></a:t>
            </a:r>
          </a:p>
        </p:txBody>
      </p:sp>
    </p:spTree>
  </p:cSld>
</p:notes>
</file>

<file path=ppt/notesSlides/notesSlide4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Sección» (2 de 2).]]></a:t>
            </a:r>
          </a:p>
        </p:txBody>
      </p:sp>
    </p:spTree>
  </p:cSld>
</p:notes>
</file>

<file path=ppt/notesSlides/notesSlide4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C) La saco de la vista de oportunidades abiertas y la dejo archivada con la fecha del último movimiento, sin borrarl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Ninguna de las otras tres se sostiene. Borrar de entrada destruye el historial por una regla que no es del negocio: la ventana de caducidad la define el dueño según su ciclo de venta, y siete meses puede ser mucho o poco. Dejar la fila en «cotizando» es peor todavía, porque la etapa afirma algo que no está pasando y eso envenena cualquier reporte que se arme con esa columna. Sacarla a otra hoja no corrige nada, sólo esconde el problema. Lo correcto es sacarla de la vista de abiertas y conservarla archivada con su fecha: se pierde la urgencia, no la información. Si el vendedor asegura que esa persona vuelve, esa información se anota en la fila, no se decide con ell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Filtro de caducidad: la ventana la define el negocio y la fila que sale de la vista de abiertas se archiva con fecha, no se borr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marketing.lumbre.lat/object/mkt-her-r04-oa01]]></a:t>
            </a:r>
          </a:p>
        </p:txBody>
      </p:sp>
    </p:spTree>
  </p:cSld>
</p:notes>
</file>

<file path=ppt/notesSlides/notesSlide4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tividad 1 · Opción múltiple» (2 de 2).]]></a:t>
            </a:r>
          </a:p>
        </p:txBody>
      </p:sp>
    </p:spTree>
  </p:cSld>
</p:notes>
</file>

<file path=ppt/notesSlides/notesSlide4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Qué aplica a un negocio pequeño y qué no» (2 de 4).]]></a:t>
            </a:r>
          </a:p>
        </p:txBody>
      </p:sp>
    </p:spTree>
  </p:cSld>
</p:notes>
</file>

<file path=ppt/notesSlides/notesSlide4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Qué aplica a un negocio pequeño y qué no» (3 de 4).]]></a:t>
            </a:r>
          </a:p>
        </p:txBody>
      </p:sp>
    </p:spTree>
  </p:cSld>
</p:notes>
</file>

<file path=ppt/notesSlides/notesSlide4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Qué aplica a un negocio pequeño y qué no» (4 de 4).]]></a:t>
            </a:r>
          </a:p>
        </p:txBody>
      </p:sp>
    </p:spTree>
  </p:cSld>
</p:notes>
</file>

<file path=ppt/notesSlides/notesSlide5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marketing.lumbre.lat/object/mkt-her-r04-oa01]]></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OA: https://marketing.lumbre.lat/object/mkt-her-r04-oa01]]></a:t>
            </a:r>
          </a:p>
        </p:txBody>
      </p:sp>
    </p:spTree>
  </p:cSld>
</p:notes>
</file>

<file path=ppt/notesSlides/notesSlide5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Fals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La frase confunde tres cosas distintas. Primero: la ventana de caducidad la define el negocio según su ciclo de venta; tres meses no es un número que venga de ningún lado. Segundo: salir de la vista de oportunidades abiertas no es lo mismo que dejar de existir, y la fila se archiva con la fecha de su último movimiento, porque el historial de una cuenta vale aunque la oportunidad ya no valga. Tercero: borrar no es depurar. Lo que de verdad se borra es lo que no debe existir, y eso va al final de la rutina, con un motivo escrito en la bitácora. Una depuración que borra por antigüedad destruye información y además desincentiva al equipo, que empieza a ocultar datos para que no le borren el trabaj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Filtro de caducidad: ventana definida por el negocio, archivo con fecha y borrado sólo con motivo y con asiento en la bitácor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marketing.lumbre.lat/object/mkt-her-r04-oa01]]></a:t>
            </a:r>
          </a:p>
        </p:txBody>
      </p:sp>
    </p:spTree>
  </p:cSld>
</p:notes>
</file>

<file path=ppt/notesSlides/notesSlide5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C) La doy de baja de los archivos donde se usa para trabajar, lo asiento en la bitácora y le confirmo lo que hic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Los datos personales tienen una finalidad: atender al cliente, cumplir la garantía, llevar el control de lo vendido. Cuando alguien pide que se elimine lo que guardas de esa persona, la respuesta es quitarla de donde se usa y dejar constancia de que se hizo; no es conservarla «por si acaso» ni esconder el cambio. Y no es un asunto de confianza ni de cortesía: es una obligación, y por eso va en la bitácora. La opción de esperar al cierre del trimestre intenta resolver un problema de orden con un problema de datos. Si tu caso tiene matices, porque hay formatos compartidos, proveedores o terceros de por medio, valida el procedimiento con alguien que entienda del ramo: esto no sustituye la asesoría legal de un profesional.]]></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Criterio de datos personales: finalidad, uso limitado, baja atendida y documentad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marketing.lumbre.lat/object/mkt-her-r04-oa01]]></a:t>
            </a:r>
          </a:p>
        </p:txBody>
      </p:sp>
    </p:spTree>
  </p:cSld>
</p:notes>
</file>

<file path=ppt/notesSlides/notesSlide5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tividad 3 · Opción múltiple» (2 de 2).]]></a:t>
            </a:r>
          </a:p>
        </p:txBody>
      </p:sp>
    </p:spTree>
  </p:cSld>
</p:notes>
</file>

<file path=ppt/notesSlides/notesSlide5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Fusionar → Juntar en una sola las dos filas de la misma persona, sin perder las nota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mpletar → Llenar un campo que tu negocio usa, o dejarlo vacío a propósit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Archivar → Sacar la fila de la vista diaria conservando el histórico y su fech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urgar → Borrar de forma definitiva porque el dato ya no debe existir]]></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Depurar → El conjunto de las cuatro anteriores, hecho con un criterio y por escrit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Las cuatro operaciones de la limpieza y su diferencia: fusionar, completar, archivar y purgar.]]></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marketing.lumbre.lat/object/mkt-her-r04-oa01]]></a:t>
            </a:r>
          </a:p>
        </p:txBody>
      </p:sp>
    </p:spTree>
  </p:cSld>
</p:notes>
</file>

<file path=ppt/notesSlides/notesSlide5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tividad 4 · Relacionar» (2 de 2).]]></a:t>
            </a:r>
          </a:p>
        </p:txBody>
      </p:sp>
    </p:spTree>
  </p:cSld>
</p:notes>
</file>

<file path=ppt/notesSlides/notesSlide5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1. La misma persona escrita dos veces, con el mismo teléfono. → Se corrig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2. Una fila a la que le falta la fecha del último contacto. → Se corrig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3. Una oportunidad en «cotizando» sin movimiento desde hace meses. → Se corrig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4. Un precio anotado hace dos años que ya cambió. → Se corrig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5. Una oportunidad cuyo ciclo de venta terminó sin respuesta. → Se archiv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6. Una clienta que compró hace años y no vuelve a comprar. → Se archiv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7. Una persona que pidió que sus datos se eliminen. → Se purg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8. Una fila que sólo guarda un teléfono, sin nombre ni historial. → Se purg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Criterio de la operación: se corrige lo que tiene valor y se puede arreglar, se archiva lo que ya no se usa y se purga lo que no debe existir.]]></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marketing.lumbre.lat/object/mkt-her-r04-oa01]]></a:t>
            </a:r>
          </a:p>
        </p:txBody>
      </p:sp>
    </p:spTree>
  </p:cSld>
</p:notes>
</file>

<file path=ppt/notesSlides/notesSlide5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tividad 5 · Clasificar» (2 de 2).]]></a:t>
            </a:r>
          </a:p>
        </p:txBody>
      </p:sp>
    </p:spTree>
  </p:cSld>
</p:notes>
</file>

<file path=ppt/notesSlides/notesSlide5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duplicados · campos incompletos · etapas coherentes · caducidad]]></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El orden no es un capricho: los duplicados se fusionan antes de que nada más se revise, porque corregir una fila que después se va a fusionar es trabajo perdido; los campos y las etapas se corrigen antes de decidir la caducidad, porque la caducidad depende de la etapa y de la fecha reales; y lo que se purga va al final, porque es la única operación sin vuelta atrá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Los cinco filtros de la rutina semanal y el orden en que se aplica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marketing.lumbre.lat/object/mkt-her-r04-oa01]]></a:t>
            </a:r>
          </a:p>
        </p:txBody>
      </p:sp>
    </p:spTree>
  </p:cSld>
</p:notes>
</file>

<file path=ppt/notesSlides/notesSlide6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El método: una tarde que cualquiera pueda repetir» (2 de 4).]]></a:t>
            </a:r>
          </a:p>
        </p:txBody>
      </p:sp>
    </p:spTree>
  </p:cSld>
</p:notes>
</file>

<file path=ppt/notesSlides/notesSlide6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El método: una tarde que cualquiera pueda repetir» (3 de 4).]]></a:t>
            </a:r>
          </a:p>
        </p:txBody>
      </p:sp>
    </p:spTree>
  </p:cSld>
</p:notes>
</file>

<file path=ppt/notesSlides/notesSlide6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El método: una tarde que cualquiera pueda repetir» (4 de 4).]]></a:t>
            </a:r>
          </a:p>
        </p:txBody>
      </p:sp>
    </p:spTree>
  </p:cSld>
</p:notes>
</file>

<file path=ppt/notesSlides/notesSlide6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marketing.lumbre.lat/object/mkt-her-r04-oa01]]></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OA: https://marketing.lumbre.lat/object/mkt-her-r04-oa01]]></a:t>
            </a:r>
          </a:p>
        </p:txBody>
      </p:sp>
    </p:spTree>
  </p:cSld>
</p:notes>
</file>

<file path=ppt/notesSlides/notesSlide6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Los duplicados: la misma persona en dos filas se fusiona en una → Los campos incompletos: los que usas quedan llenos o vacíos a propósito → Las etapas coherentes: cada fila queda en la etapa que de verdad tiene → La caducidad: lo que lleva demasiado tiempo sin movimiento sale de la vista abierta → La depuración final: lo que no debe existir se purga y se asient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Se empieza por los duplicados porque mientras haya dos filas de la misma persona, cualquier conteo y cualquier corrección se hace dos veces y las filas corregidas se vuelven a separar. Luego los campos y las etapas, que son la base para decidir la caducidad: no se puede decir que una fila lleva mucho tiempo sin movimiento si no tiene fecha, ni si su etapa dice algo que no pasó. La caducidad viene después, y la depuración al final, porque es la única operación irreversible y conviene hacerlo con el resto ya limpi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Orden de los cinco filtros de la rutina semanal y la razón de cada cort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marketing.lumbre.lat/object/mkt-her-r04-oa01]]></a:t>
            </a:r>
          </a:p>
        </p:txBody>
      </p:sp>
    </p:spTree>
  </p:cSld>
</p:notes>
</file>

<file path=ppt/notesSlides/notesSlide6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tividad 7 · Ordenar la secuencia» (2 de 2).]]></a:t>
            </a:r>
          </a:p>
        </p:txBody>
      </p:sp>
    </p:spTree>
  </p:cSld>
</p:notes>
</file>

<file path=ppt/notesSlides/notesSlide6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Ejemplo resuelto (caso ficticio): el mes que se saltaron tres vierne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1 de 5: 1. El avis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El dueño del taller El Tornillo (nombre ficticio) se dio cuenta de que llevaba un mes sin limpiar: las tres últimas semanas nadie abrió la hoja un viernes. Lo que encontró fue peor de lo que esperaba: 40 filas repetidas, la columna de etapa mezclada y una fila de notas de una clienta de hace dos años. La pregunta natural es «¿ahora cuánto tiempo me va a llevar?». La respuesta honesta es más de una hora, y la forma correcta de decirlo es: ese mes ya no se limpia, se reconstruy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marketing.lumbre.lat/object/mkt-her-r04-oa01]]></a:t>
            </a:r>
          </a:p>
        </p:txBody>
      </p:sp>
    </p:spTree>
  </p:cSld>
</p:notes>
</file>

<file path=ppt/notesSlides/notesSlide6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Sección» (2 de 2).]]></a:t>
            </a:r>
          </a:p>
        </p:txBody>
      </p:sp>
    </p:spTree>
  </p:cSld>
</p:notes>
</file>

<file path=ppt/notesSlides/notesSlide6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Ejemplo resuelto (caso ficticio): el mes que se saltaron tres vierne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2 de 5: 2. Decidir qué se reconstruy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La decisión no es limpiar todo, es decidir qué se necesita. El taller sólo necesita dos cosas: las oportunidades de este trimestre y las clientas que compraron en el último año. El resto no se limpia: se deja de lado en un archivo viejo, con su fecha. Limpiar las seiscientas filas de golpe es trabajo que no vuelve a usars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marketing.lumbre.lat/object/mkt-her-r04-oa01]]></a:t>
            </a:r>
          </a:p>
        </p:txBody>
      </p:sp>
    </p:spTree>
  </p:cSld>
</p:notes>
</file>

<file path=ppt/notesSlides/notesSlide6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Ejemplo resuelto (caso ficticio): el mes que se saltaron tres vierne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3 de 5: 3. Empezar por abaj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La reconstrucción empieza por el final: las filas de los últimos meses, que son las que el equipo todavía recuerda, y se va hacia atrás. Cada fila se reescribe con lo que se sabe hoy: etapa, fecha y nombre. Si no se sabe la fecha, se anota «sin fecha» y se sigue. Al terminar, las once filas del trimestre en curso quedan con datos ciertos, aunque el resto del archivo siga viej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marketing.lumbre.lat/object/mkt-her-r04-oa01]]></a:t>
            </a:r>
          </a:p>
        </p:txBody>
      </p:sp>
    </p:spTree>
  </p:cSld>
</p:notes>
</file>

<file path=ppt/notesSlides/notesSlide7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Sección» (2 de 2).]]></a:t>
            </a:r>
          </a:p>
        </p:txBody>
      </p:sp>
    </p:spTree>
  </p:cSld>
</p:notes>
</file>

<file path=ppt/notesSlides/notesSlide7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Ejemplo resuelto (caso ficticio): el mes que se saltaron tres vierne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4 de 5: 4. Lo que no se reconstruy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El resto del archivo no se toca: no se borra ni se limpia. Se declara fuera de uso, se le pone una fecha y se anota en la bitácora que quedó pendiente. Es una decisión honesta: un archivo que no se usa no se mantiene, y no tiene sentido invertir tres horas en algo que nadie va a consultar. Si alguien pregunta por un contacto viejo, se consulta el archivo viejo en ese momento, no ante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marketing.lumbre.lat/object/mkt-her-r04-oa01]]></a:t>
            </a:r>
          </a:p>
        </p:txBody>
      </p:sp>
    </p:spTree>
  </p:cSld>
</p:notes>
</file>

<file path=ppt/notesSlides/notesSlide7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Sección» (2 de 2).]]></a:t>
            </a:r>
          </a:p>
        </p:txBody>
      </p:sp>
    </p:spTree>
  </p:cSld>
</p:notes>
</file>

<file path=ppt/notesSlides/notesSlide7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Ejemplo resuelto (caso ficticio): el mes que se saltaron tres vierne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5 de 5: 5. Lo que deja la rutin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Lo que este caso enseña es el costo de saltarse la rutina: no es que la limpieza de un mes sea más larga, es que es más cara y menos útil, porque se limpia a ciegas. La rutina de veinte minutos es barata justamente porque el registro todavía se conoce. Un archivo de seis meses sin limpiar ya no se conoce: se adivina. Y sobre archivos que se adivinan no se puede construir ningún reporte confiabl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marketing.lumbre.lat/object/mkt-her-r04-oa01]]></a:t>
            </a:r>
          </a:p>
        </p:txBody>
      </p:sp>
    </p:spTree>
  </p:cSld>
</p:notes>
</file>

<file path=ppt/notesSlides/notesSlide7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Sección» (2 de 2).]]></a:t>
            </a:r>
          </a:p>
        </p:txBody>
      </p:sp>
    </p:spTree>
  </p:cSld>
</p:notes>
</file>

<file path=ppt/notesSlides/notesSlide7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B) «Un duplicado es el que tiene el mismo nombre; si cambió de apellido ya no es el mismo client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La primera confunde la caducidad con el borrado: la ventana la define el negocio y lo que sale de la vista de abiertas se archiva, no se borra. La segunda reduce el duplicado al nombre, cuando la señal que sirve es el contacto y la razón social: hay clientes con dos apellidos y personas distintas que comparten nombre. La tercera convierte la rutina en un evento mensual, y el mes acumulado se limpia a ciegas y cuesta mucho más. La cuarta y la quinta sí se sostienen: la primera propone el criterio correcto cuando el registro no sirve para nada, y la segunda es la forma de dejar constancia de una purg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Reglas de la lección: la caducidad no es borrado, el duplicado se detecta por contacto y razón social, y la limpieza es semanal.]]></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marketing.lumbre.lat/object/mkt-her-r04-oa01]]></a:t>
            </a:r>
          </a:p>
        </p:txBody>
      </p:sp>
    </p:spTree>
  </p:cSld>
</p:notes>
</file>

<file path=ppt/notesSlides/notesSlide7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tividad 8 · Detective de errores» (2 de 2).]]></a:t>
            </a:r>
          </a:p>
        </p:txBody>
      </p:sp>
    </p:spTree>
  </p:cSld>
</p:notes>
</file>

<file path=ppt/notesSlides/notesSlide7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flexión del OA: Producto de la lección. Escribe tu rutina semanal de limpieza en una sola página, con cinco renglones: uno por filtro, y en cada renglón qué buscas, qué decides y qué dejas anotado. Debajo, escribe tu ventana de caducidad y por qué ese número y no otro. Usa el taller ficticio del ejercicio como ejemplo; no abras el archivo de tu negocio ni copies datos de tus clientes: lo que se entrega aquí es el procedimiento y el criterio, no la información. Al final, anota qué harás distinto el primer vierne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No se exportan respuestas personale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marketing.lumbre.lat/object/mkt-her-r04-oa01]]></a:t>
            </a:r>
          </a:p>
        </p:txBody>
      </p:sp>
    </p:spTree>
  </p:cSld>
</p:notes>
</file>

<file path=ppt/notesSlides/notesSlide7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tividad 9 · Reflexión» (2 de 3).]]></a:t>
            </a:r>
          </a:p>
        </p:txBody>
      </p:sp>
    </p:spTree>
  </p:cSld>
</p:notes>
</file>

<file path=ppt/notesSlides/notesSlide7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tividad 9 · Reflexión» (3 de 3).]]></a:t>
            </a:r>
          </a:p>
        </p:txBody>
      </p:sp>
    </p:spTree>
  </p:cSld>
</p:notes>
</file>

<file path=ppt/notesSlides/notesSlide8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abla del OA: El método: una tarde que cualquiera pueda repetir · Memoria: palabra y definición cort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marketing.lumbre.lat/object/mkt-her-r04-oa01]]></a:t>
            </a:r>
          </a:p>
        </p:txBody>
      </p:sp>
    </p:spTree>
  </p:cSld>
</p:notes>
</file>

<file path=ppt/notesSlides/notesSlide8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abla del OA: El método: una tarde que cualquiera pueda repetir · Memoria: palabra y definición cort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marketing.lumbre.lat/object/mkt-her-r04-oa01]]></a:t>
            </a:r>
          </a:p>
        </p:txBody>
      </p:sp>
    </p:spTree>
  </p:cSld>
</p:notes>
</file>

<file path=ppt/notesSlides/notesSlide8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Juego de memoria: El método: una tarde que cualquiera pueda repetir · Memoria: palabra y definición cort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marketing.lumbre.lat/object/mkt-her-r04-oa01]]></a:t>
            </a:r>
          </a:p>
        </p:txBody>
      </p:sp>
    </p:spTree>
  </p:cSld>
</p:notes>
</file>

<file path=ppt/notesSlides/notesSlide8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Anverso: ¿Cuáles son los cinco filtros y en qué orde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verso: Duplicados, campos incompletos, etapas coherentes, caducidad y, al final, lo que ya no debe estar.]]></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marketing.lumbre.lat/object/mkt-her-r04-oa01]]></a:t>
            </a:r>
          </a:p>
        </p:txBody>
      </p:sp>
    </p:spTree>
  </p:cSld>
</p:notes>
</file>

<file path=ppt/notesSlides/notesSlide8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spuesta de la tarjeta 1.]]></a:t>
            </a:r>
          </a:p>
        </p:txBody>
      </p:sp>
    </p:spTree>
  </p:cSld>
</p:notes>
</file>

<file path=ppt/notesSlides/notesSlide8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Anverso: ¿Por qué los duplicados van primer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verso: Porque mientras haya dos filas de la misma persona, todo lo demás se corrige dos veces y las filas corregidas se vuelven a separar.]]></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marketing.lumbre.lat/object/mkt-her-r04-oa01]]></a:t>
            </a:r>
          </a:p>
        </p:txBody>
      </p:sp>
    </p:spTree>
  </p:cSld>
</p:notes>
</file>

<file path=ppt/notesSlides/notesSlide8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spuesta de la tarjeta 2.]]></a:t>
            </a:r>
          </a:p>
        </p:txBody>
      </p:sp>
    </p:spTree>
  </p:cSld>
</p:notes>
</file>

<file path=ppt/notesSlides/notesSlide8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Anverso: ¿Qué diferencia hay entre archivar y purgar?]]></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verso: Archivar saca la fila de la vista diaria y conserva el histórico con su fecha; purgar borra de forma definitiva porque el dato ya no debe existir, y se asienta en la bitácor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marketing.lumbre.lat/object/mkt-her-r04-oa01]]></a:t>
            </a:r>
          </a:p>
        </p:txBody>
      </p:sp>
    </p:spTree>
  </p:cSld>
</p:notes>
</file>

<file path=ppt/notesSlides/notesSlide8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spuesta de la tarjeta 3.]]></a:t>
            </a:r>
          </a:p>
        </p:txBody>
      </p:sp>
    </p:spTree>
  </p:cSld>
</p:notes>
</file>

<file path=ppt/notesSlides/notesSlide8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Anverso: ¿La ventana de caducidad es un número universal?]]></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verso: No: la define cada negocio según su ciclo de venta. Lo que no tiene movimiento más allá de esa ventana sale de la vista de abiertas, pero se archiva con su fech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marketing.lumbre.lat/object/mkt-her-r04-oa01]]></a:t>
            </a:r>
          </a:p>
        </p:txBody>
      </p:sp>
    </p:spTree>
  </p:cSld>
</p:notes>
</file>

<file path=ppt/notesSlides/notesSlide9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spuesta de la tarjeta 4.]]></a:t>
            </a:r>
          </a:p>
        </p:txBody>
      </p:sp>
    </p:spTree>
  </p:cSld>
</p:notes>
</file>

<file path=ppt/notesSlides/notesSlide9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Anverso: ¿Qué hago con una fila a la que le falta la fecha del último contact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verso: Se busca en la agenda de quien la atendió. Si no aparece, se marca «sin fecha»: nunca se inventa una fecha para que la columna se vea complet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marketing.lumbre.lat/object/mkt-her-r04-oa01]]></a:t>
            </a:r>
          </a:p>
        </p:txBody>
      </p:sp>
    </p:spTree>
  </p:cSld>
</p:notes>
</file>

<file path=ppt/notesSlides/notesSlide9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spuesta de la tarjeta 5.]]></a:t>
            </a:r>
          </a:p>
        </p:txBody>
      </p:sp>
    </p:spTree>
  </p:cSld>
</p:notes>
</file>

<file path=ppt/notesSlides/notesSlide9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Anverso: ¿Qué hago si alguien pide que borre sus dato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verso: Se da de baja de los archivos donde se usa, se asienta en la bitácora y se le confirma lo que se hizo. Es una obligación, no una cortesía; y si el caso tiene matices, esto no sustituye la asesoría legal de un profesional.]]></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marketing.lumbre.lat/object/mkt-her-r04-oa01]]></a:t>
            </a:r>
          </a:p>
        </p:txBody>
      </p:sp>
    </p:spTree>
  </p:cSld>
</p:notes>
</file>

<file path=ppt/notesSlides/notesSlide9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spuesta de la tarjeta 6.]]></a:t>
            </a:r>
          </a:p>
        </p:txBody>
      </p:sp>
    </p:spTree>
  </p:cSld>
</p:notes>
</file>

<file path=ppt/notesSlides/notesSlide9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mpuerta de avance: Chequeo de la lecció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Umbral declarado: 70%.]]></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No se incluyen puntuaciones de ninguna sesión ni respuestas personale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marketing.lumbre.lat/object/mkt-her-r04-oa01]]></a:t>
            </a:r>
          </a:p>
        </p:txBody>
      </p:sp>
    </p:spTree>
  </p:cSld>
</p:notes>
</file>

<file path=ppt/notesSlides/notesSlide9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Chequeo de la lección» (2 de 3).]]></a:t>
            </a:r>
          </a:p>
        </p:txBody>
      </p:sp>
    </p:spTree>
  </p:cSld>
</p:notes>
</file>

<file path=ppt/notesSlides/notesSlide9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Chequeo de la lección» (3 de 3).]]></a:t>
            </a:r>
          </a:p>
        </p:txBody>
      </p:sp>
    </p:spTree>
  </p:cSld>
</p:notes>
</file>

<file path=ppt/notesSlides/notesSlide9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Para dominar este tema» (2 de 4).]]></a:t>
            </a:r>
          </a:p>
        </p:txBody>
      </p:sp>
    </p:spTree>
  </p:cSld>
</p:notes>
</file>

<file path=ppt/notesSlides/notesSlide10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Para dominar este tema» (3 de 4).]]></a:t>
            </a:r>
          </a:p>
        </p:txBody>
      </p:sp>
    </p:spTree>
  </p:cSld>
</p:notes>
</file>

<file path=ppt/notesSlides/notesSlide10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Para dominar este tema» (4 de 4).]]></a:t>
            </a:r>
          </a:p>
        </p:txBody>
      </p:sp>
    </p:spTree>
  </p:cSld>
</p:notes>
</file>

<file path=ppt/notesSlides/notesSlide10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ítulo completo de la tabla que sigue.]]></a:t>
            </a:r>
          </a:p>
        </p:txBody>
      </p:sp>
    </p:spTree>
  </p:cSld>
</p:notes>
</file>

<file path=ppt/notesSlides/notesSlide10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abla del OA: Tabl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marketing.lumbre.lat/object/mkt-her-r04-oa01]]></a:t>
            </a:r>
          </a:p>
        </p:txBody>
      </p:sp>
    </p:spTree>
  </p:cSld>
</p:notes>
</file>

<file path=ppt/notesSlides/notesSlide10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abla del OA: Tabl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marketing.lumbre.lat/object/mkt-her-r04-oa01]]></a:t>
            </a:r>
          </a:p>
        </p:txBody>
      </p:sp>
    </p:spTree>
  </p:cSld>
</p:notes>
</file>

<file path=ppt/notesSlides/notesSlide10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abla del OA: Tabl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marketing.lumbre.lat/object/mkt-her-r04-oa01]]></a:t>
            </a:r>
          </a:p>
        </p:txBody>
      </p:sp>
    </p:spTree>
  </p:cSld>
</p:notes>
</file>

<file path=ppt/notesSlides/notesSlide10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Fuentes, vigencia y revisión» (2 de 2).]]></a:t>
            </a:r>
          </a:p>
        </p:txBody>
      </p:sp>
    </p:spTree>
  </p:cSld>
</p:note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2.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3.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4.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type="title">
  <p:cSld name="Lumbre - Portada">
    <p:bg>
      <p:bgPr>
        <a:solidFill>
          <a:srgbClr val="FFF9F0"/>
        </a:solidFill>
        <a:effectLst/>
      </p:bgPr>
    </p:bg>
    <p:spTree>
      <p:nvGrpSpPr>
        <p:cNvPr id="1" name=""/>
        <p:cNvGrpSpPr/>
        <p:nvPr/>
      </p:nvGrpSpPr>
      <p:grpSpPr>
        <a:xfrm>
          <a:off x="514350" y="990600"/>
          <a:ext cx="4991100" cy="3562350"/>
          <a:chOff x="514350" y="990600"/>
          <a:chExt cx="4991100" cy="3562350"/>
        </a:xfrm>
      </p:grpSpPr>
      <p:sp>
        <p:nvSpPr>
          <p:cNvPr id="2" name="Placeholder for ctrTitle"/>
          <p:cNvSpPr/>
          <p:nvPr>
            <p:ph type="ctrTitle"/>
          </p:nvPr>
        </p:nvSpPr>
        <p:spPr>
          <a:xfrm>
            <a:off x="514350" y="990600"/>
            <a:ext cx="4476750" cy="2457450"/>
          </a:xfrm>
          <a:prstGeom prst="rect">
            <a:avLst/>
          </a:prstGeom>
          <a:noFill/>
        </p:spPr>
        <p:txBody>
          <a:bodyPr/>
          <a:lstStyle/>
          <a:p>
            <a:pPr algn="l" rtl="0" fontAlgn="t" marL="0" marR="0" indent="0" lvl="0">
              <a:lnSpc>
                <a:spcPct val="100000"/>
              </a:lnSpc>
              <a:spcBef>
                <a:spcPts val="0"/>
              </a:spcBef>
              <a:spcAft>
                <a:spcPts val="0"/>
              </a:spcAft>
            </a:pPr>
            <a:r>
              <a:rPr lang="en-US" b="1" strike="noStrike" sz="3400" spc="0" u="none" cap="none">
                <a:solidFill>
                  <a:srgbClr val="172033">
                    <a:alpha val="100000"/>
                  </a:srgbClr>
                </a:solidFill>
                <a:latin typeface="Calibri"/>
              </a:rPr>
              <a:t><![CDATA[Título del objeto de aprendizaje]]></a:t>
            </a:r>
          </a:p>
        </p:txBody>
      </p:sp>
      <p:sp>
        <p:nvSpPr>
          <p:cNvPr id="3" name="Placeholder for subTitle"/>
          <p:cNvSpPr/>
          <p:nvPr>
            <p:ph type="subTitle" idx="1"/>
          </p:nvPr>
        </p:nvSpPr>
        <p:spPr>
          <a:xfrm>
            <a:off x="514350" y="3276600"/>
            <a:ext cx="4476750" cy="285750"/>
          </a:xfrm>
          <a:prstGeom prst="rect">
            <a:avLst/>
          </a:prstGeom>
          <a:noFill/>
        </p:spPr>
        <p:txBody>
          <a:bodyPr/>
          <a:lstStyle/>
          <a:p>
            <a:pPr algn="l" rtl="0" fontAlgn="t" marL="0" marR="0" indent="0" lvl="0">
              <a:lnSpc>
                <a:spcPct val="100000"/>
              </a:lnSpc>
              <a:spcBef>
                <a:spcPts val="0"/>
              </a:spcBef>
              <a:spcAft>
                <a:spcPts val="0"/>
              </a:spcAft>
            </a:pPr>
            <a:r>
              <a:rPr lang="en-US" strike="noStrike" sz="2000" spc="0" u="none" cap="none">
                <a:solidFill>
                  <a:srgbClr val="5C6577">
                    <a:alpha val="100000"/>
                  </a:srgbClr>
                </a:solidFill>
                <a:latin typeface="Calibri"/>
              </a:rPr>
              <a:t><![CDATA[Autor o entidad]]></a:t>
            </a: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type="secHead">
  <p:cSld name="Lumbre - Seccion">
    <p:bg>
      <p:bgPr>
        <a:solidFill>
          <a:srgbClr val="172033"/>
        </a:solidFill>
        <a:effectLst/>
      </p:bgPr>
    </p:bg>
    <p:spTree>
      <p:nvGrpSpPr>
        <p:cNvPr id="1" name=""/>
        <p:cNvGrpSpPr/>
        <p:nvPr/>
      </p:nvGrpSpPr>
      <p:grpSpPr>
        <a:xfrm>
          <a:off x="514350" y="1962150"/>
          <a:ext cx="8629650" cy="4629150"/>
          <a:chOff x="514350" y="1962150"/>
          <a:chExt cx="8629650" cy="4629150"/>
        </a:xfrm>
      </p:grpSpPr>
      <p:sp>
        <p:nvSpPr>
          <p:cNvPr id="2" name="Placeholder for title"/>
          <p:cNvSpPr/>
          <p:nvPr>
            <p:ph type="title"/>
          </p:nvPr>
        </p:nvSpPr>
        <p:spPr>
          <a:xfrm>
            <a:off x="514350" y="1962150"/>
            <a:ext cx="8115300" cy="2667000"/>
          </a:xfrm>
          <a:prstGeom prst="rect">
            <a:avLst/>
          </a:prstGeom>
          <a:noFill/>
        </p:spPr>
        <p:txBody>
          <a:bodyPr/>
          <a:lstStyle/>
          <a:p>
            <a:pPr algn="l" rtl="0" fontAlgn="t" marL="0" marR="0" indent="0" lvl="0">
              <a:lnSpc>
                <a:spcPct val="100000"/>
              </a:lnSpc>
              <a:spcBef>
                <a:spcPts val="0"/>
              </a:spcBef>
              <a:spcAft>
                <a:spcPts val="0"/>
              </a:spcAft>
            </a:pPr>
            <a:r>
              <a:rPr lang="en-US" b="1" strike="noStrike" sz="3400" spc="0" u="none" cap="none">
                <a:solidFill>
                  <a:srgbClr val="FFF9F0">
                    <a:alpha val="100000"/>
                  </a:srgbClr>
                </a:solidFill>
                <a:latin typeface="Calibri"/>
              </a:rPr>
              <a:t><![CDATA[Título de la sección]]></a:t>
            </a: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type="picTx">
  <p:cSld name="Lumbre - Imagen">
    <p:bg>
      <p:bgPr>
        <a:solidFill>
          <a:srgbClr val="FFFDF8"/>
        </a:solidFill>
        <a:effectLst/>
      </p:bgPr>
    </p:bg>
    <p:spTree>
      <p:nvGrpSpPr>
        <p:cNvPr id="1" name=""/>
        <p:cNvGrpSpPr/>
        <p:nvPr/>
      </p:nvGrpSpPr>
      <p:grpSpPr>
        <a:xfrm>
          <a:off x="514350" y="247650"/>
          <a:ext cx="8629650" cy="4495800"/>
          <a:chOff x="514350" y="247650"/>
          <a:chExt cx="8629650" cy="4495800"/>
        </a:xfrm>
      </p:grpSpPr>
      <p:sp>
        <p:nvSpPr>
          <p:cNvPr id="2" name="Placeholder for title"/>
          <p:cNvSpPr/>
          <p:nvPr>
            <p:ph type="title"/>
          </p:nvPr>
        </p:nvSpPr>
        <p:spPr>
          <a:xfrm>
            <a:off x="514350" y="247650"/>
            <a:ext cx="8115300" cy="876300"/>
          </a:xfrm>
          <a:prstGeom prst="rect">
            <a:avLst/>
          </a:prstGeom>
          <a:noFill/>
        </p:spPr>
        <p:txBody>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Título de la imagen]]></a:t>
            </a:r>
          </a:p>
        </p:txBody>
      </p:sp>
      <p:sp>
        <p:nvSpPr>
          <p:cNvPr id="3" name="Placeholder for pic"/>
          <p:cNvSpPr/>
          <p:nvPr>
            <p:ph type="pic" idx="1"/>
          </p:nvPr>
        </p:nvSpPr>
        <p:spPr>
          <a:xfrm>
            <a:off x="514350" y="1257300"/>
            <a:ext cx="8115300" cy="2857500"/>
          </a:xfrm>
          <a:prstGeom prst="rect">
            <a:avLst/>
          </a:prstGeom>
          <a:noFill/>
        </p:spPr>
        <p:txBody>
          <a:bodyPr/>
          <a:lstStyle/>
          <a:p>
            <a:pPr algn="l"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 ]]></a:t>
            </a:r>
          </a:p>
        </p:txBody>
      </p:sp>
      <p:sp>
        <p:nvSpPr>
          <p:cNvPr id="4" name="Placeholder for body"/>
          <p:cNvSpPr/>
          <p:nvPr>
            <p:ph type="body" idx="2"/>
          </p:nvPr>
        </p:nvSpPr>
        <p:spPr>
          <a:xfrm>
            <a:off x="514350" y="4171950"/>
            <a:ext cx="8115300" cy="323850"/>
          </a:xfrm>
          <a:prstGeom prst="rect">
            <a:avLst/>
          </a:prstGeom>
          <a:noFill/>
        </p:spPr>
        <p:txBody>
          <a:bodyPr/>
          <a:lstStyle/>
          <a:p>
            <a:pPr algn="l" rtl="0" fontAlgn="t" marL="0" marR="0" indent="0" lvl="0">
              <a:lnSpc>
                <a:spcPct val="100000"/>
              </a:lnSpc>
              <a:spcBef>
                <a:spcPts val="0"/>
              </a:spcBef>
              <a:spcAft>
                <a:spcPts val="0"/>
              </a:spcAft>
            </a:pPr>
            <a:r>
              <a:rPr lang="en-US" strike="noStrike" sz="1700" spc="0" u="none" cap="none">
                <a:solidFill>
                  <a:srgbClr val="5C6577">
                    <a:alpha val="100000"/>
                  </a:srgbClr>
                </a:solidFill>
                <a:latin typeface="Calibri"/>
              </a:rPr>
              <a:t><![CDATA[Pie de imagen]]></a:t>
            </a:r>
          </a:p>
        </p:txBody>
      </p:sp>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slideLayout" Target="../slideLayouts/slideLayout2.xml"/>
  <Relationship Id="rId3" Type="http://schemas.openxmlformats.org/officeDocument/2006/relationships/slideLayout" Target="../slideLayouts/slideLayout3.xml"/>
  <Relationship Id="rId4" Type="http://schemas.openxmlformats.org/officeDocument/2006/relationships/slideLayout" Target="../slideLayouts/slideLayout4.xml"/>
  <Relationship Id="rId5"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1924499" r:id="rId1"/>
    <p:sldLayoutId id="2481924500" r:id="rId2"/>
    <p:sldLayoutId id="2481924501" r:id="rId3"/>
    <p:sldLayoutId id="2481924502" r:id="rId4"/>
  </p:sldLayoutIdLst>
  <p:txStyles>
    <p:titleStyle>
      <a:lvl1pPr algn="ctr">
        <a:defRPr sz="4400" kern="1200">
          <a:solidFill>
            <a:schemeClr val="lt1"/>
          </a:solidFill>
        </a:defRPr>
      </a:lvl1pPr>
      <a:extLst/>
    </p:titleStyle>
    <p:bodyStyle>
      <a:lvl1pPr algn="ctr" indent="-342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2.xml"/>
  <Relationship Id="rId2" Type="http://schemas.openxmlformats.org/officeDocument/2006/relationships/image" Target="../media/632c53bf6b13b84b4ec0f1dbae0d1c296ececfd76d83bd211.jpg"/>
  <Relationship Id="rId3" Type="http://schemas.openxmlformats.org/officeDocument/2006/relationships/hyperlink" Target="https://marketing.lumbre.lat/object/mkt-her-r04-oa01" TargetMode="External"/>
  <Relationship Id="rId4" Type="http://schemas.openxmlformats.org/officeDocument/2006/relationships/notesSlide" Target="../notesSlides/notesSlide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mkt-her-r04-oa01" TargetMode="External"/>
  <Relationship Id="rId3" Type="http://schemas.openxmlformats.org/officeDocument/2006/relationships/notesSlide" Target="../notesSlides/notesSlide2.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mkt-her-r04-oa01" TargetMode="External"/>
  <Relationship Id="rId3" Type="http://schemas.openxmlformats.org/officeDocument/2006/relationships/notesSlide" Target="../notesSlides/notesSlide3.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mkt-her-r04-oa01" TargetMode="External"/>
  <Relationship Id="rId3" Type="http://schemas.openxmlformats.org/officeDocument/2006/relationships/notesSlide" Target="../notesSlides/notesSlide4.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mkt-her-r04-oa01" TargetMode="Externa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mkt-her-r04-oa01" TargetMode="External"/>
  <Relationship Id="rId3" Type="http://schemas.openxmlformats.org/officeDocument/2006/relationships/notesSlide" Target="../notesSlides/notesSlide6.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mkt-her-r04-oa01" TargetMode="External"/>
  <Relationship Id="rId3" Type="http://schemas.openxmlformats.org/officeDocument/2006/relationships/notesSlide" Target="../notesSlides/notesSlide7.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mkt-her-r04-oa01" TargetMode="External"/>
  <Relationship Id="rId3" Type="http://schemas.openxmlformats.org/officeDocument/2006/relationships/notesSlide" Target="../notesSlides/notesSlide8.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mkt-her-r04-oa01" TargetMode="External"/>
  <Relationship Id="rId3" Type="http://schemas.openxmlformats.org/officeDocument/2006/relationships/notesSlide" Target="../notesSlides/notesSlide9.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mkt-her-r04-oa01" TargetMode="External"/>
  <Relationship Id="rId3" Type="http://schemas.openxmlformats.org/officeDocument/2006/relationships/notesSlide" Target="../notesSlides/notesSlide10.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mkt-her-r04-oa01" TargetMode="Externa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mkt-her-r04-oa01" TargetMode="External"/>
  <Relationship Id="rId3" Type="http://schemas.openxmlformats.org/officeDocument/2006/relationships/notesSlide" Target="../notesSlides/notesSlide12.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mkt-her-r04-oa01" TargetMode="External"/>
  <Relationship Id="rId3" Type="http://schemas.openxmlformats.org/officeDocument/2006/relationships/notesSlide" Target="../notesSlides/notesSlide13.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mkt-her-r04-oa01" TargetMode="External"/>
  <Relationship Id="rId3" Type="http://schemas.openxmlformats.org/officeDocument/2006/relationships/notesSlide" Target="../notesSlides/notesSlide14.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mkt-her-r04-oa01" TargetMode="External"/>
  <Relationship Id="rId3" Type="http://schemas.openxmlformats.org/officeDocument/2006/relationships/notesSlide" Target="../notesSlides/notesSlide15.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mkt-her-r04-oa01" TargetMode="External"/>
  <Relationship Id="rId3" Type="http://schemas.openxmlformats.org/officeDocument/2006/relationships/notesSlide" Target="../notesSlides/notesSlide16.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mkt-her-r04-oa01" TargetMode="External"/>
  <Relationship Id="rId3" Type="http://schemas.openxmlformats.org/officeDocument/2006/relationships/notesSlide" Target="../notesSlides/notesSlide17.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mkt-her-r04-oa01" TargetMode="External"/>
  <Relationship Id="rId3" Type="http://schemas.openxmlformats.org/officeDocument/2006/relationships/notesSlide" Target="../notesSlides/notesSlide18.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mkt-her-r04-oa01" TargetMode="External"/>
  <Relationship Id="rId3" Type="http://schemas.openxmlformats.org/officeDocument/2006/relationships/notesSlide" Target="../notesSlides/notesSlide19.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mkt-her-r04-oa01" TargetMode="External"/>
  <Relationship Id="rId3" Type="http://schemas.openxmlformats.org/officeDocument/2006/relationships/hyperlink" Target="https://marketing.lumbre.lat/object/mkt-her-r04-oa01" TargetMode="External"/>
  <Relationship Id="rId4" Type="http://schemas.openxmlformats.org/officeDocument/2006/relationships/hyperlink" Target="https://marketing.lumbre.lat/object/mkt-her-r04-oa01" TargetMode="External"/>
  <Relationship Id="rId5" Type="http://schemas.openxmlformats.org/officeDocument/2006/relationships/notesSlide" Target="../notesSlides/notesSlide20.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mkt-her-r04-oa01" TargetMode="External"/>
  <Relationship Id="rId3" Type="http://schemas.openxmlformats.org/officeDocument/2006/relationships/hyperlink" Target="https://marketing.lumbre.lat/object/mkt-her-r04-oa01" TargetMode="External"/>
  <Relationship Id="rId4" Type="http://schemas.openxmlformats.org/officeDocument/2006/relationships/hyperlink" Target="https://marketing.lumbre.lat/object/mkt-her-r04-oa01" TargetMode="External"/>
  <Relationship Id="rId5" Type="http://schemas.openxmlformats.org/officeDocument/2006/relationships/notesSlide" Target="../notesSlides/notesSlide2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mkt-her-r04-oa01" TargetMode="Externa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mkt-her-r04-oa01" TargetMode="External"/>
  <Relationship Id="rId3" Type="http://schemas.openxmlformats.org/officeDocument/2006/relationships/notesSlide" Target="../notesSlides/notesSlide23.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mkt-her-r04-oa01" TargetMode="External"/>
  <Relationship Id="rId3" Type="http://schemas.openxmlformats.org/officeDocument/2006/relationships/notesSlide" Target="../notesSlides/notesSlide24.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mkt-her-r04-oa01" TargetMode="Externa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mkt-her-r04-oa01" TargetMode="External"/>
  <Relationship Id="rId3" Type="http://schemas.openxmlformats.org/officeDocument/2006/relationships/notesSlide" Target="../notesSlides/notesSlide26.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mkt-her-r04-oa01" TargetMode="External"/>
  <Relationship Id="rId3" Type="http://schemas.openxmlformats.org/officeDocument/2006/relationships/notesSlide" Target="../notesSlides/notesSlide27.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mkt-her-r04-oa01" TargetMode="External"/>
  <Relationship Id="rId3" Type="http://schemas.openxmlformats.org/officeDocument/2006/relationships/notesSlide" Target="../notesSlides/notesSlide28.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mkt-her-r04-oa01" TargetMode="External"/>
  <Relationship Id="rId3" Type="http://schemas.openxmlformats.org/officeDocument/2006/relationships/notesSlide" Target="../notesSlides/notesSlide29.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mkt-her-r04-oa01" TargetMode="External"/>
  <Relationship Id="rId3" Type="http://schemas.openxmlformats.org/officeDocument/2006/relationships/notesSlide" Target="../notesSlides/notesSlide30.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mkt-her-r04-oa01" TargetMode="External"/>
  <Relationship Id="rId3" Type="http://schemas.openxmlformats.org/officeDocument/2006/relationships/notesSlide" Target="../notesSlides/notesSlide3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mkt-her-r04-oa01" TargetMode="External"/>
  <Relationship Id="rId3" Type="http://schemas.openxmlformats.org/officeDocument/2006/relationships/notesSlide" Target="../notesSlides/notesSlide32.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mkt-her-r04-oa01" TargetMode="External"/>
  <Relationship Id="rId3" Type="http://schemas.openxmlformats.org/officeDocument/2006/relationships/notesSlide" Target="../notesSlides/notesSlide33.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mkt-her-r04-oa01" TargetMode="External"/>
  <Relationship Id="rId3" Type="http://schemas.openxmlformats.org/officeDocument/2006/relationships/notesSlide" Target="../notesSlides/notesSlide34.xml"/>
</Relationships>

</file>

<file path=ppt/slides/_rels/slide3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mkt-her-r04-oa01" TargetMode="External"/>
  <Relationship Id="rId3" Type="http://schemas.openxmlformats.org/officeDocument/2006/relationships/notesSlide" Target="../notesSlides/notesSlide35.xml"/>
</Relationships>

</file>

<file path=ppt/slides/_rels/slide3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mkt-her-r04-oa01" TargetMode="External"/>
  <Relationship Id="rId3" Type="http://schemas.openxmlformats.org/officeDocument/2006/relationships/notesSlide" Target="../notesSlides/notesSlide36.xml"/>
</Relationships>

</file>

<file path=ppt/slides/_rels/slide3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mkt-her-r04-oa01" TargetMode="External"/>
  <Relationship Id="rId3" Type="http://schemas.openxmlformats.org/officeDocument/2006/relationships/notesSlide" Target="../notesSlides/notesSlide37.xml"/>
</Relationships>

</file>

<file path=ppt/slides/_rels/slide3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mkt-her-r04-oa01" TargetMode="External"/>
  <Relationship Id="rId3" Type="http://schemas.openxmlformats.org/officeDocument/2006/relationships/notesSlide" Target="../notesSlides/notesSlide38.xml"/>
</Relationships>

</file>

<file path=ppt/slides/_rels/slide3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mkt-her-r04-oa01" TargetMode="External"/>
  <Relationship Id="rId3" Type="http://schemas.openxmlformats.org/officeDocument/2006/relationships/notesSlide" Target="../notesSlides/notesSlide39.xml"/>
</Relationships>

</file>

<file path=ppt/slides/_rels/slide4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mkt-her-r04-oa01" TargetMode="External"/>
  <Relationship Id="rId3" Type="http://schemas.openxmlformats.org/officeDocument/2006/relationships/notesSlide" Target="../notesSlides/notesSlide40.xml"/>
</Relationships>

</file>

<file path=ppt/slides/_rels/slide4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mkt-her-r04-oa01" TargetMode="External"/>
  <Relationship Id="rId3" Type="http://schemas.openxmlformats.org/officeDocument/2006/relationships/notesSlide" Target="../notesSlides/notesSlide41.xml"/>
</Relationships>

</file>

<file path=ppt/slides/_rels/slide4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mkt-her-r04-oa01" TargetMode="External"/>
  <Relationship Id="rId3" Type="http://schemas.openxmlformats.org/officeDocument/2006/relationships/notesSlide" Target="../notesSlides/notesSlide42.xml"/>
</Relationships>

</file>

<file path=ppt/slides/_rels/slide4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mkt-her-r04-oa01" TargetMode="External"/>
  <Relationship Id="rId3" Type="http://schemas.openxmlformats.org/officeDocument/2006/relationships/notesSlide" Target="../notesSlides/notesSlide43.xml"/>
</Relationships>

</file>

<file path=ppt/slides/_rels/slide4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mkt-her-r04-oa01" TargetMode="External"/>
  <Relationship Id="rId3" Type="http://schemas.openxmlformats.org/officeDocument/2006/relationships/notesSlide" Target="../notesSlides/notesSlide44.xml"/>
</Relationships>

</file>

<file path=ppt/slides/_rels/slide4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mkt-her-r04-oa01" TargetMode="External"/>
  <Relationship Id="rId3" Type="http://schemas.openxmlformats.org/officeDocument/2006/relationships/notesSlide" Target="../notesSlides/notesSlide45.xml"/>
</Relationships>

</file>

<file path=ppt/slides/_rels/slide4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mkt-her-r04-oa01" TargetMode="External"/>
</Relationships>

</file>

<file path=ppt/slides/_rels/slide4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mkt-her-r04-oa01" TargetMode="External"/>
  <Relationship Id="rId3" Type="http://schemas.openxmlformats.org/officeDocument/2006/relationships/notesSlide" Target="../notesSlides/notesSlide47.xml"/>
</Relationships>

</file>

<file path=ppt/slides/_rels/slide4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mkt-her-r04-oa01" TargetMode="External"/>
  <Relationship Id="rId3" Type="http://schemas.openxmlformats.org/officeDocument/2006/relationships/notesSlide" Target="../notesSlides/notesSlide48.xml"/>
</Relationships>

</file>

<file path=ppt/slides/_rels/slide4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mkt-her-r04-oa01" TargetMode="External"/>
  <Relationship Id="rId3" Type="http://schemas.openxmlformats.org/officeDocument/2006/relationships/notesSlide" Target="../notesSlides/notesSlide49.xml"/>
</Relationships>

</file>

<file path=ppt/slides/_rels/slide5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mkt-her-r04-oa01" TargetMode="External"/>
  <Relationship Id="rId3" Type="http://schemas.openxmlformats.org/officeDocument/2006/relationships/hyperlink" Target="https://marketing.lumbre.lat/object/mkt-her-r04-oa01" TargetMode="External"/>
  <Relationship Id="rId4" Type="http://schemas.openxmlformats.org/officeDocument/2006/relationships/hyperlink" Target="https://marketing.lumbre.lat/object/mkt-her-r04-oa01" TargetMode="External"/>
  <Relationship Id="rId5" Type="http://schemas.openxmlformats.org/officeDocument/2006/relationships/notesSlide" Target="../notesSlides/notesSlide50.xml"/>
</Relationships>

</file>

<file path=ppt/slides/_rels/slide5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mkt-her-r04-oa01" TargetMode="External"/>
  <Relationship Id="rId3" Type="http://schemas.openxmlformats.org/officeDocument/2006/relationships/notesSlide" Target="../notesSlides/notesSlide51.xml"/>
</Relationships>

</file>

<file path=ppt/slides/_rels/slide5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mkt-her-r04-oa01" TargetMode="External"/>
  <Relationship Id="rId3" Type="http://schemas.openxmlformats.org/officeDocument/2006/relationships/notesSlide" Target="../notesSlides/notesSlide52.xml"/>
</Relationships>

</file>

<file path=ppt/slides/_rels/slide5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mkt-her-r04-oa01" TargetMode="External"/>
  <Relationship Id="rId3" Type="http://schemas.openxmlformats.org/officeDocument/2006/relationships/notesSlide" Target="../notesSlides/notesSlide53.xml"/>
</Relationships>

</file>

<file path=ppt/slides/_rels/slide5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mkt-her-r04-oa01" TargetMode="External"/>
  <Relationship Id="rId3" Type="http://schemas.openxmlformats.org/officeDocument/2006/relationships/notesSlide" Target="../notesSlides/notesSlide54.xml"/>
</Relationships>

</file>

<file path=ppt/slides/_rels/slide5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mkt-her-r04-oa01" TargetMode="External"/>
  <Relationship Id="rId3" Type="http://schemas.openxmlformats.org/officeDocument/2006/relationships/notesSlide" Target="../notesSlides/notesSlide55.xml"/>
</Relationships>

</file>

<file path=ppt/slides/_rels/slide5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mkt-her-r04-oa01" TargetMode="External"/>
  <Relationship Id="rId3" Type="http://schemas.openxmlformats.org/officeDocument/2006/relationships/notesSlide" Target="../notesSlides/notesSlide56.xml"/>
</Relationships>

</file>

<file path=ppt/slides/_rels/slide5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mkt-her-r04-oa01" TargetMode="External"/>
  <Relationship Id="rId3" Type="http://schemas.openxmlformats.org/officeDocument/2006/relationships/notesSlide" Target="../notesSlides/notesSlide57.xml"/>
</Relationships>

</file>

<file path=ppt/slides/_rels/slide5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mkt-her-r04-oa01" TargetMode="External"/>
  <Relationship Id="rId3" Type="http://schemas.openxmlformats.org/officeDocument/2006/relationships/notesSlide" Target="../notesSlides/notesSlide58.xml"/>
</Relationships>

</file>

<file path=ppt/slides/_rels/slide5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mkt-her-r04-oa01" TargetMode="External"/>
</Relationships>

</file>

<file path=ppt/slides/_rels/slide6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mkt-her-r04-oa01" TargetMode="External"/>
  <Relationship Id="rId3" Type="http://schemas.openxmlformats.org/officeDocument/2006/relationships/notesSlide" Target="../notesSlides/notesSlide60.xml"/>
</Relationships>

</file>

<file path=ppt/slides/_rels/slide6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mkt-her-r04-oa01" TargetMode="External"/>
  <Relationship Id="rId3" Type="http://schemas.openxmlformats.org/officeDocument/2006/relationships/notesSlide" Target="../notesSlides/notesSlide61.xml"/>
</Relationships>

</file>

<file path=ppt/slides/_rels/slide6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mkt-her-r04-oa01" TargetMode="External"/>
  <Relationship Id="rId3" Type="http://schemas.openxmlformats.org/officeDocument/2006/relationships/notesSlide" Target="../notesSlides/notesSlide62.xml"/>
</Relationships>

</file>

<file path=ppt/slides/_rels/slide6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mkt-her-r04-oa01" TargetMode="External"/>
  <Relationship Id="rId3" Type="http://schemas.openxmlformats.org/officeDocument/2006/relationships/hyperlink" Target="https://marketing.lumbre.lat/object/mkt-her-r04-oa01" TargetMode="External"/>
  <Relationship Id="rId4" Type="http://schemas.openxmlformats.org/officeDocument/2006/relationships/hyperlink" Target="https://marketing.lumbre.lat/object/mkt-her-r04-oa01" TargetMode="External"/>
  <Relationship Id="rId5" Type="http://schemas.openxmlformats.org/officeDocument/2006/relationships/notesSlide" Target="../notesSlides/notesSlide63.xml"/>
</Relationships>

</file>

<file path=ppt/slides/_rels/slide6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mkt-her-r04-oa01" TargetMode="External"/>
  <Relationship Id="rId3" Type="http://schemas.openxmlformats.org/officeDocument/2006/relationships/notesSlide" Target="../notesSlides/notesSlide64.xml"/>
</Relationships>

</file>

<file path=ppt/slides/_rels/slide6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mkt-her-r04-oa01" TargetMode="External"/>
  <Relationship Id="rId3" Type="http://schemas.openxmlformats.org/officeDocument/2006/relationships/notesSlide" Target="../notesSlides/notesSlide65.xml"/>
</Relationships>

</file>

<file path=ppt/slides/_rels/slide6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mkt-her-r04-oa01" TargetMode="External"/>
  <Relationship Id="rId3" Type="http://schemas.openxmlformats.org/officeDocument/2006/relationships/notesSlide" Target="../notesSlides/notesSlide66.xml"/>
</Relationships>

</file>

<file path=ppt/slides/_rels/slide6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mkt-her-r04-oa01" TargetMode="External"/>
  <Relationship Id="rId3" Type="http://schemas.openxmlformats.org/officeDocument/2006/relationships/notesSlide" Target="../notesSlides/notesSlide67.xml"/>
</Relationships>

</file>

<file path=ppt/slides/_rels/slide6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mkt-her-r04-oa01" TargetMode="External"/>
  <Relationship Id="rId3" Type="http://schemas.openxmlformats.org/officeDocument/2006/relationships/notesSlide" Target="../notesSlides/notesSlide68.xml"/>
</Relationships>

</file>

<file path=ppt/slides/_rels/slide6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mkt-her-r04-oa01" TargetMode="External"/>
  <Relationship Id="rId3" Type="http://schemas.openxmlformats.org/officeDocument/2006/relationships/notesSlide" Target="../notesSlides/notesSlide69.xml"/>
</Relationships>

</file>

<file path=ppt/slides/_rels/slide7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mkt-her-r04-oa01" TargetMode="External"/>
  <Relationship Id="rId3" Type="http://schemas.openxmlformats.org/officeDocument/2006/relationships/notesSlide" Target="../notesSlides/notesSlide70.xml"/>
</Relationships>

</file>

<file path=ppt/slides/_rels/slide7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mkt-her-r04-oa01" TargetMode="External"/>
  <Relationship Id="rId3" Type="http://schemas.openxmlformats.org/officeDocument/2006/relationships/notesSlide" Target="../notesSlides/notesSlide71.xml"/>
</Relationships>

</file>

<file path=ppt/slides/_rels/slide7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mkt-her-r04-oa01" TargetMode="External"/>
  <Relationship Id="rId3" Type="http://schemas.openxmlformats.org/officeDocument/2006/relationships/notesSlide" Target="../notesSlides/notesSlide72.xml"/>
</Relationships>

</file>

<file path=ppt/slides/_rels/slide7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mkt-her-r04-oa01" TargetMode="External"/>
  <Relationship Id="rId3" Type="http://schemas.openxmlformats.org/officeDocument/2006/relationships/notesSlide" Target="../notesSlides/notesSlide73.xml"/>
</Relationships>

</file>

<file path=ppt/slides/_rels/slide7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mkt-her-r04-oa01" TargetMode="External"/>
  <Relationship Id="rId3" Type="http://schemas.openxmlformats.org/officeDocument/2006/relationships/notesSlide" Target="../notesSlides/notesSlide74.xml"/>
</Relationships>

</file>

<file path=ppt/slides/_rels/slide7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mkt-her-r04-oa01" TargetMode="External"/>
  <Relationship Id="rId3" Type="http://schemas.openxmlformats.org/officeDocument/2006/relationships/notesSlide" Target="../notesSlides/notesSlide75.xml"/>
</Relationships>

</file>

<file path=ppt/slides/_rels/slide7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mkt-her-r04-oa01" TargetMode="External"/>
  <Relationship Id="rId3" Type="http://schemas.openxmlformats.org/officeDocument/2006/relationships/notesSlide" Target="../notesSlides/notesSlide76.xml"/>
</Relationships>

</file>

<file path=ppt/slides/_rels/slide7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mkt-her-r04-oa01" TargetMode="External"/>
  <Relationship Id="rId3" Type="http://schemas.openxmlformats.org/officeDocument/2006/relationships/notesSlide" Target="../notesSlides/notesSlide77.xml"/>
</Relationships>

</file>

<file path=ppt/slides/_rels/slide7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mkt-her-r04-oa01" TargetMode="External"/>
  <Relationship Id="rId3" Type="http://schemas.openxmlformats.org/officeDocument/2006/relationships/notesSlide" Target="../notesSlides/notesSlide78.xml"/>
</Relationships>

</file>

<file path=ppt/slides/_rels/slide7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mkt-her-r04-oa01" TargetMode="External"/>
  <Relationship Id="rId3" Type="http://schemas.openxmlformats.org/officeDocument/2006/relationships/notesSlide" Target="../notesSlides/notesSlide79.xml"/>
</Relationships>

</file>

<file path=ppt/slides/_rels/slide8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mkt-her-r04-oa01" TargetMode="External"/>
  <Relationship Id="rId3" Type="http://schemas.openxmlformats.org/officeDocument/2006/relationships/notesSlide" Target="../notesSlides/notesSlide80.xml"/>
</Relationships>

</file>

<file path=ppt/slides/_rels/slide8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mkt-her-r04-oa01" TargetMode="External"/>
  <Relationship Id="rId3" Type="http://schemas.openxmlformats.org/officeDocument/2006/relationships/notesSlide" Target="../notesSlides/notesSlide81.xml"/>
</Relationships>

</file>

<file path=ppt/slides/_rels/slide8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mkt-her-r04-oa01" TargetMode="External"/>
  <Relationship Id="rId3" Type="http://schemas.openxmlformats.org/officeDocument/2006/relationships/hyperlink" Target="https://marketing.lumbre.lat/object/mkt-her-r04-oa01" TargetMode="External"/>
  <Relationship Id="rId4" Type="http://schemas.openxmlformats.org/officeDocument/2006/relationships/notesSlide" Target="../notesSlides/notesSlide82.xml"/>
</Relationships>

</file>

<file path=ppt/slides/_rels/slide8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mkt-her-r04-oa01" TargetMode="External"/>
  <Relationship Id="rId3" Type="http://schemas.openxmlformats.org/officeDocument/2006/relationships/notesSlide" Target="../notesSlides/notesSlide83.xml"/>
</Relationships>

</file>

<file path=ppt/slides/_rels/slide8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mkt-her-r04-oa01" TargetMode="External"/>
  <Relationship Id="rId3" Type="http://schemas.openxmlformats.org/officeDocument/2006/relationships/notesSlide" Target="../notesSlides/notesSlide84.xml"/>
</Relationships>

</file>

<file path=ppt/slides/_rels/slide8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mkt-her-r04-oa01" TargetMode="External"/>
  <Relationship Id="rId3" Type="http://schemas.openxmlformats.org/officeDocument/2006/relationships/notesSlide" Target="../notesSlides/notesSlide85.xml"/>
</Relationships>

</file>

<file path=ppt/slides/_rels/slide8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mkt-her-r04-oa01" TargetMode="External"/>
  <Relationship Id="rId3" Type="http://schemas.openxmlformats.org/officeDocument/2006/relationships/notesSlide" Target="../notesSlides/notesSlide86.xml"/>
</Relationships>

</file>

<file path=ppt/slides/_rels/slide8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mkt-her-r04-oa01" TargetMode="External"/>
  <Relationship Id="rId3" Type="http://schemas.openxmlformats.org/officeDocument/2006/relationships/notesSlide" Target="../notesSlides/notesSlide87.xml"/>
</Relationships>

</file>

<file path=ppt/slides/_rels/slide8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mkt-her-r04-oa01" TargetMode="External"/>
  <Relationship Id="rId3" Type="http://schemas.openxmlformats.org/officeDocument/2006/relationships/notesSlide" Target="../notesSlides/notesSlide88.xml"/>
</Relationships>

</file>

<file path=ppt/slides/_rels/slide8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mkt-her-r04-oa01" TargetMode="External"/>
  <Relationship Id="rId3" Type="http://schemas.openxmlformats.org/officeDocument/2006/relationships/notesSlide" Target="../notesSlides/notesSlide89.xml"/>
</Relationships>

</file>

<file path=ppt/slides/_rels/slide9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mkt-her-r04-oa01" TargetMode="External"/>
  <Relationship Id="rId3" Type="http://schemas.openxmlformats.org/officeDocument/2006/relationships/notesSlide" Target="../notesSlides/notesSlide90.xml"/>
</Relationships>

</file>

<file path=ppt/slides/_rels/slide9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mkt-her-r04-oa01" TargetMode="External"/>
  <Relationship Id="rId3" Type="http://schemas.openxmlformats.org/officeDocument/2006/relationships/notesSlide" Target="../notesSlides/notesSlide91.xml"/>
</Relationships>

</file>

<file path=ppt/slides/_rels/slide9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mkt-her-r04-oa01" TargetMode="External"/>
  <Relationship Id="rId3" Type="http://schemas.openxmlformats.org/officeDocument/2006/relationships/notesSlide" Target="../notesSlides/notesSlide92.xml"/>
</Relationships>

</file>

<file path=ppt/slides/_rels/slide9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mkt-her-r04-oa01" TargetMode="External"/>
  <Relationship Id="rId3" Type="http://schemas.openxmlformats.org/officeDocument/2006/relationships/notesSlide" Target="../notesSlides/notesSlide93.xml"/>
</Relationships>

</file>

<file path=ppt/slides/_rels/slide9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mkt-her-r04-oa01" TargetMode="External"/>
  <Relationship Id="rId3" Type="http://schemas.openxmlformats.org/officeDocument/2006/relationships/notesSlide" Target="../notesSlides/notesSlide94.xml"/>
</Relationships>

</file>

<file path=ppt/slides/_rels/slide9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mkt-her-r04-oa01" TargetMode="External"/>
  <Relationship Id="rId3" Type="http://schemas.openxmlformats.org/officeDocument/2006/relationships/notesSlide" Target="../notesSlides/notesSlide95.xml"/>
</Relationships>

</file>

<file path=ppt/slides/_rels/slide9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mkt-her-r04-oa01" TargetMode="External"/>
  <Relationship Id="rId3" Type="http://schemas.openxmlformats.org/officeDocument/2006/relationships/notesSlide" Target="../notesSlides/notesSlide96.xml"/>
</Relationships>

</file>

<file path=ppt/slides/_rels/slide9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mkt-her-r04-oa01" TargetMode="External"/>
  <Relationship Id="rId3" Type="http://schemas.openxmlformats.org/officeDocument/2006/relationships/notesSlide" Target="../notesSlides/notesSlide97.xml"/>
</Relationships>

</file>

<file path=ppt/slides/_rels/slide9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mkt-her-r04-oa01" TargetMode="External"/>
</Relationships>

</file>

<file path=ppt/slides/_rels/slide9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mkt-her-r04-oa01" TargetMode="External"/>
  <Relationship Id="rId3" Type="http://schemas.openxmlformats.org/officeDocument/2006/relationships/notesSlide" Target="../notesSlides/notesSlide99.xml"/>
</Relationships>

</file>

<file path=ppt/slides/_rels/slide10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mkt-her-r04-oa01" TargetMode="External"/>
  <Relationship Id="rId3" Type="http://schemas.openxmlformats.org/officeDocument/2006/relationships/notesSlide" Target="../notesSlides/notesSlide100.xml"/>
</Relationships>

</file>

<file path=ppt/slides/_rels/slide10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mkt-her-r04-oa01" TargetMode="External"/>
  <Relationship Id="rId3" Type="http://schemas.openxmlformats.org/officeDocument/2006/relationships/notesSlide" Target="../notesSlides/notesSlide101.xml"/>
</Relationships>

</file>

<file path=ppt/slides/_rels/slide10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mkt-her-r04-oa01" TargetMode="External"/>
  <Relationship Id="rId3" Type="http://schemas.openxmlformats.org/officeDocument/2006/relationships/notesSlide" Target="../notesSlides/notesSlide102.xml"/>
</Relationships>

</file>

<file path=ppt/slides/_rels/slide10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mkt-her-r04-oa01" TargetMode="External"/>
  <Relationship Id="rId3" Type="http://schemas.openxmlformats.org/officeDocument/2006/relationships/notesSlide" Target="../notesSlides/notesSlide103.xml"/>
</Relationships>

</file>

<file path=ppt/slides/_rels/slide10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mkt-her-r04-oa01" TargetMode="External"/>
  <Relationship Id="rId3" Type="http://schemas.openxmlformats.org/officeDocument/2006/relationships/notesSlide" Target="../notesSlides/notesSlide104.xml"/>
</Relationships>

</file>

<file path=ppt/slides/_rels/slide10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mkt-her-r04-oa01" TargetMode="External"/>
  <Relationship Id="rId3" Type="http://schemas.openxmlformats.org/officeDocument/2006/relationships/notesSlide" Target="../notesSlides/notesSlide105.xml"/>
</Relationships>

</file>

<file path=ppt/slides/_rels/slide10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mkt-her-r04-oa01" TargetMode="External"/>
  <Relationship Id="rId3" Type="http://schemas.openxmlformats.org/officeDocument/2006/relationships/hyperlink" Target="https://www.gob.mx/" TargetMode="External"/>
  <Relationship Id="rId4" Type="http://schemas.openxmlformats.org/officeDocument/2006/relationships/hyperlink" Target="https://es.wikipedia.org/wiki/Limpieza_de_datos" TargetMode="External"/>
</Relationships>

</file>

<file path=ppt/slides/_rels/slide10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mkt-her-r04-oa01" TargetMode="External"/>
  <Relationship Id="rId3" Type="http://schemas.openxmlformats.org/officeDocument/2006/relationships/notesSlide" Target="../notesSlides/notesSlide107.xml"/>
</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rgbClr val="FFF9F0">
            <a:alpha val="100000"/>
          </a:srgbClr>
        </a:solidFill>
      </p:bgPr>
    </p:bg>
    <p:spTree>
      <p:nvGrpSpPr>
        <p:cNvPr id="1" name=""/>
        <p:cNvGrpSpPr/>
        <p:nvPr/>
      </p:nvGrpSpPr>
      <p:grpSpPr>
        <a:xfrm>
          <a:off x="514350" y="990600"/>
          <a:ext cx="8534400" cy="4800600"/>
          <a:chOff x="514350" y="990600"/>
          <a:chExt cx="8534400" cy="4800600"/>
        </a:xfrm>
      </p:grpSpPr>
      <p:sp>
        <p:nvSpPr>
          <p:cNvPr id="2" name="Placeholder for ctrTitle"/>
          <p:cNvSpPr/>
          <p:nvPr>
            <p:ph type="ctrTitle"/>
          </p:nvPr>
        </p:nvSpPr>
        <p:spPr>
          <a:xfrm>
            <a:off x="514350" y="990600"/>
            <a:ext cx="4476750" cy="2457450"/>
          </a:xfrm>
          <a:prstGeom prst="rect">
            <a:avLst/>
          </a:prstGeom>
          <a:noFill/>
        </p:spPr>
        <p:txBody>
          <a:bodyPr/>
          <a:lstStyle/>
          <a:p>
            <a:pPr algn="l" rtl="0" fontAlgn="t" marL="0" marR="0" indent="0" lvl="0">
              <a:lnSpc>
                <a:spcPct val="100000"/>
              </a:lnSpc>
              <a:spcBef>
                <a:spcPts val="0"/>
              </a:spcBef>
              <a:spcAft>
                <a:spcPts val="0"/>
              </a:spcAft>
            </a:pPr>
            <a:r>
              <a:rPr lang="en-US" b="1" strike="noStrike" sz="3400" spc="0" u="none" cap="none">
                <a:solidFill>
                  <a:srgbClr val="172033">
                    <a:alpha val="100000"/>
                  </a:srgbClr>
                </a:solidFill>
                <a:latin typeface="Calibri"/>
              </a:rPr>
              <a:t><![CDATA[Higiene]]></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de]]></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datos:]]></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la]]></a:t>
            </a:r>
          </a:p>
          <a:p>
            <a:pPr algn="l" rtl="0" fontAlgn="t" marL="0" marR="0" indent="0" lvl="0">
              <a:lnSpc>
                <a:spcPct val="100000"/>
              </a:lnSpc>
              <a:spcBef>
                <a:spcPts val="0"/>
              </a:spcBef>
              <a:spcAft>
                <a:spcPts val="0"/>
              </a:spcAft>
            </a:pPr>
            <a:r>
              <a:rPr lang="en-US" b="1" strike="noStrike" sz="3400" spc="0" u="none" cap="none">
                <a:solidFill>
                  <a:srgbClr val="172033">
                    <a:alpha val="100000"/>
                  </a:srgbClr>
                </a:solidFill>
                <a:latin typeface="Calibri"/>
              </a:rPr>
              <a:t><![CDATA[limpieza]]></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semanal]]></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de]]></a:t>
            </a:r>
          </a:p>
          <a:p>
            <a:pPr algn="l" rtl="0" fontAlgn="t" marL="0" marR="0" indent="0" lvl="0">
              <a:lnSpc>
                <a:spcPct val="100000"/>
              </a:lnSpc>
              <a:spcBef>
                <a:spcPts val="0"/>
              </a:spcBef>
              <a:spcAft>
                <a:spcPts val="0"/>
              </a:spcAft>
            </a:pPr>
            <a:r>
              <a:rPr lang="en-US" b="1" strike="noStrike" sz="3400" spc="0" u="none" cap="none">
                <a:solidFill>
                  <a:srgbClr val="172033">
                    <a:alpha val="100000"/>
                  </a:srgbClr>
                </a:solidFill>
                <a:latin typeface="Calibri"/>
              </a:rPr>
              <a:t><![CDATA[tu]]></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registro]]></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comercial]]></a:t>
            </a:r>
          </a:p>
        </p:txBody>
      </p:sp>
      <p:sp>
        <p:nvSpPr>
          <p:cNvPr id="3" name="Placeholder for subTitle"/>
          <p:cNvSpPr/>
          <p:nvPr>
            <p:ph type="subTitle" idx="1"/>
          </p:nvPr>
        </p:nvSpPr>
        <p:spPr>
          <a:xfrm>
            <a:off x="514350" y="3276600"/>
            <a:ext cx="4476750" cy="285750"/>
          </a:xfrm>
          <a:prstGeom prst="rect">
            <a:avLst/>
          </a:prstGeom>
          <a:noFill/>
        </p:spPr>
        <p:txBody>
          <a:bodyPr/>
          <a:lstStyle/>
          <a:p>
            <a:pPr algn="l" rtl="0" fontAlgn="t" marL="0" marR="0" indent="0" lvl="0">
              <a:lnSpc>
                <a:spcPct val="100000"/>
              </a:lnSpc>
              <a:spcBef>
                <a:spcPts val="0"/>
              </a:spcBef>
              <a:spcAft>
                <a:spcPts val="0"/>
              </a:spcAft>
            </a:pPr>
            <a:r>
              <a:rPr lang="en-US" strike="noStrike" sz="2000" spc="0" u="none" cap="none">
                <a:solidFill>
                  <a:srgbClr val="5C6577">
                    <a:alpha val="100000"/>
                  </a:srgbClr>
                </a:solidFill>
                <a:latin typeface="Calibri"/>
              </a:rPr>
              <a:t><![CDATA[Marketing]]></a:t>
            </a:r>
          </a:p>
        </p:txBody>
      </p:sp>
      <p:sp>
        <p:nvSpPr>
          <p:cNvPr id="4" name=""/>
          <p:cNvSpPr txBox="1"/>
          <p:nvPr/>
        </p:nvSpPr>
        <p:spPr>
          <a:xfrm>
            <a:off x="514350" y="4591050"/>
            <a:ext cx="4476750" cy="2095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3" tooltip="https://marketing.lumbre.lat/object/mkt-her-r04-oa01"/>
              </a:rPr>
              <a:t><![CDATA[Ver el OA en marketing.lumbre.lat]]></a:t>
            </a:r>
          </a:p>
        </p:txBody>
      </p:sp>
      <p:pic>
        <p:nvPicPr>
          <p:cNvPr id="5" name="" descr="Portada del objeto de aprendizaje"/>
          <p:cNvPicPr>
            <a:picLocks noChangeAspect="1"/>
          </p:cNvPicPr>
          <p:nvPr/>
        </p:nvPicPr>
        <p:blipFill>
          <a:blip r:embed="rId2"/>
          <a:stretch>
            <a:fillRect/>
          </a:stretch>
        </p:blipFill>
        <p:spPr>
          <a:xfrm>
            <a:off x="5429250" y="1619250"/>
            <a:ext cx="3105150" cy="1743075"/>
          </a:xfrm>
          <a:prstGeom prst="rect">
            <a:avLst/>
          </a:prstGeom>
          <a:noFill/>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erca de este OA · 1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mkt-her-r04-oa01"/>
              </a:rPr>
              <a:t><![CDATA[Higiene de datos: la limpieza semanal de tu registro comercial]]></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 / 107]]></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Objetivo]]></a:t>
            </a:r>
          </a:p>
        </p:txBody>
      </p:sp>
      <p:sp>
        <p:nvSpPr>
          <p:cNvPr id="8" name=""/>
          <p:cNvSpPr txBox="1"/>
          <p:nvPr/>
        </p:nvSpPr>
        <p:spPr>
          <a:xfrm>
            <a:off x="514350" y="1504950"/>
            <a:ext cx="811530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stablecer y aplicar una rutina semanal de limpieza del registro comercial: reconocer duplicados, filas incompletas y datos caducados, decidir qué se archiva, qué se corrige y qué se purga, y dejar constancia de lo que se cambió.]]></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erca de este OA · 2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mkt-her-r04-oa01"/>
              </a:rPr>
              <a:t><![CDATA[Higiene de datos: la limpieza semanal de tu registro comercial]]></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 / 107]]></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Descripción]]></a:t>
            </a:r>
          </a:p>
        </p:txBody>
      </p:sp>
      <p:sp>
        <p:nvSpPr>
          <p:cNvPr id="8" name=""/>
          <p:cNvSpPr txBox="1"/>
          <p:nvPr/>
        </p:nvSpPr>
        <p:spPr>
          <a:xfrm>
            <a:off x="514350" y="1504950"/>
            <a:ext cx="8115300" cy="23526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Cuarta ruta del curso «El CRM mínimo de una PyME». Enseña qué se revisa cada viernes en el registro comercial, con qué criterio y en qué orden: duplicados, campos incompletos, etapas que no son ciertas, caducidad y datos que ya no deben seguir guardados. Incluye dos casos resueltos con datos ficticios, la bitácora de limpieza, ocho actividades evaluadas y un cierre con criterios de dominio.]]></a:t>
            </a:r>
          </a:p>
        </p:txBody>
      </p:sp>
      <p:sp>
        <p:nvSpPr>
          <p:cNvPr id="9" name=""/>
          <p:cNvSpPr txBox="1"/>
          <p:nvPr/>
        </p:nvSpPr>
        <p:spPr>
          <a:xfrm>
            <a:off x="514350" y="394335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utoría: Marketing]]></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erca de este OA · 3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mkt-her-r04-oa01"/>
              </a:rPr>
              <a:t><![CDATA[Higiene de datos: la limpieza semanal de tu registro comercial]]></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 / 107]]></a:t>
            </a:r>
          </a:p>
        </p:txBody>
      </p:sp>
      <p:sp>
        <p:nvSpPr>
          <p:cNvPr id="7" name=""/>
          <p:cNvSpPr txBox="1"/>
          <p:nvPr/>
        </p:nvSpPr>
        <p:spPr>
          <a:xfrm>
            <a:off x="514350" y="1219200"/>
            <a:ext cx="8115300" cy="5715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700" spc="0" u="none" cap="none">
                <a:solidFill>
                  <a:srgbClr val="1B2438">
                    <a:alpha val="100000"/>
                  </a:srgbClr>
                </a:solidFill>
                <a:latin typeface="Calibri"/>
              </a:rPr>
              <a:t><![CDATA[Etiquetas: higiene de datos · registro comercial · duplicados · depuración · caducidad · rutina semanal · datos personales]]></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Higiene de datos · 1 de 6]]></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mkt-her-r04-oa01"/>
              </a:rPr>
              <a:t><![CDATA[Higiene de datos: la limpieza semanal de tu registro comercial]]></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 / 107]]></a:t>
            </a:r>
          </a:p>
        </p:txBody>
      </p:sp>
      <p:sp>
        <p:nvSpPr>
          <p:cNvPr id="7" name=""/>
          <p:cNvSpPr txBox="1"/>
          <p:nvPr/>
        </p:nvSpPr>
        <p:spPr>
          <a:xfrm>
            <a:off x="514350" y="1219200"/>
            <a:ext cx="811530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Tu registro comercial es el archivo donde vive lo que sabes de cada cliente y de cada oportunidad: quién te escribió, qué pidió, en qué etapa está y cuándo fue la última vez que hubo contacto. El problema casi nunca es que ese archivo no exista. El problema es que nadie lo limpia.]]></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Higiene de datos · 2 de 6]]></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mkt-her-r04-oa01"/>
              </a:rPr>
              <a:t><![CDATA[Higiene de datos: la limpieza semanal de tu registro comercial]]></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 / 107]]></a:t>
            </a:r>
          </a:p>
        </p:txBody>
      </p:sp>
      <p:sp>
        <p:nvSpPr>
          <p:cNvPr id="7" name=""/>
          <p:cNvSpPr txBox="1"/>
          <p:nvPr/>
        </p:nvSpPr>
        <p:spPr>
          <a:xfrm>
            <a:off x="514350" y="1219200"/>
            <a:ext cx="8115300" cy="30099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a escena es siempre parecida. El registro empieza con veinte filas y termina con seiscientas. Entre esas seiscientas hay la misma persona escrita de tres maneras, clientes que dejaron de comprar hace años y que nadie vuelve a buscar, filas con el campo de etapa vacío que nadie sabe en dónde están, y una columna de notas con información de la que ya nadie recuerda el origen. Cuando alguien pregunta «¿cuántas oportunidades tenemos abiertas y cuántas van a cerrar este mes?», nadie contesta: se necesita media hora, dos personas y una hoja de cálculo nueva.]]></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Higiene de datos · 3 de 6]]></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mkt-her-r04-oa01"/>
              </a:rPr>
              <a:t><![CDATA[Higiene de datos: la limpieza semanal de tu registro comercial]]></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7 / 107]]></a:t>
            </a:r>
          </a:p>
        </p:txBody>
      </p:sp>
      <p:sp>
        <p:nvSpPr>
          <p:cNvPr id="7" name=""/>
          <p:cNvSpPr txBox="1"/>
          <p:nvPr/>
        </p:nvSpPr>
        <p:spPr>
          <a:xfrm>
            <a:off x="514350" y="1219200"/>
            <a:ext cx="8115300" cy="23526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a reacción habitual tiene dos caras y las dos están mal. Una es borrar todo lo que lleva meses sin contacto, y perder al cliente que estaba a punto de volver. La otra es no borrar nada y dejar que el archivo crezca, porque total algún día habrá que buscarlo. Entre esos dos extremos hay un oficio: un registro se mantiene con una rutina corta, semanal, que cualquiera pueda hacer en veinte minutos.]]></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Higiene de datos · 4 de 6]]></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mkt-her-r04-oa01"/>
              </a:rPr>
              <a:t><![CDATA[Higiene de datos: la limpieza semanal de tu registro comercial]]></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8 / 107]]></a:t>
            </a:r>
          </a:p>
        </p:txBody>
      </p:sp>
      <p:sp>
        <p:nvSpPr>
          <p:cNvPr id="7" name=""/>
          <p:cNvSpPr txBox="1"/>
          <p:nvPr/>
        </p:nvSpPr>
        <p:spPr>
          <a:xfrm>
            <a:off x="514350" y="1219200"/>
            <a:ext cx="8115300" cy="23526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sta lección es ese oficio. No va de comprar una herramienta ni de agregar campos. Va de qué se revisa cada semana, con qué criterio y con qué consecuencia: qué fila se fusiona, qué fila se archiva, qué campo se completa y qué dato ya no debe seguir ahí. Y va también de la parte que casi nadie dice en voz alta: un registro comercial guarda datos personales de personas, y eso cambia lo que se puede hacer con ellos.]]></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Higiene de datos · 5 de 6]]></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mkt-her-r04-oa01"/>
              </a:rPr>
              <a:t><![CDATA[Higiene de datos: la limpieza semanal de tu registro comercial]]></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9 / 107]]></a:t>
            </a:r>
          </a:p>
        </p:txBody>
      </p:sp>
      <p:sp>
        <p:nvSpPr>
          <p:cNvPr id="7" name="" descr=""/>
          <p:cNvSpPr/>
          <p:nvPr/>
        </p:nvSpPr>
        <p:spPr>
          <a:xfrm>
            <a:off x="514350" y="1219200"/>
            <a:ext cx="8115300" cy="2676525"/>
          </a:xfrm>
          <a:prstGeom prst="roundRect">
            <a:avLst/>
          </a:prstGeom>
          <a:solidFill>
            <a:srgbClr val="EEF3FB">
              <a:alpha val="100000"/>
            </a:srgbClr>
          </a:solidFill>
          <a:ln w="9525">
            <a:solidFill>
              <a:srgbClr val="C9D8EA">
                <a:alpha val="100000"/>
              </a:srgbClr>
            </a:solidFill>
          </a:ln>
        </p:spPr>
        <p:txBody>
          <a:bodyPr vertOverflow="clip" rtlCol="0" anchor="ctr"/>
          <a:lstStyle/>
          <a:p>
            <a:pPr algn="ctr"/>
            <a:r>
              <a:t/>
            </a:r>
          </a:p>
        </p:txBody>
      </p:sp>
      <p:sp>
        <p:nvSpPr>
          <p:cNvPr id="8" name="" descr=""/>
          <p:cNvSpPr/>
          <p:nvPr/>
        </p:nvSpPr>
        <p:spPr>
          <a:xfrm>
            <a:off x="514350" y="1219200"/>
            <a:ext cx="38100" cy="2676525"/>
          </a:xfrm>
          <a:prstGeom prst="roundRect">
            <a:avLst/>
          </a:prstGeom>
          <a:solidFill>
            <a:srgbClr val="C9D8EA">
              <a:alpha val="100000"/>
            </a:srgbClr>
          </a:solidFill>
          <a:ln w="9525">
            <a:noFill/>
          </a:ln>
        </p:spPr>
        <p:txBody>
          <a:bodyPr vertOverflow="clip" rtlCol="0" anchor="ctr"/>
          <a:lstStyle/>
          <a:p>
            <a:pPr algn="ctr"/>
            <a:r>
              <a:t/>
            </a:r>
          </a:p>
        </p:txBody>
      </p:sp>
      <p:sp>
        <p:nvSpPr>
          <p:cNvPr id="9" name=""/>
          <p:cNvSpPr txBox="1"/>
          <p:nvPr/>
        </p:nvSpPr>
        <p:spPr>
          <a:xfrm>
            <a:off x="685800" y="1219200"/>
            <a:ext cx="77724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Al terminar esta lección serás capaz de]]></a:t>
            </a:r>
          </a:p>
        </p:txBody>
      </p:sp>
      <p:sp>
        <p:nvSpPr>
          <p:cNvPr id="10" name=""/>
          <p:cNvSpPr txBox="1"/>
          <p:nvPr/>
        </p:nvSpPr>
        <p:spPr>
          <a:xfrm>
            <a:off x="685800" y="1619250"/>
            <a:ext cx="7772400" cy="22383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Distinguir un duplicado de un contacto repetido y de una persona distinta que sólo comparte el nombre; aplicar los cinco filtros de la limpieza semanal en un orden fijo y con un tiempo acotado; decidir qué se archiva, qué se corrige y qué se purga, y decir por qué; dejar cada fila con los campos que tu negocio usa y sin columnas de adorno; y llevar una bitácora de limpieza que diga qué se tocó, por qué y quién lo hizo.]]></a:t>
            </a:r>
          </a:p>
        </p:txBody>
      </p:sp>
      <p:sp>
        <p:nvSpPr>
          <p:cNvPr id="11" name=""/>
          <p:cNvSpPr txBox="1"/>
          <p:nvPr/>
        </p:nvSpPr>
        <p:spPr>
          <a:xfrm>
            <a:off x="514350" y="3895725"/>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12" name=""/>
          <p:cNvSpPr txBox="1"/>
          <p:nvPr/>
        </p:nvSpPr>
        <p:spPr>
          <a:xfrm>
            <a:off x="762000" y="3895725"/>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Distingues un duplicado, una fila incompleta y un dato caducado, y aplicas a cada uno la operación correcta.]]></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Higiene de datos · 6 de 6]]></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mkt-her-r04-oa01"/>
              </a:rPr>
              <a:t><![CDATA[Higiene de datos: la limpieza semanal de tu registro comercial]]></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0 / 107]]></a:t>
            </a:r>
          </a:p>
        </p:txBody>
      </p:sp>
      <p:sp>
        <p:nvSpPr>
          <p:cNvPr id="7" name=""/>
          <p:cNvSpPr txBox="1"/>
          <p:nvPr/>
        </p:nvSpPr>
        <p:spPr>
          <a:xfrm>
            <a:off x="514350" y="1219200"/>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8" name=""/>
          <p:cNvSpPr txBox="1"/>
          <p:nvPr/>
        </p:nvSpPr>
        <p:spPr>
          <a:xfrm>
            <a:off x="762000" y="1219200"/>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Aplicas los cinco filtros de la limpieza semanal en orden y con un tiempo acotado.]]></a:t>
            </a:r>
          </a:p>
        </p:txBody>
      </p:sp>
      <p:sp>
        <p:nvSpPr>
          <p:cNvPr id="9" name=""/>
          <p:cNvSpPr txBox="1"/>
          <p:nvPr/>
        </p:nvSpPr>
        <p:spPr>
          <a:xfrm>
            <a:off x="514350" y="1943100"/>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10" name=""/>
          <p:cNvSpPr txBox="1"/>
          <p:nvPr/>
        </p:nvSpPr>
        <p:spPr>
          <a:xfrm>
            <a:off x="762000" y="1943100"/>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Decides, con criterio, qué fila se archiva, cuál se corrige y cuál se purga.]]></a:t>
            </a:r>
          </a:p>
        </p:txBody>
      </p:sp>
      <p:sp>
        <p:nvSpPr>
          <p:cNvPr id="11" name=""/>
          <p:cNvSpPr txBox="1"/>
          <p:nvPr/>
        </p:nvSpPr>
        <p:spPr>
          <a:xfrm>
            <a:off x="514350" y="2667000"/>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12" name=""/>
          <p:cNvSpPr txBox="1"/>
          <p:nvPr/>
        </p:nvSpPr>
        <p:spPr>
          <a:xfrm>
            <a:off x="762000" y="2667000"/>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Defines tu ventana de caducidad según tu ciclo de venta y explicas por qué ese número y no otro.]]></a:t>
            </a:r>
          </a:p>
        </p:txBody>
      </p:sp>
      <p:sp>
        <p:nvSpPr>
          <p:cNvPr id="13" name=""/>
          <p:cNvSpPr txBox="1"/>
          <p:nvPr/>
        </p:nvSpPr>
        <p:spPr>
          <a:xfrm>
            <a:off x="514350" y="3390900"/>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14" name=""/>
          <p:cNvSpPr txBox="1"/>
          <p:nvPr/>
        </p:nvSpPr>
        <p:spPr>
          <a:xfrm>
            <a:off x="762000" y="3390900"/>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xplicas para qué guardas los datos de tus clientes, quién los ve y qué haces cuando alguien pide que se eliminen.]]></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Primero las palabras: los nombres se confunden · 1 de 4]]></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mkt-her-r04-oa01"/>
              </a:rPr>
              <a:t><![CDATA[Higiene de datos: la limpieza semanal de tu registro comercial]]></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1 / 107]]></a:t>
            </a:r>
          </a:p>
        </p:txBody>
      </p:sp>
      <p:sp>
        <p:nvSpPr>
          <p:cNvPr id="7" name=""/>
          <p:cNvSpPr txBox="1"/>
          <p:nvPr/>
        </p:nvSpPr>
        <p:spPr>
          <a:xfrm>
            <a:off x="514350" y="1219200"/>
            <a:ext cx="811530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l registro comercial es un archivo y, como todo archivo, tiene un problema de verdad: se llena. La diferencia con un archivo muerto está en una sola cosa: si existe una persona capaz de decidir qué pasa con cada fila. En cuanto esa persona existe, el archivo deja de acumular basura y empieza a ser un registro.]]></a:t>
            </a:r>
          </a:p>
        </p:txBody>
      </p:sp>
      <p:sp>
        <p:nvSpPr>
          <p:cNvPr id="8" name=""/>
          <p:cNvSpPr txBox="1"/>
          <p:nvPr/>
        </p:nvSpPr>
        <p:spPr>
          <a:xfrm>
            <a:off x="514350" y="2943225"/>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Hay cinco palabras que hay que separar bien, porque buena parte del desorden viene de usarlas como si fueran sinónimos.]]></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Primero las palabras: los nombres se confunden · 2 de 4]]></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mkt-her-r04-oa01"/>
              </a:rPr>
              <a:t><![CDATA[Higiene de datos: la limpieza semanal de tu registro comercial]]></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2 / 107]]></a:t>
            </a:r>
          </a:p>
        </p:txBody>
      </p:sp>
      <p:sp>
        <p:nvSpPr>
          <p:cNvPr id="7" name=""/>
          <p:cNvSpPr txBox="1"/>
          <p:nvPr/>
        </p:nvSpPr>
        <p:spPr>
          <a:xfrm>
            <a:off x="514350" y="1219200"/>
            <a:ext cx="8115300" cy="2019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Duplicado]]></a:t>
            </a:r>
            <a:r>
              <a:rPr lang="en-US" strike="noStrike" sz="2100" spc="0" u="none" cap="none">
                <a:solidFill>
                  <a:srgbClr val="1B2438">
                    <a:alpha val="100000"/>
                  </a:srgbClr>
                </a:solidFill>
                <a:latin typeface="Calibri"/>
              </a:rPr>
              <a:t><![CDATA[ es la misma persona en dos filas. No es lo mismo un contacto repetido: es la misma persona, en la misma etapa, con la misma conversación, y eso no se fusiona: se anota. Tampoco es lo mismo dos personas distintas que comparten un nombre, cosa más común de lo que parece en un negocio que atiende por zonas o por referidos de otros clientes.]]></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Primero las palabras: los nombres se confunden · 3 de 4]]></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mkt-her-r04-oa01"/>
              </a:rPr>
              <a:t><![CDATA[Higiene de datos: la limpieza semanal de tu registro comercial]]></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3 / 107]]></a:t>
            </a:r>
          </a:p>
        </p:txBody>
      </p:sp>
      <p:sp>
        <p:nvSpPr>
          <p:cNvPr id="7" name=""/>
          <p:cNvSpPr txBox="1"/>
          <p:nvPr/>
        </p:nvSpPr>
        <p:spPr>
          <a:xfrm>
            <a:off x="514350" y="1219200"/>
            <a:ext cx="811530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Vacío]]></a:t>
            </a:r>
            <a:r>
              <a:rPr lang="en-US" strike="noStrike" sz="2100" spc="0" u="none" cap="none">
                <a:solidFill>
                  <a:srgbClr val="1B2438">
                    <a:alpha val="100000"/>
                  </a:srgbClr>
                </a:solidFill>
                <a:latin typeface="Calibri"/>
              </a:rPr>
              <a:t><![CDATA[ es una fila a la que le faltan los campos que tu negocio sí usa. No es lo mismo un campo vacío que un campo que no aplica: si tu negocio no necesita saber el número de pedido de alguien que todavía no ha comprado, ese campo se queda vacío y no es un defecto.]]></a:t>
            </a:r>
          </a:p>
        </p:txBody>
      </p:sp>
      <p:sp>
        <p:nvSpPr>
          <p:cNvPr id="8" name=""/>
          <p:cNvSpPr txBox="1"/>
          <p:nvPr/>
        </p:nvSpPr>
        <p:spPr>
          <a:xfrm>
            <a:off x="514350" y="2943225"/>
            <a:ext cx="811530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Caducado]]></a:t>
            </a:r>
            <a:r>
              <a:rPr lang="en-US" strike="noStrike" sz="2100" spc="0" u="none" cap="none">
                <a:solidFill>
                  <a:srgbClr val="1B2438">
                    <a:alpha val="100000"/>
                  </a:srgbClr>
                </a:solidFill>
                <a:latin typeface="Calibri"/>
              </a:rPr>
              <a:t><![CDATA[ es un dato que era cierto y dejó de serlo: el precio de hace dos años, el domicilio anterior, el nombre de quien atendía. El dato caducado no se borra por ser viejo; o se actualiza con la fuente, o se elimina, porque un dato viejo es peor que un dato ausente: la gente lo toma como cierto.]]></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Primero las palabras: los nombres se confunden · 4 de 4]]></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mkt-her-r04-oa01"/>
              </a:rPr>
              <a:t><![CDATA[Higiene de datos: la limpieza semanal de tu registro comercial]]></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4 / 107]]></a:t>
            </a:r>
          </a:p>
        </p:txBody>
      </p:sp>
      <p:sp>
        <p:nvSpPr>
          <p:cNvPr id="7" name=""/>
          <p:cNvSpPr txBox="1"/>
          <p:nvPr/>
        </p:nvSpPr>
        <p:spPr>
          <a:xfrm>
            <a:off x="514350" y="1219200"/>
            <a:ext cx="811530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Archivar]]></a:t>
            </a:r>
            <a:r>
              <a:rPr lang="en-US" strike="noStrike" sz="2100" spc="0" u="none" cap="none">
                <a:solidFill>
                  <a:srgbClr val="1B2438">
                    <a:alpha val="100000"/>
                  </a:srgbClr>
                </a:solidFill>
                <a:latin typeface="Calibri"/>
              </a:rPr>
              <a:t><![CDATA[ es sacar la fila de la vista diaria sin destruir el histórico. ]]></a:t>
            </a:r>
            <a:r>
              <a:rPr lang="en-US" b="1" strike="noStrike" sz="2100" spc="0" u="none" cap="none">
                <a:solidFill>
                  <a:srgbClr val="1B2438">
                    <a:alpha val="100000"/>
                  </a:srgbClr>
                </a:solidFill>
                <a:latin typeface="Calibri"/>
              </a:rPr>
              <a:t><![CDATA[Purgar]]></a:t>
            </a:r>
            <a:r>
              <a:rPr lang="en-US" strike="noStrike" sz="2100" spc="0" u="none" cap="none">
                <a:solidFill>
                  <a:srgbClr val="1B2438">
                    <a:alpha val="100000"/>
                  </a:srgbClr>
                </a:solidFill>
                <a:latin typeface="Calibri"/>
              </a:rPr>
              <a:t><![CDATA[ es borrar de forma definitiva porque el dato ya no debe existir. Son operaciones distintas, con riesgos distintos y con consecuencias distintas.]]></a:t>
            </a:r>
          </a:p>
        </p:txBody>
      </p:sp>
      <p:sp>
        <p:nvSpPr>
          <p:cNvPr id="8" name=""/>
          <p:cNvSpPr txBox="1"/>
          <p:nvPr/>
        </p:nvSpPr>
        <p:spPr>
          <a:xfrm>
            <a:off x="514350" y="260985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Si tu equipo usa estas cinco palabras con precisión, la mitad de los desacuerdos sobre el registro desaparecen.]]></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Primero las palabras: los nombres se confunde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mkt-her-r04-oa01"/>
              </a:rPr>
              <a:t><![CDATA[Higiene de datos: la limpieza semanal de tu registro comercial]]></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5 / 107]]></a:t>
            </a:r>
          </a:p>
        </p:txBody>
      </p:sp>
      <p:sp>
        <p:nvSpPr>
          <p:cNvPr id="7" name=""/>
          <p:cNvSpPr txBox="1"/>
          <p:nvPr/>
        </p:nvSpPr>
        <p:spPr>
          <a:xfrm>
            <a:off x="514350" y="1219200"/>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Glosario de la limpieza. Estas palabras aparecen en el resto de la lección y en la bitácora; conviene tenerlas claras antes de empezar.]]></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Tabla · 1 de 4]]></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mkt-her-r04-oa01"/>
              </a:rPr>
              <a:t><![CDATA[Higiene de datos: la limpieza semanal de tu registro comercial]]></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6 / 107]]></a:t>
            </a:r>
          </a:p>
        </p:txBody>
      </p:sp>
      <p:graphicFrame>
        <p:nvGraphicFramePr>
          <p:cNvPr id="7" name="" descr=""/>
          <p:cNvGraphicFramePr>
            <a:graphicFrameLocks noGrp="1"/>
          </p:cNvGraphicFramePr>
          <p:nvPr/>
        </p:nvGraphicFramePr>
        <p:xfrm>
          <a:off x="514350" y="1257300"/>
          <a:ext cx="8115300" cy="3324225"/>
        </p:xfrm>
        <a:graphic>
          <a:graphicData uri="http://schemas.openxmlformats.org/drawingml/2006/table">
            <a:tbl>
              <a:tblPr firstRow="1" bandRow="1"/>
              <a:tblGrid>
                <a:gridCol w="1390650"/>
                <a:gridCol w="3124200"/>
                <a:gridCol w="3600450"/>
              </a:tblGrid>
              <a:tr h="438150">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Término]]></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Qué significa]]></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Qué haces con él]]></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r>
              <a:tr h="9620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Registro comercial]]></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El conjunto ordenado donde vive lo que sabes de cada cliente y cada oportunidad]]></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Lo mantienes con una rutina; no es un archivo que se guarda y se abre sólo cuando hay crisis.]]></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r h="9620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Fil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Una persona o una oportunidad, enviada en una línea del registr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Debe tener nombre, etapa y fecha de último contacto; si le falta algo, es una fila pendiente.]]></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r>
              <a:tr h="9620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Duplicad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La misma persona registrada en dos filas]]></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Se fusiona: sobrevive la fila más completa y las notas de la otra se le pegan.]]></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bl>
          </a:graphicData>
        </a:graphic>
      </p:graphicFrame>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Tabla · 2 de 4]]></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mkt-her-r04-oa01"/>
              </a:rPr>
              <a:t><![CDATA[Higiene de datos: la limpieza semanal de tu registro comercial]]></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7 / 107]]></a:t>
            </a:r>
          </a:p>
        </p:txBody>
      </p:sp>
      <p:graphicFrame>
        <p:nvGraphicFramePr>
          <p:cNvPr id="7" name="" descr=""/>
          <p:cNvGraphicFramePr>
            <a:graphicFrameLocks noGrp="1"/>
          </p:cNvGraphicFramePr>
          <p:nvPr/>
        </p:nvGraphicFramePr>
        <p:xfrm>
          <a:off x="514350" y="1257300"/>
          <a:ext cx="8115300" cy="3324225"/>
        </p:xfrm>
        <a:graphic>
          <a:graphicData uri="http://schemas.openxmlformats.org/drawingml/2006/table">
            <a:tbl>
              <a:tblPr firstRow="1" bandRow="1"/>
              <a:tblGrid>
                <a:gridCol w="1390650"/>
                <a:gridCol w="3124200"/>
                <a:gridCol w="3600450"/>
              </a:tblGrid>
              <a:tr h="438150">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Término]]></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Qué significa]]></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Qué haces con él]]></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r>
              <a:tr h="9620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Vací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Una fila a la que le faltan los campos que tu negocio sí us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Se completa con una fuente o se deja vacía a propósito. Inventar el dato no es completarl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r h="9620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Dato caducad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Un dato que era cierto y dejó de serlo, como el precio de hace dos años]]></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Se actualiza con la fuente; si no hay fuente, se quita el dato, no la fil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r>
              <a:tr h="9620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Ventana de caducidad]]></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El tiempo que tú decides que un registro sigue sirviendo sin tocarl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La defines con tu ciclo de venta; no es un número que venga de fuer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bl>
          </a:graphicData>
        </a:graphic>
      </p:graphicFrame>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Tabla · 3 de 4]]></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mkt-her-r04-oa01"/>
              </a:rPr>
              <a:t><![CDATA[Higiene de datos: la limpieza semanal de tu registro comercial]]></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8 / 107]]></a:t>
            </a:r>
          </a:p>
        </p:txBody>
      </p:sp>
      <p:graphicFrame>
        <p:nvGraphicFramePr>
          <p:cNvPr id="7" name="" descr=""/>
          <p:cNvGraphicFramePr>
            <a:graphicFrameLocks noGrp="1"/>
          </p:cNvGraphicFramePr>
          <p:nvPr/>
        </p:nvGraphicFramePr>
        <p:xfrm>
          <a:off x="514350" y="1257300"/>
          <a:ext cx="8115300" cy="3324225"/>
        </p:xfrm>
        <a:graphic>
          <a:graphicData uri="http://schemas.openxmlformats.org/drawingml/2006/table">
            <a:tbl>
              <a:tblPr firstRow="1" bandRow="1"/>
              <a:tblGrid>
                <a:gridCol w="1390650"/>
                <a:gridCol w="3124200"/>
                <a:gridCol w="3600450"/>
              </a:tblGrid>
              <a:tr h="438150">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Término]]></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Qué significa]]></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Qué haces con él]]></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r>
              <a:tr h="9620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Archivar]]></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Sacar la fila de la vista diaria sin destruir el históric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Se usa cuando la oportunidad está muerta pero el historial de la cuenta vale.]]></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r h="9620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Purgar]]></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Borrar de forma definitiva porque el dato ya no debe existir]]></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Se hace al final, con un motivo escrito y con una línea en la bitácor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r>
              <a:tr h="9620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Archivo muert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Un registro que nadie abre y que nadie depur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Se detecta por contraste: si nadie lo consulta, hay que decidir si se usa o se retir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bl>
          </a:graphicData>
        </a:graphic>
      </p:graphicFrame>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Tabla · 4 de 4]]></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mkt-her-r04-oa01"/>
              </a:rPr>
              <a:t><![CDATA[Higiene de datos: la limpieza semanal de tu registro comercial]]></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9 / 107]]></a:t>
            </a:r>
          </a:p>
        </p:txBody>
      </p:sp>
      <p:graphicFrame>
        <p:nvGraphicFramePr>
          <p:cNvPr id="7" name="" descr=""/>
          <p:cNvGraphicFramePr>
            <a:graphicFrameLocks noGrp="1"/>
          </p:cNvGraphicFramePr>
          <p:nvPr/>
        </p:nvGraphicFramePr>
        <p:xfrm>
          <a:off x="514350" y="1257300"/>
          <a:ext cx="8115300" cy="1400175"/>
        </p:xfrm>
        <a:graphic>
          <a:graphicData uri="http://schemas.openxmlformats.org/drawingml/2006/table">
            <a:tbl>
              <a:tblPr firstRow="1" bandRow="1"/>
              <a:tblGrid>
                <a:gridCol w="1390650"/>
                <a:gridCol w="3124200"/>
                <a:gridCol w="3600450"/>
              </a:tblGrid>
              <a:tr h="438150">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Término]]></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Qué significa]]></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Qué haces con él]]></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r>
              <a:tr h="9620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Bitácora de limpiez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La lista de qué se corrigió, por qué y quién lo hiz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Es lo que convierte una tarea suelta en un criterio que otra persona puede repetir.]]></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bl>
          </a:graphicData>
        </a:graphic>
      </p:graphicFrame>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Primero las palabras: los nombres se confunde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mkt-her-r04-oa01"/>
              </a:rPr>
              <a:t><![CDATA[Higiene de datos: la limpieza semanal de tu registro comercial]]></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0 / 107]]></a:t>
            </a:r>
          </a:p>
        </p:txBody>
      </p:sp>
      <p:sp>
        <p:nvSpPr>
          <p:cNvPr id="7" name=""/>
          <p:cNvSpPr txBox="1"/>
          <p:nvPr/>
        </p:nvSpPr>
        <p:spPr>
          <a:xfrm>
            <a:off x="514350" y="1352550"/>
            <a:ext cx="8115300" cy="4667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600" spc="0" u="none" cap="none">
                <a:solidFill>
                  <a:srgbClr val="172033">
                    <a:alpha val="100000"/>
                  </a:srgbClr>
                </a:solidFill>
                <a:latin typeface="Calibri"/>
              </a:rPr>
              <a:t><![CDATA[Imagen no disponible]]></a:t>
            </a:r>
          </a:p>
        </p:txBody>
      </p:sp>
      <p:sp>
        <p:nvSpPr>
          <p:cNvPr id="8" name=""/>
          <p:cNvSpPr txBox="1"/>
          <p:nvPr/>
        </p:nvSpPr>
        <p:spPr>
          <a:xfrm>
            <a:off x="514350" y="1952625"/>
            <a:ext cx="8115300" cy="13144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Las tres confusiones más comunes al limpiar un registro. Juntas explican por qué un registro limpio no es el que tiene menos filas, sino el que tiene una fila por persona y los datos que tu negocio usa. Dibujo de la casa para este material.]]></a:t>
            </a:r>
          </a:p>
        </p:txBody>
      </p:sp>
      <p:sp>
        <p:nvSpPr>
          <p:cNvPr id="9" name=""/>
          <p:cNvSpPr txBox="1"/>
          <p:nvPr/>
        </p:nvSpPr>
        <p:spPr>
          <a:xfrm>
            <a:off x="514350" y="3381375"/>
            <a:ext cx="8115300" cy="542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La imagen vectorial assets/fig-tres-cosas.svg no se pudo convertir a un formato editable compatible.]]></a:t>
            </a:r>
          </a:p>
        </p:txBody>
      </p:sp>
      <p:sp>
        <p:nvSpPr>
          <p:cNvPr id="10" name="" descr=""/>
          <p:cNvSpPr/>
          <p:nvPr/>
        </p:nvSpPr>
        <p:spPr>
          <a:xfrm>
            <a:off x="514350" y="4095750"/>
            <a:ext cx="2667000" cy="495300"/>
          </a:xfrm>
          <a:prstGeom prst="roundRect">
            <a:avLst/>
          </a:prstGeom>
          <a:solidFill>
            <a:srgbClr val="5C6577">
              <a:alpha val="100000"/>
            </a:srgbClr>
          </a:solidFill>
          <a:ln w="9525">
            <a:noFill/>
          </a:ln>
        </p:spPr>
        <p:txBody>
          <a:bodyPr vertOverflow="clip" rtlCol="0" anchor="ctr"/>
          <a:lstStyle/>
          <a:p>
            <a:pPr algn="ctr"/>
            <a:r>
              <a:t/>
            </a:r>
          </a:p>
        </p:txBody>
      </p:sp>
      <p:sp>
        <p:nvSpPr>
          <p:cNvPr id="11" name=""/>
          <p:cNvSpPr txBox="1"/>
          <p:nvPr/>
        </p:nvSpPr>
        <p:spPr>
          <a:xfrm>
            <a:off x="685800" y="4219575"/>
            <a:ext cx="2324100" cy="266700"/>
          </a:xfrm>
          <a:prstGeom prst="rect">
            <a:avLst/>
          </a:prstGeom>
          <a:noFill/>
        </p:spPr>
        <p:txBody>
          <a:bodyPr anchor="ctr" anchorCtr="0" rtlCol="0" vert="horz" bIns="0" lIns="0" rIns="0" tIns="0">
            <a:noAutofit/>
          </a:bodyPr>
          <a:lstStyle/>
          <a:p>
            <a:pPr algn="ctr" rtl="0" fontAlgn="ctr" marL="0" marR="0" indent="0" lvl="0">
              <a:lnSpc>
                <a:spcPct val="100000"/>
              </a:lnSpc>
              <a:spcBef>
                <a:spcPts val="0"/>
              </a:spcBef>
              <a:spcAft>
                <a:spcPts val="0"/>
              </a:spcAft>
            </a:pPr>
            <a:r>
              <a:rPr lang="en-US" b="1" strike="noStrike" sz="2000" spc="0" u="none" cap="none">
                <a:solidFill>
                  <a:srgbClr val="FFFFFF">
                    <a:alpha val="100000"/>
                  </a:srgbClr>
                </a:solidFill>
                <a:latin typeface="Calibri"/>
                <a:hlinkClick r:id="rId4" tooltip="Abrir el OA"/>
              </a:rPr>
              <a:t><![CDATA[Abrir el OA]]></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Primero las palabras: los nombres se confunde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mkt-her-r04-oa01"/>
              </a:rPr>
              <a:t><![CDATA[Higiene de datos: la limpieza semanal de tu registro comercial]]></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1 / 107]]></a:t>
            </a:r>
          </a:p>
        </p:txBody>
      </p:sp>
      <p:sp>
        <p:nvSpPr>
          <p:cNvPr id="7" name=""/>
          <p:cNvSpPr txBox="1"/>
          <p:nvPr/>
        </p:nvSpPr>
        <p:spPr>
          <a:xfrm>
            <a:off x="514350" y="1352550"/>
            <a:ext cx="8115300" cy="4667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600" spc="0" u="none" cap="none">
                <a:solidFill>
                  <a:srgbClr val="172033">
                    <a:alpha val="100000"/>
                  </a:srgbClr>
                </a:solidFill>
                <a:latin typeface="Calibri"/>
              </a:rPr>
              <a:t><![CDATA[Imagen no disponible]]></a:t>
            </a:r>
          </a:p>
        </p:txBody>
      </p:sp>
      <p:sp>
        <p:nvSpPr>
          <p:cNvPr id="8" name=""/>
          <p:cNvSpPr txBox="1"/>
          <p:nvPr/>
        </p:nvSpPr>
        <p:spPr>
          <a:xfrm>
            <a:off x="514350" y="1952625"/>
            <a:ext cx="8115300" cy="10001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La rutina no es un proyecto: es una lista de cinco pasos que se repiten el mismo día de cada semana. Si el orden cambia o el tiempo se alarga, deja de ser una rutina. Dibujo de la casa para este material.]]></a:t>
            </a:r>
          </a:p>
        </p:txBody>
      </p:sp>
      <p:sp>
        <p:nvSpPr>
          <p:cNvPr id="9" name=""/>
          <p:cNvSpPr txBox="1"/>
          <p:nvPr/>
        </p:nvSpPr>
        <p:spPr>
          <a:xfrm>
            <a:off x="514350" y="3067050"/>
            <a:ext cx="8115300" cy="542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La imagen vectorial assets/fig-rutina-semanal.svg no se pudo convertir a un formato editable compatible.]]></a:t>
            </a:r>
          </a:p>
        </p:txBody>
      </p:sp>
      <p:sp>
        <p:nvSpPr>
          <p:cNvPr id="10" name="" descr=""/>
          <p:cNvSpPr/>
          <p:nvPr/>
        </p:nvSpPr>
        <p:spPr>
          <a:xfrm>
            <a:off x="514350" y="3781425"/>
            <a:ext cx="2667000" cy="495300"/>
          </a:xfrm>
          <a:prstGeom prst="roundRect">
            <a:avLst/>
          </a:prstGeom>
          <a:solidFill>
            <a:srgbClr val="5C6577">
              <a:alpha val="100000"/>
            </a:srgbClr>
          </a:solidFill>
          <a:ln w="9525">
            <a:noFill/>
          </a:ln>
        </p:spPr>
        <p:txBody>
          <a:bodyPr vertOverflow="clip" rtlCol="0" anchor="ctr"/>
          <a:lstStyle/>
          <a:p>
            <a:pPr algn="ctr"/>
            <a:r>
              <a:t/>
            </a:r>
          </a:p>
        </p:txBody>
      </p:sp>
      <p:sp>
        <p:nvSpPr>
          <p:cNvPr id="11" name=""/>
          <p:cNvSpPr txBox="1"/>
          <p:nvPr/>
        </p:nvSpPr>
        <p:spPr>
          <a:xfrm>
            <a:off x="685800" y="3905250"/>
            <a:ext cx="2324100" cy="266700"/>
          </a:xfrm>
          <a:prstGeom prst="rect">
            <a:avLst/>
          </a:prstGeom>
          <a:noFill/>
        </p:spPr>
        <p:txBody>
          <a:bodyPr anchor="ctr" anchorCtr="0" rtlCol="0" vert="horz" bIns="0" lIns="0" rIns="0" tIns="0">
            <a:noAutofit/>
          </a:bodyPr>
          <a:lstStyle/>
          <a:p>
            <a:pPr algn="ctr" rtl="0" fontAlgn="ctr" marL="0" marR="0" indent="0" lvl="0">
              <a:lnSpc>
                <a:spcPct val="100000"/>
              </a:lnSpc>
              <a:spcBef>
                <a:spcPts val="0"/>
              </a:spcBef>
              <a:spcAft>
                <a:spcPts val="0"/>
              </a:spcAft>
            </a:pPr>
            <a:r>
              <a:rPr lang="en-US" b="1" strike="noStrike" sz="2000" spc="0" u="none" cap="none">
                <a:solidFill>
                  <a:srgbClr val="FFFFFF">
                    <a:alpha val="100000"/>
                  </a:srgbClr>
                </a:solidFill>
                <a:latin typeface="Calibri"/>
                <a:hlinkClick r:id="rId4" tooltip="Abrir el OA"/>
              </a:rPr>
              <a:t><![CDATA[Abrir el OA]]></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Primero las palabras: los nombres se confunden · 1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mkt-her-r04-oa01"/>
              </a:rPr>
              <a:t><![CDATA[Higiene de datos: la limpieza semanal de tu registro comercial]]></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2 / 107]]></a:t>
            </a:r>
          </a:p>
        </p:txBody>
      </p:sp>
      <p:sp>
        <p:nvSpPr>
          <p:cNvPr id="7" name="" descr=""/>
          <p:cNvSpPr/>
          <p:nvPr/>
        </p:nvSpPr>
        <p:spPr>
          <a:xfrm>
            <a:off x="514350" y="1219200"/>
            <a:ext cx="8115300" cy="3067050"/>
          </a:xfrm>
          <a:prstGeom prst="roundRect">
            <a:avLst/>
          </a:prstGeom>
          <a:solidFill>
            <a:srgbClr val="FDECE6">
              <a:alpha val="100000"/>
            </a:srgbClr>
          </a:solidFill>
          <a:ln w="9525">
            <a:solidFill>
              <a:srgbClr val="E7BCA7">
                <a:alpha val="100000"/>
              </a:srgbClr>
            </a:solidFill>
          </a:ln>
        </p:spPr>
        <p:txBody>
          <a:bodyPr vertOverflow="clip" rtlCol="0" anchor="ctr"/>
          <a:lstStyle/>
          <a:p>
            <a:pPr algn="ctr"/>
            <a:r>
              <a:t/>
            </a:r>
          </a:p>
        </p:txBody>
      </p:sp>
      <p:sp>
        <p:nvSpPr>
          <p:cNvPr id="8" name="" descr=""/>
          <p:cNvSpPr/>
          <p:nvPr/>
        </p:nvSpPr>
        <p:spPr>
          <a:xfrm>
            <a:off x="514350" y="1219200"/>
            <a:ext cx="38100" cy="3067050"/>
          </a:xfrm>
          <a:prstGeom prst="roundRect">
            <a:avLst/>
          </a:prstGeom>
          <a:solidFill>
            <a:srgbClr val="E7BCA7">
              <a:alpha val="100000"/>
            </a:srgbClr>
          </a:solidFill>
          <a:ln w="9525">
            <a:noFill/>
          </a:ln>
        </p:spPr>
        <p:txBody>
          <a:bodyPr vertOverflow="clip" rtlCol="0" anchor="ctr"/>
          <a:lstStyle/>
          <a:p>
            <a:pPr algn="ctr"/>
            <a:r>
              <a:t/>
            </a:r>
          </a:p>
        </p:txBody>
      </p:sp>
      <p:sp>
        <p:nvSpPr>
          <p:cNvPr id="9" name=""/>
          <p:cNvSpPr txBox="1"/>
          <p:nvPr/>
        </p:nvSpPr>
        <p:spPr>
          <a:xfrm>
            <a:off x="685800" y="1219200"/>
            <a:ext cx="77724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La confusión que más cuesta: borrar no es limpiar]]></a:t>
            </a:r>
          </a:p>
        </p:txBody>
      </p:sp>
      <p:sp>
        <p:nvSpPr>
          <p:cNvPr id="10" name=""/>
          <p:cNvSpPr txBox="1"/>
          <p:nvPr/>
        </p:nvSpPr>
        <p:spPr>
          <a:xfrm>
            <a:off x="685800" y="1619250"/>
            <a:ext cx="7772400" cy="16097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La depuración tiene una pésima fama que viene de cómo se usa la palabra. Si «depurar» significa borrar, entonces limpiar el registro es borrar personas, y el equipo lo entiende como una amenaza: nadie quiere que le borren al cliente que atendió hace tres años. El resultado es que no se borra nada y el archivo sigue creciendo.]]></a:t>
            </a:r>
          </a:p>
        </p:txBody>
      </p:sp>
      <p:sp>
        <p:nvSpPr>
          <p:cNvPr id="11" name=""/>
          <p:cNvSpPr txBox="1"/>
          <p:nvPr/>
        </p:nvSpPr>
        <p:spPr>
          <a:xfrm>
            <a:off x="685800" y="3267075"/>
            <a:ext cx="7772400" cy="981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El criterio correcto es otro: ]]></a:t>
            </a:r>
            <a:r>
              <a:rPr lang="en-US" b="1" strike="noStrike" sz="2000" spc="0" u="none" cap="none">
                <a:solidFill>
                  <a:srgbClr val="1B2438">
                    <a:alpha val="100000"/>
                  </a:srgbClr>
                </a:solidFill>
                <a:latin typeface="Calibri"/>
              </a:rPr>
              <a:t><![CDATA[se borra lo que no debe existir, se archiva lo que ya no se usa y se corrige lo que se puede usar]]></a:t>
            </a:r>
            <a:r>
              <a:rPr lang="en-US" strike="noStrike" sz="2000" spc="0" u="none" cap="none">
                <a:solidFill>
                  <a:srgbClr val="1B2438">
                    <a:alpha val="100000"/>
                  </a:srgbClr>
                </a:solidFill>
                <a:latin typeface="Calibri"/>
              </a:rPr>
              <a:t><![CDATA[. Tres operaciones, tres decisiones distintas.]]></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Primero las palabras: los nombres se confunden · 2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mkt-her-r04-oa01"/>
              </a:rPr>
              <a:t><![CDATA[Higiene de datos: la limpieza semanal de tu registro comercial]]></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3 / 107]]></a:t>
            </a:r>
          </a:p>
        </p:txBody>
      </p:sp>
      <p:sp>
        <p:nvSpPr>
          <p:cNvPr id="7" name="" descr=""/>
          <p:cNvSpPr/>
          <p:nvPr/>
        </p:nvSpPr>
        <p:spPr>
          <a:xfrm>
            <a:off x="514350" y="1219200"/>
            <a:ext cx="8115300" cy="2276475"/>
          </a:xfrm>
          <a:prstGeom prst="roundRect">
            <a:avLst/>
          </a:prstGeom>
          <a:solidFill>
            <a:srgbClr val="FDECE6">
              <a:alpha val="100000"/>
            </a:srgbClr>
          </a:solidFill>
          <a:ln w="9525">
            <a:solidFill>
              <a:srgbClr val="E7BCA7">
                <a:alpha val="100000"/>
              </a:srgbClr>
            </a:solidFill>
          </a:ln>
        </p:spPr>
        <p:txBody>
          <a:bodyPr vertOverflow="clip" rtlCol="0" anchor="ctr"/>
          <a:lstStyle/>
          <a:p>
            <a:pPr algn="ctr"/>
            <a:r>
              <a:t/>
            </a:r>
          </a:p>
        </p:txBody>
      </p:sp>
      <p:sp>
        <p:nvSpPr>
          <p:cNvPr id="8" name="" descr=""/>
          <p:cNvSpPr/>
          <p:nvPr/>
        </p:nvSpPr>
        <p:spPr>
          <a:xfrm>
            <a:off x="514350" y="1219200"/>
            <a:ext cx="38100" cy="2276475"/>
          </a:xfrm>
          <a:prstGeom prst="roundRect">
            <a:avLst/>
          </a:prstGeom>
          <a:solidFill>
            <a:srgbClr val="E7BCA7">
              <a:alpha val="100000"/>
            </a:srgbClr>
          </a:solidFill>
          <a:ln w="9525">
            <a:noFill/>
          </a:ln>
        </p:spPr>
        <p:txBody>
          <a:bodyPr vertOverflow="clip" rtlCol="0" anchor="ctr"/>
          <a:lstStyle/>
          <a:p>
            <a:pPr algn="ctr"/>
            <a:r>
              <a:t/>
            </a:r>
          </a:p>
        </p:txBody>
      </p:sp>
      <p:sp>
        <p:nvSpPr>
          <p:cNvPr id="9" name=""/>
          <p:cNvSpPr txBox="1"/>
          <p:nvPr/>
        </p:nvSpPr>
        <p:spPr>
          <a:xfrm>
            <a:off x="685800" y="1219200"/>
            <a:ext cx="7772400" cy="22383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Hay un segundo malentendido: creer que limpiar es dejar el archivo bonito, con todo lleno y con las columnas ordenadas. No es eso. Limpiar es que, cuando alguien abra el registro para tomar una decisión, lo que encuentre sea cierto: una fila por persona, una etapa real, una fecha real. El orden de las columnas es irrelevante; que la etapa diga «cotizando» cuando en realidad nadie cotizó, eso sí es un problema.]]></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Primero las palabras: los nombres se confunden · 3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mkt-her-r04-oa01"/>
              </a:rPr>
              <a:t><![CDATA[Higiene de datos: la limpieza semanal de tu registro comercial]]></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4 / 107]]></a:t>
            </a:r>
          </a:p>
        </p:txBody>
      </p:sp>
      <p:sp>
        <p:nvSpPr>
          <p:cNvPr id="7" name="" descr=""/>
          <p:cNvSpPr/>
          <p:nvPr/>
        </p:nvSpPr>
        <p:spPr>
          <a:xfrm>
            <a:off x="514350" y="1219200"/>
            <a:ext cx="8115300" cy="1333500"/>
          </a:xfrm>
          <a:prstGeom prst="roundRect">
            <a:avLst/>
          </a:prstGeom>
          <a:solidFill>
            <a:srgbClr val="FDECE6">
              <a:alpha val="100000"/>
            </a:srgbClr>
          </a:solidFill>
          <a:ln w="9525">
            <a:solidFill>
              <a:srgbClr val="E7BCA7">
                <a:alpha val="100000"/>
              </a:srgbClr>
            </a:solidFill>
          </a:ln>
        </p:spPr>
        <p:txBody>
          <a:bodyPr vertOverflow="clip" rtlCol="0" anchor="ctr"/>
          <a:lstStyle/>
          <a:p>
            <a:pPr algn="ctr"/>
            <a:r>
              <a:t/>
            </a:r>
          </a:p>
        </p:txBody>
      </p:sp>
      <p:sp>
        <p:nvSpPr>
          <p:cNvPr id="8" name="" descr=""/>
          <p:cNvSpPr/>
          <p:nvPr/>
        </p:nvSpPr>
        <p:spPr>
          <a:xfrm>
            <a:off x="514350" y="1219200"/>
            <a:ext cx="38100" cy="1333500"/>
          </a:xfrm>
          <a:prstGeom prst="roundRect">
            <a:avLst/>
          </a:prstGeom>
          <a:solidFill>
            <a:srgbClr val="E7BCA7">
              <a:alpha val="100000"/>
            </a:srgbClr>
          </a:solidFill>
          <a:ln w="9525">
            <a:noFill/>
          </a:ln>
        </p:spPr>
        <p:txBody>
          <a:bodyPr vertOverflow="clip" rtlCol="0" anchor="ctr"/>
          <a:lstStyle/>
          <a:p>
            <a:pPr algn="ctr"/>
            <a:r>
              <a:t/>
            </a:r>
          </a:p>
        </p:txBody>
      </p:sp>
      <p:sp>
        <p:nvSpPr>
          <p:cNvPr id="9" name=""/>
          <p:cNvSpPr txBox="1"/>
          <p:nvPr/>
        </p:nvSpPr>
        <p:spPr>
          <a:xfrm>
            <a:off x="685800" y="1219200"/>
            <a:ext cx="7772400" cy="12954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Y un tercero: creer que la limpieza se hace una vez, cuando el registro ya está sucio. Se hace cada semana, en veinte minutos, antes de que se acumule. Un registro limpio de golpe es un archivo raro; un registro limpio todos los viernes es un registro.]]></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Los cinco filtros de la limpieza semanal · 1 de 6]]></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mkt-her-r04-oa01"/>
              </a:rPr>
              <a:t><![CDATA[Higiene de datos: la limpieza semanal de tu registro comercial]]></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5 / 107]]></a:t>
            </a:r>
          </a:p>
        </p:txBody>
      </p:sp>
      <p:sp>
        <p:nvSpPr>
          <p:cNvPr id="7" name=""/>
          <p:cNvSpPr txBox="1"/>
          <p:nvPr/>
        </p:nvSpPr>
        <p:spPr>
          <a:xfrm>
            <a:off x="514350" y="1219200"/>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a rutina tiene cinco filtros y se aplican siempre en el mismo orden. El orden no es un capricho: cada filtro necesita que el anterior ya esté limpio.]]></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Los cinco filtros de la limpieza semanal · 2 de 6]]></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mkt-her-r04-oa01"/>
              </a:rPr>
              <a:t><![CDATA[Higiene de datos: la limpieza semanal de tu registro comercial]]></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6 / 107]]></a:t>
            </a:r>
          </a:p>
        </p:txBody>
      </p:sp>
      <p:sp>
        <p:nvSpPr>
          <p:cNvPr id="7" name=""/>
          <p:cNvSpPr txBox="1"/>
          <p:nvPr/>
        </p:nvSpPr>
        <p:spPr>
          <a:xfrm>
            <a:off x="514350" y="1219200"/>
            <a:ext cx="8115300" cy="3333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Filtro 1. Duplicados.]]></a:t>
            </a:r>
            <a:r>
              <a:rPr lang="en-US" strike="noStrike" sz="2100" spc="0" u="none" cap="none">
                <a:solidFill>
                  <a:srgbClr val="1B2438">
                    <a:alpha val="100000"/>
                  </a:srgbClr>
                </a:solidFill>
                <a:latin typeface="Calibri"/>
              </a:rPr>
              <a:t><![CDATA[ La misma persona en dos filas. Se detecta comparando contacto y razón social, no sólo el nombre: mismo teléfono o mismo correo, o mismo nombre y mismo domicilio. Cuando aparece un par no se borra nada: se fusionan. Se conserva la fila que tenga más campos completos y la fecha de último contacto más reciente, y a esa fila se le pegan las notas de la otra. El historial no se pierde, se junta. Y al final hay que contar: si tenías seiscientas filas y terminas con quinientas ochenta, lo que encontraste no eran quinientas ochenta personas, eran quinientas cuarenta y un duplicado que nadie había notado.]]></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Los cinco filtros de la limpieza semanal · 3 de 6]]></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mkt-her-r04-oa01"/>
              </a:rPr>
              <a:t><![CDATA[Higiene de datos: la limpieza semanal de tu registro comercial]]></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7 / 107]]></a:t>
            </a:r>
          </a:p>
        </p:txBody>
      </p:sp>
      <p:sp>
        <p:nvSpPr>
          <p:cNvPr id="7" name=""/>
          <p:cNvSpPr txBox="1"/>
          <p:nvPr/>
        </p:nvSpPr>
        <p:spPr>
          <a:xfrm>
            <a:off x="514350" y="1219200"/>
            <a:ext cx="8115300" cy="23526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Filtro 2. Campos incompletos.]]></a:t>
            </a:r>
            <a:r>
              <a:rPr lang="en-US" strike="noStrike" sz="2100" spc="0" u="none" cap="none">
                <a:solidFill>
                  <a:srgbClr val="1B2438">
                    <a:alpha val="100000"/>
                  </a:srgbClr>
                </a:solidFill>
                <a:latin typeface="Calibri"/>
              </a:rPr>
              <a:t><![CDATA[ Los campos que tu negocio usa tienen que estar llenos o vacíos a propósito. Si te importan el nombre, la etapa y la fecha del último contacto, esas tres columnas no admiten el «a veces». Una fila a la que le falta la fecha no se completa inventando una fecha: se marca como «sin fecha» o se busca en la agenda de quien la atendió. Un campo que no usas se borra de la plantilla, no se deja a medias.]]></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Los cinco filtros de la limpieza semanal · 4 de 6]]></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mkt-her-r04-oa01"/>
              </a:rPr>
              <a:t><![CDATA[Higiene de datos: la limpieza semanal de tu registro comercial]]></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8 / 107]]></a:t>
            </a:r>
          </a:p>
        </p:txBody>
      </p:sp>
      <p:sp>
        <p:nvSpPr>
          <p:cNvPr id="7" name=""/>
          <p:cNvSpPr txBox="1"/>
          <p:nvPr/>
        </p:nvSpPr>
        <p:spPr>
          <a:xfrm>
            <a:off x="514350" y="1219200"/>
            <a:ext cx="8115300" cy="2019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Filtro 3. Etapas coherentes.]]></a:t>
            </a:r>
            <a:r>
              <a:rPr lang="en-US" strike="noStrike" sz="2100" spc="0" u="none" cap="none">
                <a:solidFill>
                  <a:srgbClr val="1B2438">
                    <a:alpha val="100000"/>
                  </a:srgbClr>
                </a:solidFill>
                <a:latin typeface="Calibri"/>
              </a:rPr>
              <a:t><![CDATA[ Cada fila tiene que estar en la etapa que realmente tiene. Una oportunidad que nadie ha retomado en cuatro meses no está «cotizando»: o vuelve a una etapa temprana, o pasa a una etapa de cierre negativo, o sale de la vista de abiertas. Quien decide es quien conoce la historia, no quien limpia. El limpiador marca; el que sabe, mueve.]]></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Los cinco filtros de la limpieza semanal · 5 de 6]]></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mkt-her-r04-oa01"/>
              </a:rPr>
              <a:t><![CDATA[Higiene de datos: la limpieza semanal de tu registro comercial]]></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9 / 107]]></a:t>
            </a:r>
          </a:p>
        </p:txBody>
      </p:sp>
      <p:sp>
        <p:nvSpPr>
          <p:cNvPr id="7" name=""/>
          <p:cNvSpPr txBox="1"/>
          <p:nvPr/>
        </p:nvSpPr>
        <p:spPr>
          <a:xfrm>
            <a:off x="514350" y="1219200"/>
            <a:ext cx="8115300" cy="2019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Filtro 4. Caducidad.]]></a:t>
            </a:r>
            <a:r>
              <a:rPr lang="en-US" strike="noStrike" sz="2100" spc="0" u="none" cap="none">
                <a:solidFill>
                  <a:srgbClr val="1B2438">
                    <a:alpha val="100000"/>
                  </a:srgbClr>
                </a:solidFill>
                <a:latin typeface="Calibri"/>
              </a:rPr>
              <a:t><![CDATA[ Aquí se decide el futuro de la fila. Tú defines la ventana: cuántos días sin movimiento convierten una oportunidad en «sin movimiento», y eso depende de cuánto dura tu ciclo de venta, no de un número universal. Lo que sale de la vista de abiertas se archiva con la fecha de su último movimiento, no se borra. Archivar es barato y reversible; borrar no lo es.]]></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Los cinco filtros de la limpieza semanal · 6 de 6]]></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mkt-her-r04-oa01"/>
              </a:rPr>
              <a:t><![CDATA[Higiene de datos: la limpieza semanal de tu registro comercial]]></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0 / 107]]></a:t>
            </a:r>
          </a:p>
        </p:txBody>
      </p:sp>
      <p:sp>
        <p:nvSpPr>
          <p:cNvPr id="7" name=""/>
          <p:cNvSpPr txBox="1"/>
          <p:nvPr/>
        </p:nvSpPr>
        <p:spPr>
          <a:xfrm>
            <a:off x="514350" y="1219200"/>
            <a:ext cx="8115300" cy="23526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Filtro 5. Lo que ya no debe estar.]]></a:t>
            </a:r>
            <a:r>
              <a:rPr lang="en-US" strike="noStrike" sz="2100" spc="0" u="none" cap="none">
                <a:solidFill>
                  <a:srgbClr val="1B2438">
                    <a:alpha val="100000"/>
                  </a:srgbClr>
                </a:solidFill>
                <a:latin typeface="Calibri"/>
              </a:rPr>
              <a:t><![CDATA[ Al final, y no antes, se va lo que no debe seguir guardado: una persona que pidió que sus datos se eliminen, un dato que se copió de otra hoja y nunca se supo de dónde salió, o una fila que sólo guarda un número de teléfono sin nombre ni contexto. Purgar es la única operación irreversible de la rutina, por eso va al final: primero se junta y se corrige todo lo que sí tiene valor.]]></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Los cinco filtros de la limpieza semanal]]></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mkt-her-r04-oa01"/>
              </a:rPr>
              <a:t><![CDATA[Higiene de datos: la limpieza semanal de tu registro comercial]]></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1 / 107]]></a:t>
            </a:r>
          </a:p>
        </p:txBody>
      </p:sp>
      <p:sp>
        <p:nvSpPr>
          <p:cNvPr id="7" name=""/>
          <p:cNvSpPr txBox="1"/>
          <p:nvPr/>
        </p:nvSpPr>
        <p:spPr>
          <a:xfrm>
            <a:off x="514350" y="121920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os cinco filtros, el criterio que aplica cada uno y la operación que produce. El mismo orden de arriba abajo.]]></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Tabla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mkt-her-r04-oa01"/>
              </a:rPr>
              <a:t><![CDATA[Higiene de datos: la limpieza semanal de tu registro comercial]]></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2 / 107]]></a:t>
            </a:r>
          </a:p>
        </p:txBody>
      </p:sp>
      <p:graphicFrame>
        <p:nvGraphicFramePr>
          <p:cNvPr id="7" name="" descr=""/>
          <p:cNvGraphicFramePr>
            <a:graphicFrameLocks noGrp="1"/>
          </p:cNvGraphicFramePr>
          <p:nvPr/>
        </p:nvGraphicFramePr>
        <p:xfrm>
          <a:off x="514350" y="1257300"/>
          <a:ext cx="8115300" cy="3057525"/>
        </p:xfrm>
        <a:graphic>
          <a:graphicData uri="http://schemas.openxmlformats.org/drawingml/2006/table">
            <a:tbl>
              <a:tblPr firstRow="1" bandRow="1"/>
              <a:tblGrid>
                <a:gridCol w="1657350"/>
                <a:gridCol w="3133725"/>
                <a:gridCol w="3324225"/>
              </a:tblGrid>
              <a:tr h="438150">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Filtro]]></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Qué buscas]]></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Qué haces]]></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r>
              <a:tr h="9620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1 · Duplicados]]></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Mismo teléfono o mismo correo, o mismo nombre con mismo domicili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Fusionas las filas y pegas las notas de la que desaparece.]]></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r h="9620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2 · Campos incompletos]]></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Filas sin la fecha de último contacto, que es el campo que más se us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La completas con la agenda de quien atendió, o la marcas como «sin fech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r>
              <a:tr h="6953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3 · Etapas coherentes]]></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Filas que dicen una etapa que no corresponde a lo que pasó]]></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El que conoce la historia las mueve; tú sólo las marcas.]]></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bl>
          </a:graphicData>
        </a:graphic>
      </p:graphicFrame>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Tabla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mkt-her-r04-oa01"/>
              </a:rPr>
              <a:t><![CDATA[Higiene de datos: la limpieza semanal de tu registro comercial]]></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3 / 107]]></a:t>
            </a:r>
          </a:p>
        </p:txBody>
      </p:sp>
      <p:graphicFrame>
        <p:nvGraphicFramePr>
          <p:cNvPr id="7" name="" descr=""/>
          <p:cNvGraphicFramePr>
            <a:graphicFrameLocks noGrp="1"/>
          </p:cNvGraphicFramePr>
          <p:nvPr/>
        </p:nvGraphicFramePr>
        <p:xfrm>
          <a:off x="514350" y="1257300"/>
          <a:ext cx="8115300" cy="2362200"/>
        </p:xfrm>
        <a:graphic>
          <a:graphicData uri="http://schemas.openxmlformats.org/drawingml/2006/table">
            <a:tbl>
              <a:tblPr firstRow="1" bandRow="1"/>
              <a:tblGrid>
                <a:gridCol w="1657350"/>
                <a:gridCol w="3133725"/>
                <a:gridCol w="3324225"/>
              </a:tblGrid>
              <a:tr h="438150">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Filtro]]></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Qué buscas]]></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Qué haces]]></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r>
              <a:tr h="9620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4 · Caducidad]]></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Filas que llevan más tiempo sin movimiento que tu ventan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Las sacas de la vista de abiertas y las archivas con su fech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r h="9620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5 · Lo que ya no debe estar]]></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Bajas solicitadas, datos sin origen, filas sin context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Purgas, y dejas la baja asentada en la bitácora. Es la última operación.]]></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r>
            </a:tbl>
          </a:graphicData>
        </a:graphic>
      </p:graphicFrame>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mkt-her-r04-oa01"/>
              </a:rPr>
              <a:t><![CDATA[Higiene de datos: la limpieza semanal de tu registro comercial]]></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4 / 107]]></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Los cinco filtros de la limpieza semanal · Ejemplo resuelto (caso ficticio): el viernes del taller de tornillos · Paso 1 de 7]]></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mkt-her-r04-oa01"/>
              </a:rPr>
              <a:t><![CDATA[Higiene de datos: la limpieza semanal de tu registro comercial]]></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5 / 107]]></a:t>
            </a:r>
          </a:p>
        </p:txBody>
      </p:sp>
      <p:sp>
        <p:nvSpPr>
          <p:cNvPr id="7" name=""/>
          <p:cNvSpPr txBox="1"/>
          <p:nvPr/>
        </p:nvSpPr>
        <p:spPr>
          <a:xfrm>
            <a:off x="514350" y="12192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1. El punto de partida]]></a:t>
            </a:r>
          </a:p>
        </p:txBody>
      </p:sp>
      <p:sp>
        <p:nvSpPr>
          <p:cNvPr id="8" name=""/>
          <p:cNvSpPr txBox="1"/>
          <p:nvPr/>
        </p:nvSpPr>
        <p:spPr>
          <a:xfrm>
            <a:off x="514350" y="1638300"/>
            <a:ext cx="8115300" cy="2676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l taller El Tornillo (nombre ficticio) lleva su registro en una hoja con 214 filas y cuatro columnas: nombre, teléfono, etapa y fecha de último contacto. La etapa está vacía en una de cada dos filas, hay pares que se ven iguales a simple vista y una fila que sólo tiene un número de teléfono. El dueño pide «que le limpien el archivo» sin dar más instrucciones. Este ejercicio usa ese taller y ningún otro: los números y los nombres son inventados para la práctica.]]></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mkt-her-r04-oa01"/>
              </a:rPr>
              <a:t><![CDATA[Higiene de datos: la limpieza semanal de tu registro comercial]]></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6 / 107]]></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Los cinco filtros de la limpieza semanal · Ejemplo resuelto (caso ficticio): el viernes del taller de tornillos · Paso 2 de 7]]></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mkt-her-r04-oa01"/>
              </a:rPr>
              <a:t><![CDATA[Higiene de datos: la limpieza semanal de tu registro comercial]]></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7 / 107]]></a:t>
            </a:r>
          </a:p>
        </p:txBody>
      </p:sp>
      <p:sp>
        <p:nvSpPr>
          <p:cNvPr id="7" name=""/>
          <p:cNvSpPr txBox="1"/>
          <p:nvPr/>
        </p:nvSpPr>
        <p:spPr>
          <a:xfrm>
            <a:off x="514350" y="12192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2. Filtro de duplicados]]></a:t>
            </a:r>
          </a:p>
        </p:txBody>
      </p:sp>
      <p:sp>
        <p:nvSpPr>
          <p:cNvPr id="8" name=""/>
          <p:cNvSpPr txBox="1"/>
          <p:nvPr/>
        </p:nvSpPr>
        <p:spPr>
          <a:xfrm>
            <a:off x="514350" y="1638300"/>
            <a:ext cx="8115300" cy="2676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Se buscan por teléfono y por razón social. Salen 11 pares. En 9 de ellos la fila con más datos es la misma; en 2 es al revés, y ahí se conserva la que tiene la fecha más reciente aunque le falte un campo, porque ese campo se rellena con lo que hay en la otra. Las notas de las once filas que desaparecen se pegan a la fila que sobrevive antes de quitarlas. Resultado: 203 filas, que son 192 personas. Esa diferencia entre filas y personas es justo lo que el dueño no veía.]]></a:t>
            </a: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mkt-her-r04-oa01"/>
              </a:rPr>
              <a:t><![CDATA[Higiene de datos: la limpieza semanal de tu registro comercial]]></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8 / 107]]></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Los cinco filtros de la limpieza semanal · Ejemplo resuelto (caso ficticio): el viernes del taller de tornillos · Paso 3 de 7]]></a:t>
            </a:r>
          </a:p>
        </p:txBody>
      </p:sp>
      <p:sp>
        <p:nvSpPr>
          <p:cNvPr id="8" name=""/>
          <p:cNvSpPr txBox="1"/>
          <p:nvPr/>
        </p:nvSpPr>
        <p:spPr>
          <a:xfrm>
            <a:off x="514350" y="20193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3. Filtro de campos incompletos]]></a:t>
            </a:r>
          </a:p>
        </p:txBody>
      </p:sp>
      <p:sp>
        <p:nvSpPr>
          <p:cNvPr id="9" name=""/>
          <p:cNvSpPr txBox="1"/>
          <p:nvPr/>
        </p:nvSpPr>
        <p:spPr>
          <a:xfrm>
            <a:off x="514350" y="2447925"/>
            <a:ext cx="8115300" cy="2019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l taller usa tres campos: nombre, etapa y fecha. Se busca la fecha de cada fila en la agenda compartida del equipo. 26 filas la recuperan; 9 no aparecen en ningún lado y se marcan como «sin fecha», con una nota de que no se pudo recuperar. Inventar la fecha para que la columna se vea completa sería el error clásico: deja el registro más bonito y menos cierto.]]></a:t>
            </a: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mkt-her-r04-oa01"/>
              </a:rPr>
              <a:t><![CDATA[Higiene de datos: la limpieza semanal de tu registro comercial]]></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9 / 107]]></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Los cinco filtros de la limpieza semanal · Ejemplo resuelto (caso ficticio): el viernes del taller de tornillos · Paso 4 de 7]]></a:t>
            </a:r>
          </a:p>
        </p:txBody>
      </p:sp>
      <p:sp>
        <p:nvSpPr>
          <p:cNvPr id="8" name=""/>
          <p:cNvSpPr txBox="1"/>
          <p:nvPr/>
        </p:nvSpPr>
        <p:spPr>
          <a:xfrm>
            <a:off x="514350" y="20193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4. Filtro de etapas coherentes]]></a:t>
            </a:r>
          </a:p>
        </p:txBody>
      </p:sp>
      <p:sp>
        <p:nvSpPr>
          <p:cNvPr id="9" name=""/>
          <p:cNvSpPr txBox="1"/>
          <p:nvPr/>
        </p:nvSpPr>
        <p:spPr>
          <a:xfrm>
            <a:off x="514350" y="2447925"/>
            <a:ext cx="8115300" cy="2019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9 filas estaban en «cotizando» sin movimiento desde hace meses. El dueño las revisa una por una: 5 vuelven a «contacto», 3 pasan a «cerrado sin respuesta» y 1 sigue viva porque esa persona acaba de mandar un mensaje. Al final la columna de etapas describe lo que está pasando, y por eso el filtro siguiente ya puede trabajar con algo cierto.]]></a:t>
            </a: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mkt-her-r04-oa01"/>
              </a:rPr>
              <a:t><![CDATA[Higiene de datos: la limpieza semanal de tu registro comercial]]></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0 / 107]]></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Los cinco filtros de la limpieza semanal · Ejemplo resuelto (caso ficticio): el viernes del taller de tornillos · Paso 5 de 7]]></a:t>
            </a:r>
          </a:p>
        </p:txBody>
      </p:sp>
      <p:sp>
        <p:nvSpPr>
          <p:cNvPr id="8" name=""/>
          <p:cNvSpPr txBox="1"/>
          <p:nvPr/>
        </p:nvSpPr>
        <p:spPr>
          <a:xfrm>
            <a:off x="514350" y="20193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5. Filtro de caducidad]]></a:t>
            </a:r>
          </a:p>
        </p:txBody>
      </p:sp>
      <p:sp>
        <p:nvSpPr>
          <p:cNvPr id="9" name=""/>
          <p:cNvSpPr txBox="1"/>
          <p:nvPr/>
        </p:nvSpPr>
        <p:spPr>
          <a:xfrm>
            <a:off x="514350" y="2447925"/>
            <a:ext cx="8115300" cy="2019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l dueño define su ventana: 90 días sin movimiento sacan la fila de la vista de abiertas. 38 filas cumplen esa condición. Ninguna se borra: pasan al archivo con la fecha de su último movimiento, y la vista de abiertas queda con las que sí tienen una conversación reciente. La ventana es del taller, no una regla universal: en otro negocio con un ciclo de venta de dos meses sería distinta.]]></a:t>
            </a:r>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mkt-her-r04-oa01"/>
              </a:rPr>
              <a:t><![CDATA[Higiene de datos: la limpieza semanal de tu registro comercial]]></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1 / 107]]></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Los cinco filtros de la limpieza semanal · Ejemplo resuelto (caso ficticio): el viernes del taller de tornillos · Paso 6 de 7]]></a:t>
            </a:r>
          </a:p>
        </p:txBody>
      </p:sp>
      <p:sp>
        <p:nvSpPr>
          <p:cNvPr id="8" name=""/>
          <p:cNvSpPr txBox="1"/>
          <p:nvPr/>
        </p:nvSpPr>
        <p:spPr>
          <a:xfrm>
            <a:off x="514350" y="20193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6. Filtro de lo que ya no debe estar]]></a:t>
            </a:r>
          </a:p>
        </p:txBody>
      </p:sp>
      <p:sp>
        <p:nvSpPr>
          <p:cNvPr id="9" name=""/>
          <p:cNvSpPr txBox="1"/>
          <p:nvPr/>
        </p:nvSpPr>
        <p:spPr>
          <a:xfrm>
            <a:off x="514350" y="2447925"/>
            <a:ext cx="8115300" cy="2019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Hay 2 filas de personas que pidieron no recibir más contacto. Se purgan de la hoja de trabajo y de la copia que está en la carpeta compartida, y se anota la baja en la bitácora. También se elimina una hoja de notas sueltas que traía datos copiados de otro negocio y que nadie sabía explicar. Purgar es lo último y es lo único que no tiene vuelta atrás.]]></a:t>
            </a:r>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mkt-her-r04-oa01"/>
              </a:rPr>
              <a:t><![CDATA[Higiene de datos: la limpieza semanal de tu registro comercial]]></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2 / 107]]></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Los cinco filtros de la limpieza semanal · Ejemplo resuelto (caso ficticio): el viernes del taller de tornillos · Paso 7 de 7]]></a:t>
            </a:r>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mkt-her-r04-oa01"/>
              </a:rPr>
              <a:t><![CDATA[Higiene de datos: la limpieza semanal de tu registro comercial]]></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3 / 107]]></a:t>
            </a:r>
          </a:p>
        </p:txBody>
      </p:sp>
      <p:sp>
        <p:nvSpPr>
          <p:cNvPr id="7" name=""/>
          <p:cNvSpPr txBox="1"/>
          <p:nvPr/>
        </p:nvSpPr>
        <p:spPr>
          <a:xfrm>
            <a:off x="514350" y="12192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7. El resultado y la bitácora]]></a:t>
            </a:r>
          </a:p>
        </p:txBody>
      </p:sp>
      <p:sp>
        <p:nvSpPr>
          <p:cNvPr id="8" name=""/>
          <p:cNvSpPr txBox="1"/>
          <p:nvPr/>
        </p:nvSpPr>
        <p:spPr>
          <a:xfrm>
            <a:off x="514350" y="1638300"/>
            <a:ext cx="8115300" cy="23526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a hoja pasa de 214 a 171 filas, y esas 171 filas son 171 personas distintas, con etapa y con fecha. La bitácora tiene cinco renglones: uno por filtro, con la fecha, cuántas filas se movieron y quién lo hizo. Total: unos veinte minutos de trabajo. Lo que se ganó no es un archivo bonito: es que, la próxima vez que alguien pregunte cuántas oportunidades hay abiertas, la respuesta sale en un minuto y es cierta.]]></a:t>
            </a:r>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1 · Opción múltiple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mkt-her-r04-oa01"/>
              </a:rPr>
              <a:t><![CDATA[Higiene de datos: la limpieza semanal de tu registro comercial]]></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4 / 107]]></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Los cinco filtros de la limpieza semanal]]></a:t>
            </a:r>
          </a:p>
        </p:txBody>
      </p:sp>
      <p:sp>
        <p:nvSpPr>
          <p:cNvPr id="8" name=""/>
          <p:cNvSpPr txBox="1"/>
          <p:nvPr/>
        </p:nvSpPr>
        <p:spPr>
          <a:xfrm>
            <a:off x="514350" y="1543050"/>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En la limpieza del viernes, una fila lleva siete meses sin actividad y el vendedor asegura que «en cualquier momento vuelve». ¿Qué haces con esa fila?]]></a:t>
            </a:r>
          </a:p>
        </p:txBody>
      </p:sp>
      <p:sp>
        <p:nvSpPr>
          <p:cNvPr id="9" name=""/>
          <p:cNvSpPr txBox="1"/>
          <p:nvPr/>
        </p:nvSpPr>
        <p:spPr>
          <a:xfrm>
            <a:off x="666750" y="2647950"/>
            <a:ext cx="79629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La borro: si en siete meses no hubo contacto, esa oportunidad ya no existe.]]></a:t>
            </a:r>
          </a:p>
        </p:txBody>
      </p:sp>
      <p:sp>
        <p:nvSpPr>
          <p:cNvPr id="10" name=""/>
          <p:cNvSpPr txBox="1"/>
          <p:nvPr/>
        </p:nvSpPr>
        <p:spPr>
          <a:xfrm>
            <a:off x="666750" y="3343275"/>
            <a:ext cx="79629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La dejo en la etapa «cotizando» para no perder la posibilidad de que vuelva.]]></a:t>
            </a:r>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1 · Opción múltiple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mkt-her-r04-oa01"/>
              </a:rPr>
              <a:t><![CDATA[Higiene de datos: la limpieza semanal de tu registro comercial]]></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5 / 107]]></a:t>
            </a:r>
          </a:p>
        </p:txBody>
      </p:sp>
      <p:sp>
        <p:nvSpPr>
          <p:cNvPr id="7" name=""/>
          <p:cNvSpPr txBox="1"/>
          <p:nvPr/>
        </p:nvSpPr>
        <p:spPr>
          <a:xfrm>
            <a:off x="666750" y="1219200"/>
            <a:ext cx="79629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C) La saco de la vista de oportunidades abiertas y la dejo archivada con la fecha del último movimiento, sin borrarla.]]></a:t>
            </a:r>
          </a:p>
        </p:txBody>
      </p:sp>
      <p:sp>
        <p:nvSpPr>
          <p:cNvPr id="8" name=""/>
          <p:cNvSpPr txBox="1"/>
          <p:nvPr/>
        </p:nvSpPr>
        <p:spPr>
          <a:xfrm>
            <a:off x="666750" y="1914525"/>
            <a:ext cx="79629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D) La paso a otra hoja, por si acaso vuelve, y la reviso el mes que viene.]]></a:t>
            </a:r>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Qué aplica a un negocio pequeño y qué no · 1 de 4]]></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mkt-her-r04-oa01"/>
              </a:rPr>
              <a:t><![CDATA[Higiene de datos: la limpieza semanal de tu registro comercial]]></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6 / 107]]></a:t>
            </a:r>
          </a:p>
        </p:txBody>
      </p:sp>
      <p:sp>
        <p:nvSpPr>
          <p:cNvPr id="7" name=""/>
          <p:cNvSpPr txBox="1"/>
          <p:nvPr/>
        </p:nvSpPr>
        <p:spPr>
          <a:xfrm>
            <a:off x="514350" y="1219200"/>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Conviene decir qué resuelve esta lección y qué no, porque la higiene de datos se ha vuelto un tema de empresas grandes y hay partes que aquí sobran.]]></a:t>
            </a:r>
          </a:p>
        </p:txBody>
      </p:sp>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Qué aplica a un negocio pequeño y qué no · 2 de 4]]></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mkt-her-r04-oa01"/>
              </a:rPr>
              <a:t><![CDATA[Higiene de datos: la limpieza semanal de tu registro comercial]]></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7 / 107]]></a:t>
            </a:r>
          </a:p>
        </p:txBody>
      </p:sp>
      <p:sp>
        <p:nvSpPr>
          <p:cNvPr id="7" name=""/>
          <p:cNvSpPr txBox="1"/>
          <p:nvPr/>
        </p:nvSpPr>
        <p:spPr>
          <a:xfrm>
            <a:off x="514350" y="1219200"/>
            <a:ext cx="8115300" cy="30099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o que sí aplica y resuelve bien a una PyME es lo siguiente: una hoja de cálculo es suficiente. No hace falta una herramienta de CRM para tener un registro limpio; hace falta una hoja, un día fijo, un tiempo acotado y una bitácora. El responsable puede ser la persona que más veces abre el archivo, no un puesto nuevo. Los campos son los que el negocio usa; si son tres, son tres. Y la rutina cabe en veinte minutos porque el alcance es pequeño: el taller del ejemplo tenía 214 filas y las limpiaba un viernes al mediodía, con la calculadora de biasa.]]></a:t>
            </a:r>
          </a:p>
        </p:txBody>
      </p:sp>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Qué aplica a un negocio pequeño y qué no · 3 de 4]]></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mkt-her-r04-oa01"/>
              </a:rPr>
              <a:t><![CDATA[Higiene de datos: la limpieza semanal de tu registro comercial]]></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8 / 107]]></a:t>
            </a:r>
          </a:p>
        </p:txBody>
      </p:sp>
      <p:sp>
        <p:nvSpPr>
          <p:cNvPr id="7" name=""/>
          <p:cNvSpPr txBox="1"/>
          <p:nvPr/>
        </p:nvSpPr>
        <p:spPr>
          <a:xfrm>
            <a:off x="514350" y="1219200"/>
            <a:ext cx="8115300" cy="2676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o que no aplica, y conviene dejar de lado, es lo que se inventó para organizaciones grandes: una clasificación de la información por nivel de sensibilidad, una política de acceso por roles, un respaldo automático, una bitácora de auditoría con firma o un comité de datos. Nada de eso hace falta para un registro de doscientas filas, y casi todo eso se puede hacer igual con dos columnas y una regla escrita a mano: qué se guarda, quién lo ve y cuándo se borra.]]></a:t>
            </a:r>
          </a:p>
        </p:txBody>
      </p:sp>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Qué aplica a un negocio pequeño y qué no · 4 de 4]]></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mkt-her-r04-oa01"/>
              </a:rPr>
              <a:t><![CDATA[Higiene de datos: la limpieza semanal de tu registro comercial]]></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9 / 107]]></a:t>
            </a:r>
          </a:p>
        </p:txBody>
      </p:sp>
      <p:sp>
        <p:nvSpPr>
          <p:cNvPr id="7" name=""/>
          <p:cNvSpPr txBox="1"/>
          <p:nvPr/>
        </p:nvSpPr>
        <p:spPr>
          <a:xfrm>
            <a:off x="514350" y="1219200"/>
            <a:ext cx="8115300" cy="2019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Una advertencia útil: si tu registro no sirve para ninguna decisión concreta, la mejor higiene no es limpiarlo, es dejar de llenarlo. Antes de agregar un campo, pregúntate qué decisión vas a tomar con él. Si no hay respuesta, el campo sobra; y un campo que sobra se llena de datos que nadie quiere, que es exactamente el material con el que se infla un archivo.]]></a:t>
            </a:r>
          </a:p>
        </p:txBody>
      </p:sp>
      <p:sp>
        <p:nvSpPr>
          <p:cNvPr id="8" name=""/>
          <p:cNvSpPr txBox="1"/>
          <p:nvPr/>
        </p:nvSpPr>
        <p:spPr>
          <a:xfrm>
            <a:off x="514350" y="3267075"/>
            <a:ext cx="811530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Y hay un punto de orden: si varias personas escriben en el mismo archivo, el mínimo que hay que definir es quién escribe qué. Una fila, un responsable. Sin eso, la limpieza de la semana pasada se deshace el lunes siguiente.]]></a:t>
            </a:r>
          </a:p>
        </p:txBody>
      </p:sp>
    </p:spTree>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Qué aplica a un negocio pequeño y qué no]]></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mkt-her-r04-oa01"/>
              </a:rPr>
              <a:t><![CDATA[Higiene de datos: la limpieza semanal de tu registro comercial]]></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0 / 107]]></a:t>
            </a:r>
          </a:p>
        </p:txBody>
      </p:sp>
      <p:sp>
        <p:nvSpPr>
          <p:cNvPr id="7" name=""/>
          <p:cNvSpPr txBox="1"/>
          <p:nvPr/>
        </p:nvSpPr>
        <p:spPr>
          <a:xfrm>
            <a:off x="514350" y="1352550"/>
            <a:ext cx="8115300" cy="4667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600" spc="0" u="none" cap="none">
                <a:solidFill>
                  <a:srgbClr val="172033">
                    <a:alpha val="100000"/>
                  </a:srgbClr>
                </a:solidFill>
                <a:latin typeface="Calibri"/>
              </a:rPr>
              <a:t><![CDATA[Imagen no disponible]]></a:t>
            </a:r>
          </a:p>
        </p:txBody>
      </p:sp>
      <p:sp>
        <p:nvSpPr>
          <p:cNvPr id="8" name=""/>
          <p:cNvSpPr txBox="1"/>
          <p:nvPr/>
        </p:nvSpPr>
        <p:spPr>
          <a:xfrm>
            <a:off x="514350" y="1952625"/>
            <a:ext cx="8115300" cy="13144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El recorrido completo de una fila. La mayoría de los registros no muere: se queda congelada en una etapa que nadie revisó. Por eso el filtro de etapas y el de caducidad van juntos en la misma tarde. Dibujo de la casa para este material.]]></a:t>
            </a:r>
          </a:p>
        </p:txBody>
      </p:sp>
      <p:sp>
        <p:nvSpPr>
          <p:cNvPr id="9" name=""/>
          <p:cNvSpPr txBox="1"/>
          <p:nvPr/>
        </p:nvSpPr>
        <p:spPr>
          <a:xfrm>
            <a:off x="514350" y="3381375"/>
            <a:ext cx="8115300" cy="542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La imagen vectorial assets/fig-ciclo-de-la-fila.svg no se pudo convertir a un formato editable compatible.]]></a:t>
            </a:r>
          </a:p>
        </p:txBody>
      </p:sp>
      <p:sp>
        <p:nvSpPr>
          <p:cNvPr id="10" name="" descr=""/>
          <p:cNvSpPr/>
          <p:nvPr/>
        </p:nvSpPr>
        <p:spPr>
          <a:xfrm>
            <a:off x="514350" y="4095750"/>
            <a:ext cx="2667000" cy="495300"/>
          </a:xfrm>
          <a:prstGeom prst="roundRect">
            <a:avLst/>
          </a:prstGeom>
          <a:solidFill>
            <a:srgbClr val="5C6577">
              <a:alpha val="100000"/>
            </a:srgbClr>
          </a:solidFill>
          <a:ln w="9525">
            <a:noFill/>
          </a:ln>
        </p:spPr>
        <p:txBody>
          <a:bodyPr vertOverflow="clip" rtlCol="0" anchor="ctr"/>
          <a:lstStyle/>
          <a:p>
            <a:pPr algn="ctr"/>
            <a:r>
              <a:t/>
            </a:r>
          </a:p>
        </p:txBody>
      </p:sp>
      <p:sp>
        <p:nvSpPr>
          <p:cNvPr id="11" name=""/>
          <p:cNvSpPr txBox="1"/>
          <p:nvPr/>
        </p:nvSpPr>
        <p:spPr>
          <a:xfrm>
            <a:off x="685800" y="4219575"/>
            <a:ext cx="2324100" cy="266700"/>
          </a:xfrm>
          <a:prstGeom prst="rect">
            <a:avLst/>
          </a:prstGeom>
          <a:noFill/>
        </p:spPr>
        <p:txBody>
          <a:bodyPr anchor="ctr" anchorCtr="0" rtlCol="0" vert="horz" bIns="0" lIns="0" rIns="0" tIns="0">
            <a:noAutofit/>
          </a:bodyPr>
          <a:lstStyle/>
          <a:p>
            <a:pPr algn="ctr" rtl="0" fontAlgn="ctr" marL="0" marR="0" indent="0" lvl="0">
              <a:lnSpc>
                <a:spcPct val="100000"/>
              </a:lnSpc>
              <a:spcBef>
                <a:spcPts val="0"/>
              </a:spcBef>
              <a:spcAft>
                <a:spcPts val="0"/>
              </a:spcAft>
            </a:pPr>
            <a:r>
              <a:rPr lang="en-US" b="1" strike="noStrike" sz="2000" spc="0" u="none" cap="none">
                <a:solidFill>
                  <a:srgbClr val="FFFFFF">
                    <a:alpha val="100000"/>
                  </a:srgbClr>
                </a:solidFill>
                <a:latin typeface="Calibri"/>
                <a:hlinkClick r:id="rId4" tooltip="Abrir el OA"/>
              </a:rPr>
              <a:t><![CDATA[Abrir el OA]]></a:t>
            </a:r>
          </a:p>
        </p:txBody>
      </p:sp>
    </p:spTree>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2 · Verdadero o falso]]></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mkt-her-r04-oa01"/>
              </a:rPr>
              <a:t><![CDATA[Higiene de datos: la limpieza semanal de tu registro comercial]]></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1 / 107]]></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Qué aplica a un negocio pequeño y qué no]]></a:t>
            </a:r>
          </a:p>
        </p:txBody>
      </p:sp>
      <p:sp>
        <p:nvSpPr>
          <p:cNvPr id="8" name=""/>
          <p:cNvSpPr txBox="1"/>
          <p:nvPr/>
        </p:nvSpPr>
        <p:spPr>
          <a:xfrm>
            <a:off x="514350" y="154305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La depuración semanal consiste en borrar las filas que llevan más de tres meses sin contacto.]]></a:t>
            </a:r>
          </a:p>
        </p:txBody>
      </p:sp>
      <p:sp>
        <p:nvSpPr>
          <p:cNvPr id="9" name=""/>
          <p:cNvSpPr txBox="1"/>
          <p:nvPr/>
        </p:nvSpPr>
        <p:spPr>
          <a:xfrm>
            <a:off x="666750" y="2324100"/>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Verdadero]]></a:t>
            </a:r>
          </a:p>
        </p:txBody>
      </p:sp>
      <p:sp>
        <p:nvSpPr>
          <p:cNvPr id="10" name=""/>
          <p:cNvSpPr txBox="1"/>
          <p:nvPr/>
        </p:nvSpPr>
        <p:spPr>
          <a:xfrm>
            <a:off x="666750" y="2695575"/>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Falso]]></a:t>
            </a:r>
          </a:p>
        </p:txBody>
      </p:sp>
    </p:spTree>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3 · Opción múltiple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mkt-her-r04-oa01"/>
              </a:rPr>
              <a:t><![CDATA[Higiene de datos: la limpieza semanal de tu registro comercial]]></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2 / 107]]></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Qué aplica a un negocio pequeño y qué no]]></a:t>
            </a:r>
          </a:p>
        </p:txBody>
      </p:sp>
      <p:sp>
        <p:nvSpPr>
          <p:cNvPr id="8" name=""/>
          <p:cNvSpPr txBox="1"/>
          <p:nvPr/>
        </p:nvSpPr>
        <p:spPr>
          <a:xfrm>
            <a:off x="514350" y="154305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Una clienta te escribió para pedir que su información se elimine de tus archivos. ¿Cuál es la vía correcta?]]></a:t>
            </a:r>
          </a:p>
        </p:txBody>
      </p:sp>
      <p:sp>
        <p:nvSpPr>
          <p:cNvPr id="9" name=""/>
          <p:cNvSpPr txBox="1"/>
          <p:nvPr/>
        </p:nvSpPr>
        <p:spPr>
          <a:xfrm>
            <a:off x="666750" y="2324100"/>
            <a:ext cx="79629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Borro su fila de la hoja y no le digo nada, para no complicar la conversación.]]></a:t>
            </a:r>
          </a:p>
        </p:txBody>
      </p:sp>
      <p:sp>
        <p:nvSpPr>
          <p:cNvPr id="10" name=""/>
          <p:cNvSpPr txBox="1"/>
          <p:nvPr/>
        </p:nvSpPr>
        <p:spPr>
          <a:xfrm>
            <a:off x="666750" y="3009900"/>
            <a:ext cx="79629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La marco como «no contactar» y la conservo, porque tú registraste la compra y ese historial te pertenece.]]></a:t>
            </a:r>
          </a:p>
        </p:txBody>
      </p:sp>
      <p:sp>
        <p:nvSpPr>
          <p:cNvPr id="11" name=""/>
          <p:cNvSpPr txBox="1"/>
          <p:nvPr/>
        </p:nvSpPr>
        <p:spPr>
          <a:xfrm>
            <a:off x="666750" y="3705225"/>
            <a:ext cx="79629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C) La doy de baja de los archivos donde se usa para trabajar, lo asiento en la bitácora y le confirmo lo que hice.]]></a:t>
            </a:r>
          </a:p>
        </p:txBody>
      </p:sp>
    </p:spTree>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3 · Opción múltiple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mkt-her-r04-oa01"/>
              </a:rPr>
              <a:t><![CDATA[Higiene de datos: la limpieza semanal de tu registro comercial]]></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3 / 107]]></a:t>
            </a:r>
          </a:p>
        </p:txBody>
      </p:sp>
      <p:sp>
        <p:nvSpPr>
          <p:cNvPr id="7" name=""/>
          <p:cNvSpPr txBox="1"/>
          <p:nvPr/>
        </p:nvSpPr>
        <p:spPr>
          <a:xfrm>
            <a:off x="666750" y="1219200"/>
            <a:ext cx="79629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D) La conservo hasta que cierre el trimestre, para que no se alteren los números del mes.]]></a:t>
            </a:r>
          </a:p>
        </p:txBody>
      </p:sp>
    </p:spTree>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4 · Relacionar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mkt-her-r04-oa01"/>
              </a:rPr>
              <a:t><![CDATA[Higiene de datos: la limpieza semanal de tu registro comercial]]></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4 / 107]]></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Cuatro palabras que se confunden en la limpieza]]></a:t>
            </a:r>
          </a:p>
        </p:txBody>
      </p:sp>
      <p:sp>
        <p:nvSpPr>
          <p:cNvPr id="8" name=""/>
          <p:cNvSpPr txBox="1"/>
          <p:nvPr/>
        </p:nvSpPr>
        <p:spPr>
          <a:xfrm>
            <a:off x="514350" y="154305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Une cada palabra con lo que significa de verdad en una limpieza de registro.]]></a:t>
            </a:r>
          </a:p>
        </p:txBody>
      </p:sp>
      <p:sp>
        <p:nvSpPr>
          <p:cNvPr id="9" name=""/>
          <p:cNvSpPr txBox="1"/>
          <p:nvPr/>
        </p:nvSpPr>
        <p:spPr>
          <a:xfrm>
            <a:off x="514350" y="23241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Columna A]]></a:t>
            </a:r>
          </a:p>
        </p:txBody>
      </p:sp>
      <p:sp>
        <p:nvSpPr>
          <p:cNvPr id="10" name=""/>
          <p:cNvSpPr txBox="1"/>
          <p:nvPr/>
        </p:nvSpPr>
        <p:spPr>
          <a:xfrm>
            <a:off x="514350" y="2600325"/>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1. Fusionar]]></a:t>
            </a:r>
          </a:p>
        </p:txBody>
      </p:sp>
      <p:sp>
        <p:nvSpPr>
          <p:cNvPr id="11" name=""/>
          <p:cNvSpPr txBox="1"/>
          <p:nvPr/>
        </p:nvSpPr>
        <p:spPr>
          <a:xfrm>
            <a:off x="514350" y="295275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2. Completar]]></a:t>
            </a:r>
          </a:p>
        </p:txBody>
      </p:sp>
      <p:sp>
        <p:nvSpPr>
          <p:cNvPr id="12" name=""/>
          <p:cNvSpPr txBox="1"/>
          <p:nvPr/>
        </p:nvSpPr>
        <p:spPr>
          <a:xfrm>
            <a:off x="514350" y="3305175"/>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3. Archivar]]></a:t>
            </a:r>
          </a:p>
        </p:txBody>
      </p:sp>
      <p:sp>
        <p:nvSpPr>
          <p:cNvPr id="13" name=""/>
          <p:cNvSpPr txBox="1"/>
          <p:nvPr/>
        </p:nvSpPr>
        <p:spPr>
          <a:xfrm>
            <a:off x="514350" y="365760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4. Purgar]]></a:t>
            </a:r>
          </a:p>
        </p:txBody>
      </p:sp>
      <p:sp>
        <p:nvSpPr>
          <p:cNvPr id="14" name=""/>
          <p:cNvSpPr txBox="1"/>
          <p:nvPr/>
        </p:nvSpPr>
        <p:spPr>
          <a:xfrm>
            <a:off x="514350" y="4010025"/>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5. Depurar]]></a:t>
            </a:r>
          </a:p>
        </p:txBody>
      </p:sp>
    </p:spTree>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4 · Relacionar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mkt-her-r04-oa01"/>
              </a:rPr>
              <a:t><![CDATA[Higiene de datos: la limpieza semanal de tu registro comercial]]></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5 / 107]]></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Columna B]]></a:t>
            </a:r>
          </a:p>
        </p:txBody>
      </p:sp>
      <p:sp>
        <p:nvSpPr>
          <p:cNvPr id="8" name=""/>
          <p:cNvSpPr txBox="1"/>
          <p:nvPr/>
        </p:nvSpPr>
        <p:spPr>
          <a:xfrm>
            <a:off x="628650" y="149542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Llenar un campo que tu negocio usa, o dejarlo vacío a propósito]]></a:t>
            </a:r>
          </a:p>
        </p:txBody>
      </p:sp>
      <p:sp>
        <p:nvSpPr>
          <p:cNvPr id="9" name=""/>
          <p:cNvSpPr txBox="1"/>
          <p:nvPr/>
        </p:nvSpPr>
        <p:spPr>
          <a:xfrm>
            <a:off x="628650" y="184785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Sacar la fila de la vista diaria conservando el histórico y su fecha]]></a:t>
            </a:r>
          </a:p>
        </p:txBody>
      </p:sp>
      <p:sp>
        <p:nvSpPr>
          <p:cNvPr id="10" name=""/>
          <p:cNvSpPr txBox="1"/>
          <p:nvPr/>
        </p:nvSpPr>
        <p:spPr>
          <a:xfrm>
            <a:off x="628650" y="220027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C) Borrar de forma definitiva porque el dato ya no debe existir]]></a:t>
            </a:r>
          </a:p>
        </p:txBody>
      </p:sp>
      <p:sp>
        <p:nvSpPr>
          <p:cNvPr id="11" name=""/>
          <p:cNvSpPr txBox="1"/>
          <p:nvPr/>
        </p:nvSpPr>
        <p:spPr>
          <a:xfrm>
            <a:off x="628650" y="2552700"/>
            <a:ext cx="80010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D) El conjunto de las cuatro anteriores, hecho con un criterio y por escrito]]></a:t>
            </a:r>
          </a:p>
        </p:txBody>
      </p:sp>
      <p:sp>
        <p:nvSpPr>
          <p:cNvPr id="12" name=""/>
          <p:cNvSpPr txBox="1"/>
          <p:nvPr/>
        </p:nvSpPr>
        <p:spPr>
          <a:xfrm>
            <a:off x="628650" y="3219450"/>
            <a:ext cx="80010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E) Juntar en una sola las dos filas de la misma persona, sin perder las notas]]></a:t>
            </a:r>
          </a:p>
        </p:txBody>
      </p:sp>
    </p:spTree>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5 · Clasificar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mkt-her-r04-oa01"/>
              </a:rPr>
              <a:t><![CDATA[Higiene de datos: la limpieza semanal de tu registro comercial]]></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6 / 107]]></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Cuatro palabras que se confunden en la limpieza]]></a:t>
            </a:r>
          </a:p>
        </p:txBody>
      </p:sp>
      <p:sp>
        <p:nvSpPr>
          <p:cNvPr id="8" name=""/>
          <p:cNvSpPr txBox="1"/>
          <p:nvPr/>
        </p:nvSpPr>
        <p:spPr>
          <a:xfrm>
            <a:off x="514350" y="154305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Clasifica estas ocho situaciones según la operación que corresponde. Tres categorías y dos filas en cada una.]]></a:t>
            </a:r>
          </a:p>
        </p:txBody>
      </p:sp>
      <p:sp>
        <p:nvSpPr>
          <p:cNvPr id="9" name=""/>
          <p:cNvSpPr txBox="1"/>
          <p:nvPr/>
        </p:nvSpPr>
        <p:spPr>
          <a:xfrm>
            <a:off x="514350" y="23241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Categorías]]></a:t>
            </a:r>
          </a:p>
        </p:txBody>
      </p:sp>
      <p:sp>
        <p:nvSpPr>
          <p:cNvPr id="10" name=""/>
          <p:cNvSpPr txBox="1"/>
          <p:nvPr/>
        </p:nvSpPr>
        <p:spPr>
          <a:xfrm>
            <a:off x="628650" y="260032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Se corrige]]></a:t>
            </a:r>
          </a:p>
        </p:txBody>
      </p:sp>
      <p:sp>
        <p:nvSpPr>
          <p:cNvPr id="11" name=""/>
          <p:cNvSpPr txBox="1"/>
          <p:nvPr/>
        </p:nvSpPr>
        <p:spPr>
          <a:xfrm>
            <a:off x="628650" y="295275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Se archiva]]></a:t>
            </a:r>
          </a:p>
        </p:txBody>
      </p:sp>
      <p:sp>
        <p:nvSpPr>
          <p:cNvPr id="12" name=""/>
          <p:cNvSpPr txBox="1"/>
          <p:nvPr/>
        </p:nvSpPr>
        <p:spPr>
          <a:xfrm>
            <a:off x="628650" y="330517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Se purga]]></a:t>
            </a:r>
          </a:p>
        </p:txBody>
      </p:sp>
      <p:sp>
        <p:nvSpPr>
          <p:cNvPr id="13" name=""/>
          <p:cNvSpPr txBox="1"/>
          <p:nvPr/>
        </p:nvSpPr>
        <p:spPr>
          <a:xfrm>
            <a:off x="514350" y="365760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1. La misma persona escrita dos veces, con el mismo teléfono.]]></a:t>
            </a:r>
          </a:p>
        </p:txBody>
      </p:sp>
      <p:sp>
        <p:nvSpPr>
          <p:cNvPr id="14" name=""/>
          <p:cNvSpPr txBox="1"/>
          <p:nvPr/>
        </p:nvSpPr>
        <p:spPr>
          <a:xfrm>
            <a:off x="514350" y="401955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2. Una fila a la que le falta la fecha del último contacto.]]></a:t>
            </a:r>
          </a:p>
        </p:txBody>
      </p:sp>
    </p:spTree>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5 · Clasificar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mkt-her-r04-oa01"/>
              </a:rPr>
              <a:t><![CDATA[Higiene de datos: la limpieza semanal de tu registro comercial]]></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7 / 107]]></a:t>
            </a:r>
          </a:p>
        </p:txBody>
      </p:sp>
      <p:sp>
        <p:nvSpPr>
          <p:cNvPr id="7" name=""/>
          <p:cNvSpPr txBox="1"/>
          <p:nvPr/>
        </p:nvSpPr>
        <p:spPr>
          <a:xfrm>
            <a:off x="514350" y="121920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3. Una oportunidad en «cotizando» sin movimiento desde hace meses.]]></a:t>
            </a:r>
          </a:p>
        </p:txBody>
      </p:sp>
      <p:sp>
        <p:nvSpPr>
          <p:cNvPr id="8" name=""/>
          <p:cNvSpPr txBox="1"/>
          <p:nvPr/>
        </p:nvSpPr>
        <p:spPr>
          <a:xfrm>
            <a:off x="514350" y="158115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4. Un precio anotado hace dos años que ya cambió.]]></a:t>
            </a:r>
          </a:p>
        </p:txBody>
      </p:sp>
      <p:sp>
        <p:nvSpPr>
          <p:cNvPr id="9" name=""/>
          <p:cNvSpPr txBox="1"/>
          <p:nvPr/>
        </p:nvSpPr>
        <p:spPr>
          <a:xfrm>
            <a:off x="514350" y="194310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5. Una oportunidad cuyo ciclo de venta terminó sin respuesta.]]></a:t>
            </a:r>
          </a:p>
        </p:txBody>
      </p:sp>
      <p:sp>
        <p:nvSpPr>
          <p:cNvPr id="10" name=""/>
          <p:cNvSpPr txBox="1"/>
          <p:nvPr/>
        </p:nvSpPr>
        <p:spPr>
          <a:xfrm>
            <a:off x="514350" y="230505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6. Una clienta que compró hace años y no vuelve a comprar.]]></a:t>
            </a:r>
          </a:p>
        </p:txBody>
      </p:sp>
      <p:sp>
        <p:nvSpPr>
          <p:cNvPr id="11" name=""/>
          <p:cNvSpPr txBox="1"/>
          <p:nvPr/>
        </p:nvSpPr>
        <p:spPr>
          <a:xfrm>
            <a:off x="514350" y="266700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7. Una persona que pidió que sus datos se eliminen.]]></a:t>
            </a:r>
          </a:p>
        </p:txBody>
      </p:sp>
      <p:sp>
        <p:nvSpPr>
          <p:cNvPr id="12" name=""/>
          <p:cNvSpPr txBox="1"/>
          <p:nvPr/>
        </p:nvSpPr>
        <p:spPr>
          <a:xfrm>
            <a:off x="514350" y="302895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8. Una fila que sólo guarda un teléfono, sin nombre ni historial.]]></a:t>
            </a:r>
          </a:p>
        </p:txBody>
      </p:sp>
      <p:sp>
        <p:nvSpPr>
          <p:cNvPr id="13" name=""/>
          <p:cNvSpPr txBox="1"/>
          <p:nvPr/>
        </p:nvSpPr>
        <p:spPr>
          <a:xfrm>
            <a:off x="514350" y="33909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Clasifica cada elemento en una de las categorías.]]></a:t>
            </a:r>
          </a:p>
        </p:txBody>
      </p:sp>
    </p:spTree>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6 · Completar la frase]]></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mkt-her-r04-oa01"/>
              </a:rPr>
              <a:t><![CDATA[Higiene de datos: la limpieza semanal de tu registro comercial]]></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8 / 107]]></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Cuatro palabras que se confunden en la limpieza]]></a:t>
            </a:r>
          </a:p>
        </p:txBody>
      </p:sp>
      <p:sp>
        <p:nvSpPr>
          <p:cNvPr id="8" name=""/>
          <p:cNvSpPr txBox="1"/>
          <p:nvPr/>
        </p:nvSpPr>
        <p:spPr>
          <a:xfrm>
            <a:off x="514350" y="1543050"/>
            <a:ext cx="8115300" cy="21145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La limpieza semanal aplica cinco filtros en orden: primero ___ (la misma persona en dos filas), después los ___ (los campos que tu negocio usa), luego las ___ (cada fila en la etapa que de verdad tiene), a continuación la ___ (la ventana sin movimiento que define el negocio) y al final lo que ya no debe seguir guardado.]]></a:t>
            </a:r>
          </a:p>
        </p:txBody>
      </p:sp>
    </p:spTree>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El método: una tarde que cualquiera pueda repetir · 1 de 4]]></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mkt-her-r04-oa01"/>
              </a:rPr>
              <a:t><![CDATA[Higiene de datos: la limpieza semanal de tu registro comercial]]></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9 / 107]]></a:t>
            </a:r>
          </a:p>
        </p:txBody>
      </p:sp>
      <p:sp>
        <p:nvSpPr>
          <p:cNvPr id="7" name=""/>
          <p:cNvSpPr txBox="1"/>
          <p:nvPr/>
        </p:nvSpPr>
        <p:spPr>
          <a:xfrm>
            <a:off x="514350" y="1219200"/>
            <a:ext cx="8115300" cy="3714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a rutina tiene tres partes y ninguna es opcional.]]></a:t>
            </a:r>
          </a:p>
        </p:txBody>
      </p:sp>
      <p:sp>
        <p:nvSpPr>
          <p:cNvPr id="8" name=""/>
          <p:cNvSpPr txBox="1"/>
          <p:nvPr/>
        </p:nvSpPr>
        <p:spPr>
          <a:xfrm>
            <a:off x="514350" y="1628775"/>
            <a:ext cx="8115300" cy="2019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Preparar.]]></a:t>
            </a:r>
            <a:r>
              <a:rPr lang="en-US" strike="noStrike" sz="2100" spc="0" u="none" cap="none">
                <a:solidFill>
                  <a:srgbClr val="1B2438">
                    <a:alpha val="100000"/>
                  </a:srgbClr>
                </a:solidFill>
                <a:latin typeface="Calibri"/>
              </a:rPr>
              <a:t><![CDATA[ Un día fijo (en el ejemplo, el viernes) y un tiempo acotado: veinte o veinticinco minutos, con alarma puesta. Antes de abrir el archivo se hace una copia fechada de la versión del día. Esa copia no es un respaldo ni un archivo muerto: es el punto de retorno. Si a media limpieza algo sale mal, se vuelve a la copia y se pierde un rato, no el trabajo del mes.]]></a:t>
            </a:r>
          </a:p>
        </p:txBody>
      </p:sp>
    </p:spTree>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El método: una tarde que cualquiera pueda repetir · 2 de 4]]></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mkt-her-r04-oa01"/>
              </a:rPr>
              <a:t><![CDATA[Higiene de datos: la limpieza semanal de tu registro comercial]]></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0 / 107]]></a:t>
            </a:r>
          </a:p>
        </p:txBody>
      </p:sp>
      <p:sp>
        <p:nvSpPr>
          <p:cNvPr id="7" name=""/>
          <p:cNvSpPr txBox="1"/>
          <p:nvPr/>
        </p:nvSpPr>
        <p:spPr>
          <a:xfrm>
            <a:off x="514350" y="1219200"/>
            <a:ext cx="8115300" cy="23526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Ejecutar.]]></a:t>
            </a:r>
            <a:r>
              <a:rPr lang="en-US" strike="noStrike" sz="2100" spc="0" u="none" cap="none">
                <a:solidFill>
                  <a:srgbClr val="1B2438">
                    <a:alpha val="100000"/>
                  </a:srgbClr>
                </a:solidFill>
                <a:latin typeface="Calibri"/>
              </a:rPr>
              <a:t><![CDATA[ Los cinco filtros, en orden, sin saltar ninguno. Si a los quince minutos todavía vas en el primero, no pasa nada: se anota en la bitácora «quedó pendiente el filtro de campos» y la semana que viene se sigue. Lo que no se puede es dejar una fusión a medias. Una fusión interrumpida deja a la misma persona en dos filas, una de ellas a medio copiar, y la limpieza siguiente pierde más tiempo que la anterior.]]></a:t>
            </a:r>
          </a:p>
        </p:txBody>
      </p:sp>
    </p:spTree>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El método: una tarde que cualquiera pueda repetir · 3 de 4]]></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mkt-her-r04-oa01"/>
              </a:rPr>
              <a:t><![CDATA[Higiene de datos: la limpieza semanal de tu registro comercial]]></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1 / 107]]></a:t>
            </a:r>
          </a:p>
        </p:txBody>
      </p:sp>
      <p:sp>
        <p:nvSpPr>
          <p:cNvPr id="7" name=""/>
          <p:cNvSpPr txBox="1"/>
          <p:nvPr/>
        </p:nvSpPr>
        <p:spPr>
          <a:xfrm>
            <a:off x="514350" y="1219200"/>
            <a:ext cx="811530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Cerrar.]]></a:t>
            </a:r>
            <a:r>
              <a:rPr lang="en-US" strike="noStrike" sz="2100" spc="0" u="none" cap="none">
                <a:solidFill>
                  <a:srgbClr val="1B2438">
                    <a:alpha val="100000"/>
                  </a:srgbClr>
                </a:solidFill>
                <a:latin typeface="Calibri"/>
              </a:rPr>
              <a:t><![CDATA[ Cinco renglones de bitácora: fecha, filtro, cuántas filas se movieron, qué se hizo y quién lo hizo. Dos minutos. Con eso la limpieza deja de ser una tarea personal y se vuelve un criterio: la siguiente persona que la haga, aunque sea otra, aplica las mismas reglas sin que tengas que explicárselas.]]></a:t>
            </a:r>
          </a:p>
        </p:txBody>
      </p:sp>
    </p:spTree>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El método: una tarde que cualquiera pueda repetir · 4 de 4]]></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mkt-her-r04-oa01"/>
              </a:rPr>
              <a:t><![CDATA[Higiene de datos: la limpieza semanal de tu registro comercial]]></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2 / 107]]></a:t>
            </a:r>
          </a:p>
        </p:txBody>
      </p:sp>
      <p:sp>
        <p:nvSpPr>
          <p:cNvPr id="7" name=""/>
          <p:cNvSpPr txBox="1"/>
          <p:nvPr/>
        </p:nvSpPr>
        <p:spPr>
          <a:xfrm>
            <a:off x="514350" y="1219200"/>
            <a:ext cx="8115300" cy="2019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Un detalle que ahorra problemas: la limpieza no es un castigo ni una revisión del equipo. Es parte del trabajo de vender, tan pronto como escribir en el archivo. Y una regla de fondo que vale para todo el curso: si nadie usa un campo para tomar una decisión, ese campo no se llena. La mejor forma de tener un registro limpio es no guardar lo que no vas a usar.]]></a:t>
            </a:r>
          </a:p>
        </p:txBody>
      </p:sp>
    </p:spTree>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El método: una tarde que cualquiera pueda repetir]]></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mkt-her-r04-oa01"/>
              </a:rPr>
              <a:t><![CDATA[Higiene de datos: la limpieza semanal de tu registro comercial]]></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3 / 107]]></a:t>
            </a:r>
          </a:p>
        </p:txBody>
      </p:sp>
      <p:sp>
        <p:nvSpPr>
          <p:cNvPr id="7" name=""/>
          <p:cNvSpPr txBox="1"/>
          <p:nvPr/>
        </p:nvSpPr>
        <p:spPr>
          <a:xfrm>
            <a:off x="514350" y="1352550"/>
            <a:ext cx="8115300" cy="4667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600" spc="0" u="none" cap="none">
                <a:solidFill>
                  <a:srgbClr val="172033">
                    <a:alpha val="100000"/>
                  </a:srgbClr>
                </a:solidFill>
                <a:latin typeface="Calibri"/>
              </a:rPr>
              <a:t><![CDATA[Imagen no disponible]]></a:t>
            </a:r>
          </a:p>
        </p:txBody>
      </p:sp>
      <p:sp>
        <p:nvSpPr>
          <p:cNvPr id="8" name=""/>
          <p:cNvSpPr txBox="1"/>
          <p:nvPr/>
        </p:nvSpPr>
        <p:spPr>
          <a:xfrm>
            <a:off x="514350" y="1952625"/>
            <a:ext cx="8115300" cy="16287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La bitácora es la diferencia entre una rutina y un día de limpieza. Son cinco renglones y toma dos minutos escribirlos; con ellos, otra persona puede repetir la limpieza sin que le expliques el criterio. Dibujo de la casa para este material; los datos del ejemplo son de un caso ficticio.]]></a:t>
            </a:r>
          </a:p>
        </p:txBody>
      </p:sp>
      <p:sp>
        <p:nvSpPr>
          <p:cNvPr id="9" name=""/>
          <p:cNvSpPr txBox="1"/>
          <p:nvPr/>
        </p:nvSpPr>
        <p:spPr>
          <a:xfrm>
            <a:off x="514350" y="3695700"/>
            <a:ext cx="8115300" cy="542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La imagen vectorial assets/fig-bitacora.svg no se pudo convertir a un formato editable compatible.]]></a:t>
            </a:r>
          </a:p>
        </p:txBody>
      </p:sp>
      <p:sp>
        <p:nvSpPr>
          <p:cNvPr id="10" name="" descr=""/>
          <p:cNvSpPr/>
          <p:nvPr/>
        </p:nvSpPr>
        <p:spPr>
          <a:xfrm>
            <a:off x="514350" y="4133850"/>
            <a:ext cx="2667000" cy="495300"/>
          </a:xfrm>
          <a:prstGeom prst="roundRect">
            <a:avLst/>
          </a:prstGeom>
          <a:solidFill>
            <a:srgbClr val="5C6577">
              <a:alpha val="100000"/>
            </a:srgbClr>
          </a:solidFill>
          <a:ln w="9525">
            <a:noFill/>
          </a:ln>
        </p:spPr>
        <p:txBody>
          <a:bodyPr vertOverflow="clip" rtlCol="0" anchor="ctr"/>
          <a:lstStyle/>
          <a:p>
            <a:pPr algn="ctr"/>
            <a:r>
              <a:t/>
            </a:r>
          </a:p>
        </p:txBody>
      </p:sp>
      <p:sp>
        <p:nvSpPr>
          <p:cNvPr id="11" name=""/>
          <p:cNvSpPr txBox="1"/>
          <p:nvPr/>
        </p:nvSpPr>
        <p:spPr>
          <a:xfrm>
            <a:off x="685800" y="4257675"/>
            <a:ext cx="2324100" cy="266700"/>
          </a:xfrm>
          <a:prstGeom prst="rect">
            <a:avLst/>
          </a:prstGeom>
          <a:noFill/>
        </p:spPr>
        <p:txBody>
          <a:bodyPr anchor="ctr" anchorCtr="0" rtlCol="0" vert="horz" bIns="0" lIns="0" rIns="0" tIns="0">
            <a:noAutofit/>
          </a:bodyPr>
          <a:lstStyle/>
          <a:p>
            <a:pPr algn="ctr" rtl="0" fontAlgn="ctr" marL="0" marR="0" indent="0" lvl="0">
              <a:lnSpc>
                <a:spcPct val="100000"/>
              </a:lnSpc>
              <a:spcBef>
                <a:spcPts val="0"/>
              </a:spcBef>
              <a:spcAft>
                <a:spcPts val="0"/>
              </a:spcAft>
            </a:pPr>
            <a:r>
              <a:rPr lang="en-US" b="1" strike="noStrike" sz="2000" spc="0" u="none" cap="none">
                <a:solidFill>
                  <a:srgbClr val="FFFFFF">
                    <a:alpha val="100000"/>
                  </a:srgbClr>
                </a:solidFill>
                <a:latin typeface="Calibri"/>
                <a:hlinkClick r:id="rId4" tooltip="Abrir el OA"/>
              </a:rPr>
              <a:t><![CDATA[Abrir el OA]]></a:t>
            </a:r>
          </a:p>
        </p:txBody>
      </p:sp>
    </p:spTree>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7 · Ordenar la secuencia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mkt-her-r04-oa01"/>
              </a:rPr>
              <a:t><![CDATA[Higiene de datos: la limpieza semanal de tu registro comercial]]></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4 / 107]]></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El método: una tarde que cualquiera pueda repetir]]></a:t>
            </a:r>
          </a:p>
        </p:txBody>
      </p:sp>
      <p:sp>
        <p:nvSpPr>
          <p:cNvPr id="8" name=""/>
          <p:cNvSpPr txBox="1"/>
          <p:nvPr/>
        </p:nvSpPr>
        <p:spPr>
          <a:xfrm>
            <a:off x="514350" y="154305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Ordena los cinco filtros de la limpieza semanal como conviene aplicarlos.]]></a:t>
            </a:r>
          </a:p>
        </p:txBody>
      </p:sp>
      <p:sp>
        <p:nvSpPr>
          <p:cNvPr id="9" name=""/>
          <p:cNvSpPr txBox="1"/>
          <p:nvPr/>
        </p:nvSpPr>
        <p:spPr>
          <a:xfrm>
            <a:off x="628650" y="232410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Los duplicados: la misma persona en dos filas se fusiona en una]]></a:t>
            </a:r>
          </a:p>
        </p:txBody>
      </p:sp>
      <p:sp>
        <p:nvSpPr>
          <p:cNvPr id="10" name=""/>
          <p:cNvSpPr txBox="1"/>
          <p:nvPr/>
        </p:nvSpPr>
        <p:spPr>
          <a:xfrm>
            <a:off x="628650" y="267652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La depuración final: lo que no debe existir se purga y se asienta]]></a:t>
            </a:r>
          </a:p>
        </p:txBody>
      </p:sp>
      <p:sp>
        <p:nvSpPr>
          <p:cNvPr id="11" name=""/>
          <p:cNvSpPr txBox="1"/>
          <p:nvPr/>
        </p:nvSpPr>
        <p:spPr>
          <a:xfrm>
            <a:off x="628650" y="3038475"/>
            <a:ext cx="80010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C) Los campos incompletos: los que usas quedan llenos o vacíos a propósito]]></a:t>
            </a:r>
          </a:p>
        </p:txBody>
      </p:sp>
      <p:sp>
        <p:nvSpPr>
          <p:cNvPr id="12" name=""/>
          <p:cNvSpPr txBox="1"/>
          <p:nvPr/>
        </p:nvSpPr>
        <p:spPr>
          <a:xfrm>
            <a:off x="628650" y="3714750"/>
            <a:ext cx="80010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D) Las etapas coherentes: cada fila queda en la etapa que de verdad tiene]]></a:t>
            </a:r>
          </a:p>
        </p:txBody>
      </p:sp>
    </p:spTree>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7 · Ordenar la secuencia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mkt-her-r04-oa01"/>
              </a:rPr>
              <a:t><![CDATA[Higiene de datos: la limpieza semanal de tu registro comercial]]></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5 / 107]]></a:t>
            </a:r>
          </a:p>
        </p:txBody>
      </p:sp>
      <p:sp>
        <p:nvSpPr>
          <p:cNvPr id="7" name=""/>
          <p:cNvSpPr txBox="1"/>
          <p:nvPr/>
        </p:nvSpPr>
        <p:spPr>
          <a:xfrm>
            <a:off x="628650" y="1219200"/>
            <a:ext cx="80010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E) La caducidad: lo que lleva demasiado tiempo sin movimiento sale de la vista abierta]]></a:t>
            </a:r>
          </a:p>
        </p:txBody>
      </p:sp>
    </p:spTree>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mkt-her-r04-oa01"/>
              </a:rPr>
              <a:t><![CDATA[Higiene de datos: la limpieza semanal de tu registro comercial]]></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6 / 107]]></a:t>
            </a:r>
          </a:p>
        </p:txBody>
      </p:sp>
      <p:sp>
        <p:nvSpPr>
          <p:cNvPr id="7" name=""/>
          <p:cNvSpPr txBox="1"/>
          <p:nvPr/>
        </p:nvSpPr>
        <p:spPr>
          <a:xfrm>
            <a:off x="514350" y="1219200"/>
            <a:ext cx="8115300" cy="10763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El método: una tarde que cualquiera pueda repetir · Ejemplo resuelto (caso ficticio): el mes que se saltaron tres viernes · Paso 1 de 5]]></a:t>
            </a:r>
          </a:p>
        </p:txBody>
      </p:sp>
    </p:spTree>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mkt-her-r04-oa01"/>
              </a:rPr>
              <a:t><![CDATA[Higiene de datos: la limpieza semanal de tu registro comercial]]></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7 / 107]]></a:t>
            </a:r>
          </a:p>
        </p:txBody>
      </p:sp>
      <p:sp>
        <p:nvSpPr>
          <p:cNvPr id="7" name=""/>
          <p:cNvSpPr txBox="1"/>
          <p:nvPr/>
        </p:nvSpPr>
        <p:spPr>
          <a:xfrm>
            <a:off x="514350" y="12192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1. El aviso]]></a:t>
            </a:r>
          </a:p>
        </p:txBody>
      </p:sp>
      <p:sp>
        <p:nvSpPr>
          <p:cNvPr id="8" name=""/>
          <p:cNvSpPr txBox="1"/>
          <p:nvPr/>
        </p:nvSpPr>
        <p:spPr>
          <a:xfrm>
            <a:off x="514350" y="1638300"/>
            <a:ext cx="8115300" cy="2676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l dueño del taller El Tornillo (nombre ficticio) se dio cuenta de que llevaba un mes sin limpiar: las tres últimas semanas nadie abrió la hoja un viernes. Lo que encontró fue peor de lo que esperaba: 40 filas repetidas, la columna de etapa mezclada y una fila de notas de una clienta de hace dos años. La pregunta natural es «¿ahora cuánto tiempo me va a llevar?». La respuesta honesta es más de una hora, y la forma correcta de decirlo es: ese mes ya no se limpia, se reconstruye.]]></a:t>
            </a:r>
          </a:p>
        </p:txBody>
      </p:sp>
    </p:spTree>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mkt-her-r04-oa01"/>
              </a:rPr>
              <a:t><![CDATA[Higiene de datos: la limpieza semanal de tu registro comercial]]></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8 / 107]]></a:t>
            </a:r>
          </a:p>
        </p:txBody>
      </p:sp>
      <p:sp>
        <p:nvSpPr>
          <p:cNvPr id="7" name=""/>
          <p:cNvSpPr txBox="1"/>
          <p:nvPr/>
        </p:nvSpPr>
        <p:spPr>
          <a:xfrm>
            <a:off x="514350" y="1219200"/>
            <a:ext cx="8115300" cy="10763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El método: una tarde que cualquiera pueda repetir · Ejemplo resuelto (caso ficticio): el mes que se saltaron tres viernes · Paso 2 de 5]]></a:t>
            </a:r>
          </a:p>
        </p:txBody>
      </p:sp>
      <p:sp>
        <p:nvSpPr>
          <p:cNvPr id="8" name=""/>
          <p:cNvSpPr txBox="1"/>
          <p:nvPr/>
        </p:nvSpPr>
        <p:spPr>
          <a:xfrm>
            <a:off x="514350" y="2371725"/>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2. Decidir qué se reconstruye]]></a:t>
            </a:r>
          </a:p>
        </p:txBody>
      </p:sp>
      <p:sp>
        <p:nvSpPr>
          <p:cNvPr id="9" name=""/>
          <p:cNvSpPr txBox="1"/>
          <p:nvPr/>
        </p:nvSpPr>
        <p:spPr>
          <a:xfrm>
            <a:off x="514350" y="2790825"/>
            <a:ext cx="811530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a decisión no es limpiar todo, es decidir qué se necesita. El taller sólo necesita dos cosas: las oportunidades de este trimestre y las clientas que compraron en el último año. El resto no se limpia: se deja de lado en un archivo viejo, con su fecha. Limpiar las seiscientas filas de golpe es trabajo que no vuelve a usarse.]]></a:t>
            </a:r>
          </a:p>
        </p:txBody>
      </p:sp>
    </p:spTree>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mkt-her-r04-oa01"/>
              </a:rPr>
              <a:t><![CDATA[Higiene de datos: la limpieza semanal de tu registro comercial]]></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9 / 107]]></a:t>
            </a:r>
          </a:p>
        </p:txBody>
      </p:sp>
      <p:sp>
        <p:nvSpPr>
          <p:cNvPr id="7" name=""/>
          <p:cNvSpPr txBox="1"/>
          <p:nvPr/>
        </p:nvSpPr>
        <p:spPr>
          <a:xfrm>
            <a:off x="514350" y="1219200"/>
            <a:ext cx="8115300" cy="10763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El método: una tarde que cualquiera pueda repetir · Ejemplo resuelto (caso ficticio): el mes que se saltaron tres viernes · Paso 3 de 5]]></a:t>
            </a:r>
          </a:p>
        </p:txBody>
      </p:sp>
    </p:spTree>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mkt-her-r04-oa01"/>
              </a:rPr>
              <a:t><![CDATA[Higiene de datos: la limpieza semanal de tu registro comercial]]></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70 / 107]]></a:t>
            </a:r>
          </a:p>
        </p:txBody>
      </p:sp>
      <p:sp>
        <p:nvSpPr>
          <p:cNvPr id="7" name=""/>
          <p:cNvSpPr txBox="1"/>
          <p:nvPr/>
        </p:nvSpPr>
        <p:spPr>
          <a:xfrm>
            <a:off x="514350" y="12192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3. Empezar por abajo]]></a:t>
            </a:r>
          </a:p>
        </p:txBody>
      </p:sp>
      <p:sp>
        <p:nvSpPr>
          <p:cNvPr id="8" name=""/>
          <p:cNvSpPr txBox="1"/>
          <p:nvPr/>
        </p:nvSpPr>
        <p:spPr>
          <a:xfrm>
            <a:off x="514350" y="1638300"/>
            <a:ext cx="8115300" cy="2019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a reconstrucción empieza por el final: las filas de los últimos meses, que son las que el equipo todavía recuerda, y se va hacia atrás. Cada fila se reescribe con lo que se sabe hoy: etapa, fecha y nombre. Si no se sabe la fecha, se anota «sin fecha» y se sigue. Al terminar, las once filas del trimestre en curso quedan con datos ciertos, aunque el resto del archivo siga viejo.]]></a:t>
            </a:r>
          </a:p>
        </p:txBody>
      </p:sp>
    </p:spTree>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mkt-her-r04-oa01"/>
              </a:rPr>
              <a:t><![CDATA[Higiene de datos: la limpieza semanal de tu registro comercial]]></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71 / 107]]></a:t>
            </a:r>
          </a:p>
        </p:txBody>
      </p:sp>
      <p:sp>
        <p:nvSpPr>
          <p:cNvPr id="7" name=""/>
          <p:cNvSpPr txBox="1"/>
          <p:nvPr/>
        </p:nvSpPr>
        <p:spPr>
          <a:xfrm>
            <a:off x="514350" y="1219200"/>
            <a:ext cx="8115300" cy="10763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El método: una tarde que cualquiera pueda repetir · Ejemplo resuelto (caso ficticio): el mes que se saltaron tres viernes · Paso 4 de 5]]></a:t>
            </a:r>
          </a:p>
        </p:txBody>
      </p:sp>
    </p:spTree>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mkt-her-r04-oa01"/>
              </a:rPr>
              <a:t><![CDATA[Higiene de datos: la limpieza semanal de tu registro comercial]]></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72 / 107]]></a:t>
            </a:r>
          </a:p>
        </p:txBody>
      </p:sp>
      <p:sp>
        <p:nvSpPr>
          <p:cNvPr id="7" name=""/>
          <p:cNvSpPr txBox="1"/>
          <p:nvPr/>
        </p:nvSpPr>
        <p:spPr>
          <a:xfrm>
            <a:off x="514350" y="12192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4. Lo que no se reconstruye]]></a:t>
            </a:r>
          </a:p>
        </p:txBody>
      </p:sp>
      <p:sp>
        <p:nvSpPr>
          <p:cNvPr id="8" name=""/>
          <p:cNvSpPr txBox="1"/>
          <p:nvPr/>
        </p:nvSpPr>
        <p:spPr>
          <a:xfrm>
            <a:off x="514350" y="1638300"/>
            <a:ext cx="8115300" cy="2019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l resto del archivo no se toca: no se borra ni se limpia. Se declara fuera de uso, se le pone una fecha y se anota en la bitácora que quedó pendiente. Es una decisión honesta: un archivo que no se usa no se mantiene, y no tiene sentido invertir tres horas en algo que nadie va a consultar. Si alguien pregunta por un contacto viejo, se consulta el archivo viejo en ese momento, no antes.]]></a:t>
            </a:r>
          </a:p>
        </p:txBody>
      </p:sp>
    </p:spTree>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mkt-her-r04-oa01"/>
              </a:rPr>
              <a:t><![CDATA[Higiene de datos: la limpieza semanal de tu registro comercial]]></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73 / 107]]></a:t>
            </a:r>
          </a:p>
        </p:txBody>
      </p:sp>
      <p:sp>
        <p:nvSpPr>
          <p:cNvPr id="7" name=""/>
          <p:cNvSpPr txBox="1"/>
          <p:nvPr/>
        </p:nvSpPr>
        <p:spPr>
          <a:xfrm>
            <a:off x="514350" y="1219200"/>
            <a:ext cx="8115300" cy="10763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El método: una tarde que cualquiera pueda repetir · Ejemplo resuelto (caso ficticio): el mes que se saltaron tres viernes · Paso 5 de 5]]></a:t>
            </a:r>
          </a:p>
        </p:txBody>
      </p:sp>
    </p:spTree>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mkt-her-r04-oa01"/>
              </a:rPr>
              <a:t><![CDATA[Higiene de datos: la limpieza semanal de tu registro comercial]]></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74 / 107]]></a:t>
            </a:r>
          </a:p>
        </p:txBody>
      </p:sp>
      <p:sp>
        <p:nvSpPr>
          <p:cNvPr id="7" name=""/>
          <p:cNvSpPr txBox="1"/>
          <p:nvPr/>
        </p:nvSpPr>
        <p:spPr>
          <a:xfrm>
            <a:off x="514350" y="12192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5. Lo que deja la rutina]]></a:t>
            </a:r>
          </a:p>
        </p:txBody>
      </p:sp>
      <p:sp>
        <p:nvSpPr>
          <p:cNvPr id="8" name=""/>
          <p:cNvSpPr txBox="1"/>
          <p:nvPr/>
        </p:nvSpPr>
        <p:spPr>
          <a:xfrm>
            <a:off x="514350" y="1638300"/>
            <a:ext cx="8115300" cy="23526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o que este caso enseña es el costo de saltarse la rutina: no es que la limpieza de un mes sea más larga, es que es más cara y menos útil, porque se limpia a ciegas. La rutina de veinte minutos es barata justamente porque el registro todavía se conoce. Un archivo de seis meses sin limpiar ya no se conoce: se adivina. Y sobre archivos que se adivinan no se puede construir ningún reporte confiable.]]></a:t>
            </a:r>
          </a:p>
        </p:txBody>
      </p:sp>
    </p:spTree>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8 · Detective de errores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mkt-her-r04-oa01"/>
              </a:rPr>
              <a:t><![CDATA[Higiene de datos: la limpieza semanal de tu registro comercial]]></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75 / 107]]></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El método: una tarde que cualquiera pueda repetir]]></a:t>
            </a:r>
          </a:p>
        </p:txBody>
      </p:sp>
      <p:sp>
        <p:nvSpPr>
          <p:cNvPr id="8" name=""/>
          <p:cNvSpPr txBox="1"/>
          <p:nvPr/>
        </p:nvSpPr>
        <p:spPr>
          <a:xfrm>
            <a:off x="514350" y="154305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Un compañero dejó estas cinco frases en el chat del equipo. Marca las que no se sostienen.]]></a:t>
            </a:r>
          </a:p>
        </p:txBody>
      </p:sp>
      <p:sp>
        <p:nvSpPr>
          <p:cNvPr id="9" name=""/>
          <p:cNvSpPr txBox="1"/>
          <p:nvPr/>
        </p:nvSpPr>
        <p:spPr>
          <a:xfrm>
            <a:off x="628650" y="2324100"/>
            <a:ext cx="80010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Si no hay contacto en dos meses, la fila se borra; para eso existe la limpieza.»]]></a:t>
            </a:r>
          </a:p>
        </p:txBody>
      </p:sp>
      <p:sp>
        <p:nvSpPr>
          <p:cNvPr id="10" name=""/>
          <p:cNvSpPr txBox="1"/>
          <p:nvPr/>
        </p:nvSpPr>
        <p:spPr>
          <a:xfrm>
            <a:off x="628650" y="2990850"/>
            <a:ext cx="80010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Un duplicado es el que tiene el mismo nombre; si cambió de apellido ya no es el mismo cliente.»]]></a:t>
            </a:r>
          </a:p>
        </p:txBody>
      </p:sp>
      <p:sp>
        <p:nvSpPr>
          <p:cNvPr id="11" name=""/>
          <p:cNvSpPr txBox="1"/>
          <p:nvPr/>
        </p:nvSpPr>
        <p:spPr>
          <a:xfrm>
            <a:off x="628650" y="3667125"/>
            <a:ext cx="80010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C) «La limpieza del registro se hace una vez al mes, cuando hay tiempo.»]]></a:t>
            </a:r>
          </a:p>
        </p:txBody>
      </p:sp>
    </p:spTree>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8 · Detective de errores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mkt-her-r04-oa01"/>
              </a:rPr>
              <a:t><![CDATA[Higiene de datos: la limpieza semanal de tu registro comercial]]></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76 / 107]]></a:t>
            </a:r>
          </a:p>
        </p:txBody>
      </p:sp>
      <p:sp>
        <p:nvSpPr>
          <p:cNvPr id="7" name=""/>
          <p:cNvSpPr txBox="1"/>
          <p:nvPr/>
        </p:nvSpPr>
        <p:spPr>
          <a:xfrm>
            <a:off x="628650" y="1219200"/>
            <a:ext cx="80010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D) «Si el registro no se usa para decidir nada, lo más limpio es dejar de llenarlo.»]]></a:t>
            </a:r>
          </a:p>
        </p:txBody>
      </p:sp>
      <p:sp>
        <p:nvSpPr>
          <p:cNvPr id="8" name=""/>
          <p:cNvSpPr txBox="1"/>
          <p:nvPr/>
        </p:nvSpPr>
        <p:spPr>
          <a:xfrm>
            <a:off x="628650" y="1895475"/>
            <a:ext cx="80010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E) «Lo que se purga se anota en la bitácora con fecha, motivo y responsable.»]]></a:t>
            </a:r>
          </a:p>
        </p:txBody>
      </p:sp>
    </p:spTree>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9 · Reflexión · 1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mkt-her-r04-oa01"/>
              </a:rPr>
              <a:t><![CDATA[Higiene de datos: la limpieza semanal de tu registro comercial]]></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77 / 107]]></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El método: una tarde que cualquiera pueda repetir]]></a:t>
            </a:r>
          </a:p>
        </p:txBody>
      </p:sp>
      <p:sp>
        <p:nvSpPr>
          <p:cNvPr id="8" name=""/>
          <p:cNvSpPr txBox="1"/>
          <p:nvPr/>
        </p:nvSpPr>
        <p:spPr>
          <a:xfrm>
            <a:off x="514350" y="1543050"/>
            <a:ext cx="8115300" cy="10763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Producto de la lección. Escribe tu rutina semanal de limpieza en una sola página, con cinco renglones: uno por filtro, y en cada renglón qué buscas, qué decides y qué dejas anotado.]]></a:t>
            </a:r>
          </a:p>
        </p:txBody>
      </p:sp>
      <p:sp>
        <p:nvSpPr>
          <p:cNvPr id="9" name=""/>
          <p:cNvSpPr txBox="1"/>
          <p:nvPr/>
        </p:nvSpPr>
        <p:spPr>
          <a:xfrm>
            <a:off x="514350" y="2581275"/>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Debajo, escribe tu ventana de caducidad y por qué ese número y no otro.]]></a:t>
            </a:r>
          </a:p>
        </p:txBody>
      </p:sp>
    </p:spTree>
  </p:cSld>
  <p:clrMapOvr>
    <a:masterClrMapping/>
  </p:clrMapOvr>
</p:sld>
</file>

<file path=ppt/slides/slide7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9 · Reflexión · 2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mkt-her-r04-oa01"/>
              </a:rPr>
              <a:t><![CDATA[Higiene de datos: la limpieza semanal de tu registro comercial]]></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78 / 107]]></a:t>
            </a:r>
          </a:p>
        </p:txBody>
      </p:sp>
      <p:sp>
        <p:nvSpPr>
          <p:cNvPr id="7" name=""/>
          <p:cNvSpPr txBox="1"/>
          <p:nvPr/>
        </p:nvSpPr>
        <p:spPr>
          <a:xfrm>
            <a:off x="514350" y="1219200"/>
            <a:ext cx="8115300" cy="14192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Usa el taller ficticio del ejercicio como ejemplo; no abras el archivo de tu negocio ni copies datos de tus clientes: lo que se entrega aquí es el procedimiento y el criterio, no la información.]]></a:t>
            </a:r>
          </a:p>
        </p:txBody>
      </p:sp>
      <p:sp>
        <p:nvSpPr>
          <p:cNvPr id="8" name=""/>
          <p:cNvSpPr txBox="1"/>
          <p:nvPr/>
        </p:nvSpPr>
        <p:spPr>
          <a:xfrm>
            <a:off x="514350" y="2600325"/>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Al final, anota qué harás distinto el primer viernes.]]></a:t>
            </a:r>
          </a:p>
        </p:txBody>
      </p:sp>
      <p:sp>
        <p:nvSpPr>
          <p:cNvPr id="9" name=""/>
          <p:cNvSpPr txBox="1"/>
          <p:nvPr/>
        </p:nvSpPr>
        <p:spPr>
          <a:xfrm>
            <a:off x="514350" y="3057525"/>
            <a:ext cx="8115300" cy="12954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Pista: Si no sabes por qué un filtro va antes que otro, la pista es esta: no se puede decidir la caducidad de una fila a la que le falta la fecha. Empieza por escribir los cinco nombres de los filtros y después el orden.]]></a:t>
            </a:r>
          </a:p>
        </p:txBody>
      </p:sp>
    </p:spTree>
  </p:cSld>
  <p:clrMapOvr>
    <a:masterClrMapping/>
  </p:clrMapOvr>
</p:sld>
</file>

<file path=ppt/slides/slide7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9 · Reflexión · 3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mkt-her-r04-oa01"/>
              </a:rPr>
              <a:t><![CDATA[Higiene de datos: la limpieza semanal de tu registro comercial]]></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79 / 107]]></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 abierta · las respuestas personales no se incluyen en esta exportación.]]></a:t>
            </a:r>
          </a:p>
        </p:txBody>
      </p:sp>
    </p:spTree>
  </p:cSld>
  <p:clrMapOvr>
    <a:masterClrMapping/>
  </p:clrMapOvr>
</p:sld>
</file>

<file path=ppt/slides/slide8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El método: una tarde que cualquiera pueda repetir · Memoria: palabra y definición corta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mkt-her-r04-oa01"/>
              </a:rPr>
              <a:t><![CDATA[Higiene de datos: la limpieza semanal de tu registro comercial]]></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80 / 107]]></a:t>
            </a:r>
          </a:p>
        </p:txBody>
      </p:sp>
      <p:graphicFrame>
        <p:nvGraphicFramePr>
          <p:cNvPr id="7" name="" descr=""/>
          <p:cNvGraphicFramePr>
            <a:graphicFrameLocks noGrp="1"/>
          </p:cNvGraphicFramePr>
          <p:nvPr/>
        </p:nvGraphicFramePr>
        <p:xfrm>
          <a:off x="514350" y="1257300"/>
          <a:ext cx="8115300" cy="3009900"/>
        </p:xfrm>
        <a:graphic>
          <a:graphicData uri="http://schemas.openxmlformats.org/drawingml/2006/table">
            <a:tbl>
              <a:tblPr firstRow="1" bandRow="1"/>
              <a:tblGrid>
                <a:gridCol w="2952750"/>
                <a:gridCol w="5162550"/>
              </a:tblGrid>
              <a:tr h="438150">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Cara A]]></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Cara B]]></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r>
              <a:tr h="4286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Duplicad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La misma persona en dos filas]]></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r h="4286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Caducad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Un dato que era cierto y dejó de serl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r>
              <a:tr h="4286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Archivar]]></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Sacar de la vista diaria conservando el históric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r h="4286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Purgar]]></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Borrar de forma definitiva, con motivo y registr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r>
              <a:tr h="4286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Bitácor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La lista de qué se corrigió, por qué y quién lo hiz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r h="4286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Ventana de caducidad]]></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El tiempo sin movimiento que define cada negoci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r>
            </a:tbl>
          </a:graphicData>
        </a:graphic>
      </p:graphicFrame>
    </p:spTree>
  </p:cSld>
  <p:clrMapOvr>
    <a:masterClrMapping/>
  </p:clrMapOvr>
</p:sld>
</file>

<file path=ppt/slides/slide8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El método: una tarde que cualquiera pueda repetir · Memoria: palabra y definición corta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mkt-her-r04-oa01"/>
              </a:rPr>
              <a:t><![CDATA[Higiene de datos: la limpieza semanal de tu registro comercial]]></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81 / 107]]></a:t>
            </a:r>
          </a:p>
        </p:txBody>
      </p:sp>
      <p:graphicFrame>
        <p:nvGraphicFramePr>
          <p:cNvPr id="7" name="" descr=""/>
          <p:cNvGraphicFramePr>
            <a:graphicFrameLocks noGrp="1"/>
          </p:cNvGraphicFramePr>
          <p:nvPr/>
        </p:nvGraphicFramePr>
        <p:xfrm>
          <a:off x="514350" y="1257300"/>
          <a:ext cx="8115300" cy="866775"/>
        </p:xfrm>
        <a:graphic>
          <a:graphicData uri="http://schemas.openxmlformats.org/drawingml/2006/table">
            <a:tbl>
              <a:tblPr firstRow="1" bandRow="1"/>
              <a:tblGrid>
                <a:gridCol w="2952750"/>
                <a:gridCol w="5162550"/>
              </a:tblGrid>
              <a:tr h="438150">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Cara A]]></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Cara B]]></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r>
              <a:tr h="4286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Filtr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Cada uno de los cinco pasos de la rutina semanal]]></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bl>
          </a:graphicData>
        </a:graphic>
      </p:graphicFrame>
    </p:spTree>
  </p:cSld>
  <p:clrMapOvr>
    <a:masterClrMapping/>
  </p:clrMapOvr>
</p:sld>
</file>

<file path=ppt/slides/slide8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mkt-her-r04-oa01"/>
              </a:rPr>
              <a:t><![CDATA[Higiene de datos: la limpieza semanal de tu registro comercial]]></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82 / 107]]></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El método: una tarde que cualquiera pueda repetir · Memoria: palabra y definición corta · Cómo practicar]]></a:t>
            </a:r>
          </a:p>
        </p:txBody>
      </p:sp>
      <p:sp>
        <p:nvSpPr>
          <p:cNvPr id="8" name=""/>
          <p:cNvSpPr txBox="1"/>
          <p:nvPr/>
        </p:nvSpPr>
        <p:spPr>
          <a:xfrm>
            <a:off x="514350" y="2019300"/>
            <a:ext cx="81153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Este es el contenido estático del juego. Para emparejar las cartas y practicar la interacción, abre el OA.]]></a:t>
            </a:r>
          </a:p>
        </p:txBody>
      </p:sp>
      <p:sp>
        <p:nvSpPr>
          <p:cNvPr id="9" name=""/>
          <p:cNvSpPr txBox="1"/>
          <p:nvPr/>
        </p:nvSpPr>
        <p:spPr>
          <a:xfrm>
            <a:off x="514350" y="272415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sng" cap="none">
                <a:solidFill>
                  <a:srgbClr val="BF4018">
                    <a:alpha val="100000"/>
                  </a:srgbClr>
                </a:solidFill>
                <a:latin typeface="Calibri"/>
                <a:hlinkClick r:id="rId3" tooltip="https://marketing.lumbre.lat/object/mkt-her-r04-oa01"/>
              </a:rPr>
              <a:t><![CDATA[Abrir el juego en el OA]]></a:t>
            </a:r>
          </a:p>
        </p:txBody>
      </p:sp>
    </p:spTree>
  </p:cSld>
  <p:clrMapOvr>
    <a:masterClrMapping/>
  </p:clrMapOvr>
</p:sld>
</file>

<file path=ppt/slides/slide8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mkt-her-r04-oa01"/>
              </a:rPr>
              <a:t><![CDATA[Higiene de datos: la limpieza semanal de tu registro comercial]]></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83 / 107]]></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El método: una tarde que cualquiera pueda repetir · Tarjetas de repaso rápido · Tarjeta 1 de 6]]></a:t>
            </a:r>
          </a:p>
        </p:txBody>
      </p:sp>
      <p:sp>
        <p:nvSpPr>
          <p:cNvPr id="8" name=""/>
          <p:cNvSpPr txBox="1"/>
          <p:nvPr/>
        </p:nvSpPr>
        <p:spPr>
          <a:xfrm>
            <a:off x="514350" y="20193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a:t>
            </a:r>
          </a:p>
        </p:txBody>
      </p:sp>
      <p:sp>
        <p:nvSpPr>
          <p:cNvPr id="9" name=""/>
          <p:cNvSpPr txBox="1"/>
          <p:nvPr/>
        </p:nvSpPr>
        <p:spPr>
          <a:xfrm>
            <a:off x="514350" y="2314575"/>
            <a:ext cx="8115300" cy="4191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400" spc="0" u="none" cap="none">
                <a:solidFill>
                  <a:srgbClr val="1B2438">
                    <a:alpha val="100000"/>
                  </a:srgbClr>
                </a:solidFill>
                <a:latin typeface="Calibri"/>
              </a:rPr>
              <a:t><![CDATA[¿Cuáles son los cinco filtros y en qué orden?]]></a:t>
            </a:r>
          </a:p>
        </p:txBody>
      </p:sp>
    </p:spTree>
  </p:cSld>
  <p:clrMapOvr>
    <a:masterClrMapping/>
  </p:clrMapOvr>
</p:sld>
</file>

<file path=ppt/slides/slide8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mkt-her-r04-oa01"/>
              </a:rPr>
              <a:t><![CDATA[Higiene de datos: la limpieza semanal de tu registro comercial]]></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84 / 107]]></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El método: una tarde que cualquiera pueda repetir · Tarjetas de repaso rápido · Tarjeta 1 de 6 · Respuesta]]></a:t>
            </a:r>
          </a:p>
        </p:txBody>
      </p:sp>
      <p:sp>
        <p:nvSpPr>
          <p:cNvPr id="8" name=""/>
          <p:cNvSpPr txBox="1"/>
          <p:nvPr/>
        </p:nvSpPr>
        <p:spPr>
          <a:xfrm>
            <a:off x="514350" y="20193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Respuesta]]></a:t>
            </a:r>
          </a:p>
        </p:txBody>
      </p:sp>
      <p:sp>
        <p:nvSpPr>
          <p:cNvPr id="9" name=""/>
          <p:cNvSpPr txBox="1"/>
          <p:nvPr/>
        </p:nvSpPr>
        <p:spPr>
          <a:xfrm>
            <a:off x="514350" y="2314575"/>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Duplicados, campos incompletos, etapas coherentes, caducidad y, al final, lo que ya no debe estar.]]></a:t>
            </a:r>
          </a:p>
        </p:txBody>
      </p:sp>
    </p:spTree>
  </p:cSld>
  <p:clrMapOvr>
    <a:masterClrMapping/>
  </p:clrMapOvr>
</p:sld>
</file>

<file path=ppt/slides/slide8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mkt-her-r04-oa01"/>
              </a:rPr>
              <a:t><![CDATA[Higiene de datos: la limpieza semanal de tu registro comercial]]></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85 / 107]]></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El método: una tarde que cualquiera pueda repetir · Tarjetas de repaso rápido · Tarjeta 2 de 6]]></a:t>
            </a:r>
          </a:p>
        </p:txBody>
      </p:sp>
      <p:sp>
        <p:nvSpPr>
          <p:cNvPr id="8" name=""/>
          <p:cNvSpPr txBox="1"/>
          <p:nvPr/>
        </p:nvSpPr>
        <p:spPr>
          <a:xfrm>
            <a:off x="514350" y="20193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a:t>
            </a:r>
          </a:p>
        </p:txBody>
      </p:sp>
      <p:sp>
        <p:nvSpPr>
          <p:cNvPr id="9" name=""/>
          <p:cNvSpPr txBox="1"/>
          <p:nvPr/>
        </p:nvSpPr>
        <p:spPr>
          <a:xfrm>
            <a:off x="514350" y="2314575"/>
            <a:ext cx="8115300" cy="4191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400" spc="0" u="none" cap="none">
                <a:solidFill>
                  <a:srgbClr val="1B2438">
                    <a:alpha val="100000"/>
                  </a:srgbClr>
                </a:solidFill>
                <a:latin typeface="Calibri"/>
              </a:rPr>
              <a:t><![CDATA[¿Por qué los duplicados van primero?]]></a:t>
            </a:r>
          </a:p>
        </p:txBody>
      </p:sp>
    </p:spTree>
  </p:cSld>
  <p:clrMapOvr>
    <a:masterClrMapping/>
  </p:clrMapOvr>
</p:sld>
</file>

<file path=ppt/slides/slide8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mkt-her-r04-oa01"/>
              </a:rPr>
              <a:t><![CDATA[Higiene de datos: la limpieza semanal de tu registro comercial]]></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86 / 107]]></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El método: una tarde que cualquiera pueda repetir · Tarjetas de repaso rápido · Tarjeta 2 de 6 · Respuesta]]></a:t>
            </a:r>
          </a:p>
        </p:txBody>
      </p:sp>
      <p:sp>
        <p:nvSpPr>
          <p:cNvPr id="8" name=""/>
          <p:cNvSpPr txBox="1"/>
          <p:nvPr/>
        </p:nvSpPr>
        <p:spPr>
          <a:xfrm>
            <a:off x="514350" y="20193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Respuesta]]></a:t>
            </a:r>
          </a:p>
        </p:txBody>
      </p:sp>
      <p:sp>
        <p:nvSpPr>
          <p:cNvPr id="9" name=""/>
          <p:cNvSpPr txBox="1"/>
          <p:nvPr/>
        </p:nvSpPr>
        <p:spPr>
          <a:xfrm>
            <a:off x="514350" y="2314575"/>
            <a:ext cx="8115300" cy="10763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Porque mientras haya dos filas de la misma persona, todo lo demás se corrige dos veces y las filas corregidas se vuelven a separar.]]></a:t>
            </a:r>
          </a:p>
        </p:txBody>
      </p:sp>
    </p:spTree>
  </p:cSld>
  <p:clrMapOvr>
    <a:masterClrMapping/>
  </p:clrMapOvr>
</p:sld>
</file>

<file path=ppt/slides/slide8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mkt-her-r04-oa01"/>
              </a:rPr>
              <a:t><![CDATA[Higiene de datos: la limpieza semanal de tu registro comercial]]></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87 / 107]]></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El método: una tarde que cualquiera pueda repetir · Tarjetas de repaso rápido · Tarjeta 3 de 6]]></a:t>
            </a:r>
          </a:p>
        </p:txBody>
      </p:sp>
      <p:sp>
        <p:nvSpPr>
          <p:cNvPr id="8" name=""/>
          <p:cNvSpPr txBox="1"/>
          <p:nvPr/>
        </p:nvSpPr>
        <p:spPr>
          <a:xfrm>
            <a:off x="514350" y="20193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a:t>
            </a:r>
          </a:p>
        </p:txBody>
      </p:sp>
      <p:sp>
        <p:nvSpPr>
          <p:cNvPr id="9" name=""/>
          <p:cNvSpPr txBox="1"/>
          <p:nvPr/>
        </p:nvSpPr>
        <p:spPr>
          <a:xfrm>
            <a:off x="514350" y="2314575"/>
            <a:ext cx="8115300" cy="4191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400" spc="0" u="none" cap="none">
                <a:solidFill>
                  <a:srgbClr val="1B2438">
                    <a:alpha val="100000"/>
                  </a:srgbClr>
                </a:solidFill>
                <a:latin typeface="Calibri"/>
              </a:rPr>
              <a:t><![CDATA[¿Qué diferencia hay entre archivar y purgar?]]></a:t>
            </a:r>
          </a:p>
        </p:txBody>
      </p:sp>
    </p:spTree>
  </p:cSld>
  <p:clrMapOvr>
    <a:masterClrMapping/>
  </p:clrMapOvr>
</p:sld>
</file>

<file path=ppt/slides/slide8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mkt-her-r04-oa01"/>
              </a:rPr>
              <a:t><![CDATA[Higiene de datos: la limpieza semanal de tu registro comercial]]></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88 / 107]]></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El método: una tarde que cualquiera pueda repetir · Tarjetas de repaso rápido · Tarjeta 3 de 6 · Respuesta]]></a:t>
            </a:r>
          </a:p>
        </p:txBody>
      </p:sp>
      <p:sp>
        <p:nvSpPr>
          <p:cNvPr id="8" name=""/>
          <p:cNvSpPr txBox="1"/>
          <p:nvPr/>
        </p:nvSpPr>
        <p:spPr>
          <a:xfrm>
            <a:off x="514350" y="20193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Respuesta]]></a:t>
            </a:r>
          </a:p>
        </p:txBody>
      </p:sp>
      <p:sp>
        <p:nvSpPr>
          <p:cNvPr id="9" name=""/>
          <p:cNvSpPr txBox="1"/>
          <p:nvPr/>
        </p:nvSpPr>
        <p:spPr>
          <a:xfrm>
            <a:off x="514350" y="2314575"/>
            <a:ext cx="8115300" cy="10763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Archivar saca la fila de la vista diaria y conserva el histórico con su fecha; purgar borra de forma definitiva porque el dato ya no debe existir, y se asienta en la bitácora.]]></a:t>
            </a:r>
          </a:p>
        </p:txBody>
      </p:sp>
    </p:spTree>
  </p:cSld>
  <p:clrMapOvr>
    <a:masterClrMapping/>
  </p:clrMapOvr>
</p:sld>
</file>

<file path=ppt/slides/slide8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mkt-her-r04-oa01"/>
              </a:rPr>
              <a:t><![CDATA[Higiene de datos: la limpieza semanal de tu registro comercial]]></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89 / 107]]></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El método: una tarde que cualquiera pueda repetir · Tarjetas de repaso rápido · Tarjeta 4 de 6]]></a:t>
            </a:r>
          </a:p>
        </p:txBody>
      </p:sp>
      <p:sp>
        <p:nvSpPr>
          <p:cNvPr id="8" name=""/>
          <p:cNvSpPr txBox="1"/>
          <p:nvPr/>
        </p:nvSpPr>
        <p:spPr>
          <a:xfrm>
            <a:off x="514350" y="20193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a:t>
            </a:r>
          </a:p>
        </p:txBody>
      </p:sp>
      <p:sp>
        <p:nvSpPr>
          <p:cNvPr id="9" name=""/>
          <p:cNvSpPr txBox="1"/>
          <p:nvPr/>
        </p:nvSpPr>
        <p:spPr>
          <a:xfrm>
            <a:off x="514350" y="2314575"/>
            <a:ext cx="8115300" cy="4191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400" spc="0" u="none" cap="none">
                <a:solidFill>
                  <a:srgbClr val="1B2438">
                    <a:alpha val="100000"/>
                  </a:srgbClr>
                </a:solidFill>
                <a:latin typeface="Calibri"/>
              </a:rPr>
              <a:t><![CDATA[¿La ventana de caducidad es un número universal?]]></a:t>
            </a:r>
          </a:p>
        </p:txBody>
      </p:sp>
    </p:spTree>
  </p:cSld>
  <p:clrMapOvr>
    <a:masterClrMapping/>
  </p:clrMapOvr>
</p:sld>
</file>

<file path=ppt/slides/slide9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mkt-her-r04-oa01"/>
              </a:rPr>
              <a:t><![CDATA[Higiene de datos: la limpieza semanal de tu registro comercial]]></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90 / 107]]></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El método: una tarde que cualquiera pueda repetir · Tarjetas de repaso rápido · Tarjeta 4 de 6 · Respuesta]]></a:t>
            </a:r>
          </a:p>
        </p:txBody>
      </p:sp>
      <p:sp>
        <p:nvSpPr>
          <p:cNvPr id="8" name=""/>
          <p:cNvSpPr txBox="1"/>
          <p:nvPr/>
        </p:nvSpPr>
        <p:spPr>
          <a:xfrm>
            <a:off x="514350" y="20193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Respuesta]]></a:t>
            </a:r>
          </a:p>
        </p:txBody>
      </p:sp>
      <p:sp>
        <p:nvSpPr>
          <p:cNvPr id="9" name=""/>
          <p:cNvSpPr txBox="1"/>
          <p:nvPr/>
        </p:nvSpPr>
        <p:spPr>
          <a:xfrm>
            <a:off x="514350" y="2314575"/>
            <a:ext cx="8115300" cy="10763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No: la define cada negocio según su ciclo de venta. Lo que no tiene movimiento más allá de esa ventana sale de la vista de abiertas, pero se archiva con su fecha.]]></a:t>
            </a:r>
          </a:p>
        </p:txBody>
      </p:sp>
    </p:spTree>
  </p:cSld>
  <p:clrMapOvr>
    <a:masterClrMapping/>
  </p:clrMapOvr>
</p:sld>
</file>

<file path=ppt/slides/slide9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mkt-her-r04-oa01"/>
              </a:rPr>
              <a:t><![CDATA[Higiene de datos: la limpieza semanal de tu registro comercial]]></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91 / 107]]></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El método: una tarde que cualquiera pueda repetir · Tarjetas de repaso rápido · Tarjeta 5 de 6]]></a:t>
            </a:r>
          </a:p>
        </p:txBody>
      </p:sp>
      <p:sp>
        <p:nvSpPr>
          <p:cNvPr id="8" name=""/>
          <p:cNvSpPr txBox="1"/>
          <p:nvPr/>
        </p:nvSpPr>
        <p:spPr>
          <a:xfrm>
            <a:off x="514350" y="20193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a:t>
            </a:r>
          </a:p>
        </p:txBody>
      </p:sp>
      <p:sp>
        <p:nvSpPr>
          <p:cNvPr id="9" name=""/>
          <p:cNvSpPr txBox="1"/>
          <p:nvPr/>
        </p:nvSpPr>
        <p:spPr>
          <a:xfrm>
            <a:off x="514350" y="2314575"/>
            <a:ext cx="8115300" cy="8001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400" spc="0" u="none" cap="none">
                <a:solidFill>
                  <a:srgbClr val="1B2438">
                    <a:alpha val="100000"/>
                  </a:srgbClr>
                </a:solidFill>
                <a:latin typeface="Calibri"/>
              </a:rPr>
              <a:t><![CDATA[¿Qué hago con una fila a la que le falta la fecha del último contacto?]]></a:t>
            </a:r>
          </a:p>
        </p:txBody>
      </p:sp>
    </p:spTree>
  </p:cSld>
  <p:clrMapOvr>
    <a:masterClrMapping/>
  </p:clrMapOvr>
</p:sld>
</file>

<file path=ppt/slides/slide9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mkt-her-r04-oa01"/>
              </a:rPr>
              <a:t><![CDATA[Higiene de datos: la limpieza semanal de tu registro comercial]]></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92 / 107]]></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El método: una tarde que cualquiera pueda repetir · Tarjetas de repaso rápido · Tarjeta 5 de 6 · Respuesta]]></a:t>
            </a:r>
          </a:p>
        </p:txBody>
      </p:sp>
      <p:sp>
        <p:nvSpPr>
          <p:cNvPr id="8" name=""/>
          <p:cNvSpPr txBox="1"/>
          <p:nvPr/>
        </p:nvSpPr>
        <p:spPr>
          <a:xfrm>
            <a:off x="514350" y="20193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Respuesta]]></a:t>
            </a:r>
          </a:p>
        </p:txBody>
      </p:sp>
      <p:sp>
        <p:nvSpPr>
          <p:cNvPr id="9" name=""/>
          <p:cNvSpPr txBox="1"/>
          <p:nvPr/>
        </p:nvSpPr>
        <p:spPr>
          <a:xfrm>
            <a:off x="514350" y="2314575"/>
            <a:ext cx="8115300" cy="10763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Se busca en la agenda de quien la atendió. Si no aparece, se marca «sin fecha»: nunca se inventa una fecha para que la columna se vea completa.]]></a:t>
            </a:r>
          </a:p>
        </p:txBody>
      </p:sp>
    </p:spTree>
  </p:cSld>
  <p:clrMapOvr>
    <a:masterClrMapping/>
  </p:clrMapOvr>
</p:sld>
</file>

<file path=ppt/slides/slide9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mkt-her-r04-oa01"/>
              </a:rPr>
              <a:t><![CDATA[Higiene de datos: la limpieza semanal de tu registro comercial]]></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93 / 107]]></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El método: una tarde que cualquiera pueda repetir · Tarjetas de repaso rápido · Tarjeta 6 de 6]]></a:t>
            </a:r>
          </a:p>
        </p:txBody>
      </p:sp>
      <p:sp>
        <p:nvSpPr>
          <p:cNvPr id="8" name=""/>
          <p:cNvSpPr txBox="1"/>
          <p:nvPr/>
        </p:nvSpPr>
        <p:spPr>
          <a:xfrm>
            <a:off x="514350" y="20193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a:t>
            </a:r>
          </a:p>
        </p:txBody>
      </p:sp>
      <p:sp>
        <p:nvSpPr>
          <p:cNvPr id="9" name=""/>
          <p:cNvSpPr txBox="1"/>
          <p:nvPr/>
        </p:nvSpPr>
        <p:spPr>
          <a:xfrm>
            <a:off x="514350" y="2314575"/>
            <a:ext cx="8115300" cy="4191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400" spc="0" u="none" cap="none">
                <a:solidFill>
                  <a:srgbClr val="1B2438">
                    <a:alpha val="100000"/>
                  </a:srgbClr>
                </a:solidFill>
                <a:latin typeface="Calibri"/>
              </a:rPr>
              <a:t><![CDATA[¿Qué hago si alguien pide que borre sus datos?]]></a:t>
            </a:r>
          </a:p>
        </p:txBody>
      </p:sp>
    </p:spTree>
  </p:cSld>
  <p:clrMapOvr>
    <a:masterClrMapping/>
  </p:clrMapOvr>
</p:sld>
</file>

<file path=ppt/slides/slide9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mkt-her-r04-oa01"/>
              </a:rPr>
              <a:t><![CDATA[Higiene de datos: la limpieza semanal de tu registro comercial]]></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94 / 107]]></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El método: una tarde que cualquiera pueda repetir · Tarjetas de repaso rápido · Tarjeta 6 de 6 · Respuesta]]></a:t>
            </a:r>
          </a:p>
        </p:txBody>
      </p:sp>
      <p:sp>
        <p:nvSpPr>
          <p:cNvPr id="8" name=""/>
          <p:cNvSpPr txBox="1"/>
          <p:nvPr/>
        </p:nvSpPr>
        <p:spPr>
          <a:xfrm>
            <a:off x="514350" y="20193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Respuesta]]></a:t>
            </a:r>
          </a:p>
        </p:txBody>
      </p:sp>
      <p:sp>
        <p:nvSpPr>
          <p:cNvPr id="9" name=""/>
          <p:cNvSpPr txBox="1"/>
          <p:nvPr/>
        </p:nvSpPr>
        <p:spPr>
          <a:xfrm>
            <a:off x="514350" y="2314575"/>
            <a:ext cx="8115300" cy="14192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Se da de baja de los archivos donde se usa, se asienta en la bitácora y se le confirma lo que se hizo. Es una obligación, no una cortesía; y si el caso tiene matices, esto no sustituye la asesoría legal de un profesional.]]></a:t>
            </a:r>
          </a:p>
        </p:txBody>
      </p:sp>
    </p:spTree>
  </p:cSld>
  <p:clrMapOvr>
    <a:masterClrMapping/>
  </p:clrMapOvr>
</p:sld>
</file>

<file path=ppt/slides/slide9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Chequeo de la lección · 1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mkt-her-r04-oa01"/>
              </a:rPr>
              <a:t><![CDATA[Higiene de datos: la limpieza semanal de tu registro comercial]]></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95 / 107]]></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Criterio de avance]]></a:t>
            </a:r>
          </a:p>
        </p:txBody>
      </p:sp>
      <p:sp>
        <p:nvSpPr>
          <p:cNvPr id="8" name=""/>
          <p:cNvSpPr txBox="1"/>
          <p:nvPr/>
        </p:nvSpPr>
        <p:spPr>
          <a:xfrm>
            <a:off x="514350" y="150495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Se considera superado con al menos 70% de acierto agregado en las actividades cubiertas.]]></a:t>
            </a:r>
          </a:p>
        </p:txBody>
      </p:sp>
      <p:sp>
        <p:nvSpPr>
          <p:cNvPr id="9" name=""/>
          <p:cNvSpPr txBox="1"/>
          <p:nvPr/>
        </p:nvSpPr>
        <p:spPr>
          <a:xfrm>
            <a:off x="514350" y="22860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Actividades cubiertas]]></a:t>
            </a:r>
          </a:p>
        </p:txBody>
      </p:sp>
      <p:sp>
        <p:nvSpPr>
          <p:cNvPr id="10" name=""/>
          <p:cNvSpPr txBox="1"/>
          <p:nvPr/>
        </p:nvSpPr>
        <p:spPr>
          <a:xfrm>
            <a:off x="628650" y="257175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Opción múltiple · act-mcq-filtro]]></a:t>
            </a:r>
          </a:p>
        </p:txBody>
      </p:sp>
      <p:sp>
        <p:nvSpPr>
          <p:cNvPr id="11" name=""/>
          <p:cNvSpPr txBox="1"/>
          <p:nvPr/>
        </p:nvSpPr>
        <p:spPr>
          <a:xfrm>
            <a:off x="628650" y="292417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Verdadero o falso · act-tf-borrar]]></a:t>
            </a:r>
          </a:p>
        </p:txBody>
      </p:sp>
      <p:sp>
        <p:nvSpPr>
          <p:cNvPr id="12" name=""/>
          <p:cNvSpPr txBox="1"/>
          <p:nvPr/>
        </p:nvSpPr>
        <p:spPr>
          <a:xfrm>
            <a:off x="628650" y="327660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Opción múltiple · act-mcq-datos]]></a:t>
            </a:r>
          </a:p>
        </p:txBody>
      </p:sp>
      <p:sp>
        <p:nvSpPr>
          <p:cNvPr id="13" name=""/>
          <p:cNvSpPr txBox="1"/>
          <p:nvPr/>
        </p:nvSpPr>
        <p:spPr>
          <a:xfrm>
            <a:off x="628650" y="362902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Relacionar · act-match]]></a:t>
            </a:r>
          </a:p>
        </p:txBody>
      </p:sp>
      <p:sp>
        <p:nvSpPr>
          <p:cNvPr id="14" name=""/>
          <p:cNvSpPr txBox="1"/>
          <p:nvPr/>
        </p:nvSpPr>
        <p:spPr>
          <a:xfrm>
            <a:off x="628650" y="398145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Clasificar · act-sort]]></a:t>
            </a:r>
          </a:p>
        </p:txBody>
      </p:sp>
    </p:spTree>
  </p:cSld>
  <p:clrMapOvr>
    <a:masterClrMapping/>
  </p:clrMapOvr>
</p:sld>
</file>

<file path=ppt/slides/slide9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Chequeo de la lección · 2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mkt-her-r04-oa01"/>
              </a:rPr>
              <a:t><![CDATA[Higiene de datos: la limpieza semanal de tu registro comercial]]></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96 / 107]]></a:t>
            </a:r>
          </a:p>
        </p:txBody>
      </p:sp>
      <p:sp>
        <p:nvSpPr>
          <p:cNvPr id="7" name=""/>
          <p:cNvSpPr txBox="1"/>
          <p:nvPr/>
        </p:nvSpPr>
        <p:spPr>
          <a:xfrm>
            <a:off x="628650" y="121920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Completar la frase · act-fill]]></a:t>
            </a:r>
          </a:p>
        </p:txBody>
      </p:sp>
      <p:sp>
        <p:nvSpPr>
          <p:cNvPr id="8" name=""/>
          <p:cNvSpPr txBox="1"/>
          <p:nvPr/>
        </p:nvSpPr>
        <p:spPr>
          <a:xfrm>
            <a:off x="628650" y="157162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Ordenar la secuencia · act-seq]]></a:t>
            </a:r>
          </a:p>
        </p:txBody>
      </p:sp>
      <p:sp>
        <p:nvSpPr>
          <p:cNvPr id="9" name=""/>
          <p:cNvSpPr txBox="1"/>
          <p:nvPr/>
        </p:nvSpPr>
        <p:spPr>
          <a:xfrm>
            <a:off x="628650" y="192405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Detective de errores · act-det]]></a:t>
            </a:r>
          </a:p>
        </p:txBody>
      </p:sp>
      <p:sp>
        <p:nvSpPr>
          <p:cNvPr id="10" name=""/>
          <p:cNvSpPr txBox="1"/>
          <p:nvPr/>
        </p:nvSpPr>
        <p:spPr>
          <a:xfrm>
            <a:off x="514350" y="2276475"/>
            <a:ext cx="8115300" cy="16097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l superar: Listo. Aplicas los cinco filtros en orden, decides qué se archiva y qué se purga, y dejas bitácora de lo que corregiste. Siguiente paso: «Las cuatro etapas», la primera ruta del curso «El embudo de cuatro etapas», del área «Mecanismos de captación y conversión».]]></a:t>
            </a:r>
          </a:p>
        </p:txBody>
      </p:sp>
    </p:spTree>
  </p:cSld>
  <p:clrMapOvr>
    <a:masterClrMapping/>
  </p:clrMapOvr>
</p:sld>
</file>

<file path=ppt/slides/slide9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Chequeo de la lección · 3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mkt-her-r04-oa01"/>
              </a:rPr>
              <a:t><![CDATA[Higiene de datos: la limpieza semanal de tu registro comercial]]></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97 / 107]]></a:t>
            </a:r>
          </a:p>
        </p:txBody>
      </p:sp>
      <p:sp>
        <p:nvSpPr>
          <p:cNvPr id="7" name=""/>
          <p:cNvSpPr txBox="1"/>
          <p:nvPr/>
        </p:nvSpPr>
        <p:spPr>
          <a:xfrm>
            <a:off x="514350" y="1219200"/>
            <a:ext cx="8115300" cy="12954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Si aún no se alcanza: Vuelve a la rutina de los cinco filtros y al ejemplo resuelto del taller. Casi siempre el fallo está en tratar la caducidad como borrado, o en querer limpiar todo en un solo día: la limpieza es una operación corta y repetida.]]></a:t>
            </a:r>
          </a:p>
        </p:txBody>
      </p:sp>
    </p:spTree>
  </p:cSld>
  <p:clrMapOvr>
    <a:masterClrMapping/>
  </p:clrMapOvr>
</p:sld>
</file>

<file path=ppt/slides/slide9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Para dominar este tema · 1 de 4]]></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mkt-her-r04-oa01"/>
              </a:rPr>
              <a:t><![CDATA[Higiene de datos: la limpieza semanal de tu registro comercial]]></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98 / 107]]></a:t>
            </a:r>
          </a:p>
        </p:txBody>
      </p:sp>
      <p:sp>
        <p:nvSpPr>
          <p:cNvPr id="7" name=""/>
          <p:cNvSpPr txBox="1"/>
          <p:nvPr/>
        </p:nvSpPr>
        <p:spPr>
          <a:xfrm>
            <a:off x="514350" y="1219200"/>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1.]]></a:t>
            </a:r>
          </a:p>
        </p:txBody>
      </p:sp>
      <p:sp>
        <p:nvSpPr>
          <p:cNvPr id="8" name=""/>
          <p:cNvSpPr txBox="1"/>
          <p:nvPr/>
        </p:nvSpPr>
        <p:spPr>
          <a:xfrm>
            <a:off x="762000" y="1219200"/>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Distingues un duplicado, una fila incompleta y un dato caducado, y aplicas a cada uno la operación correcta.]]></a:t>
            </a:r>
          </a:p>
        </p:txBody>
      </p:sp>
      <p:sp>
        <p:nvSpPr>
          <p:cNvPr id="9" name=""/>
          <p:cNvSpPr txBox="1"/>
          <p:nvPr/>
        </p:nvSpPr>
        <p:spPr>
          <a:xfrm>
            <a:off x="514350" y="1943100"/>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2.]]></a:t>
            </a:r>
          </a:p>
        </p:txBody>
      </p:sp>
      <p:sp>
        <p:nvSpPr>
          <p:cNvPr id="10" name=""/>
          <p:cNvSpPr txBox="1"/>
          <p:nvPr/>
        </p:nvSpPr>
        <p:spPr>
          <a:xfrm>
            <a:off x="762000" y="1943100"/>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Aplicas los cinco filtros de la limpieza semanal en el orden correcto y con un tiempo acotado.]]></a:t>
            </a:r>
          </a:p>
        </p:txBody>
      </p:sp>
      <p:sp>
        <p:nvSpPr>
          <p:cNvPr id="11" name=""/>
          <p:cNvSpPr txBox="1"/>
          <p:nvPr/>
        </p:nvSpPr>
        <p:spPr>
          <a:xfrm>
            <a:off x="514350" y="2667000"/>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3.]]></a:t>
            </a:r>
          </a:p>
        </p:txBody>
      </p:sp>
      <p:sp>
        <p:nvSpPr>
          <p:cNvPr id="12" name=""/>
          <p:cNvSpPr txBox="1"/>
          <p:nvPr/>
        </p:nvSpPr>
        <p:spPr>
          <a:xfrm>
            <a:off x="762000" y="2667000"/>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Defines tu ventana de caducidad según tu ciclo de venta y explicas por qué ese número y no otro.]]></a:t>
            </a:r>
          </a:p>
        </p:txBody>
      </p:sp>
      <p:sp>
        <p:nvSpPr>
          <p:cNvPr id="13" name=""/>
          <p:cNvSpPr txBox="1"/>
          <p:nvPr/>
        </p:nvSpPr>
        <p:spPr>
          <a:xfrm>
            <a:off x="514350" y="3390900"/>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4.]]></a:t>
            </a:r>
          </a:p>
        </p:txBody>
      </p:sp>
      <p:sp>
        <p:nvSpPr>
          <p:cNvPr id="14" name=""/>
          <p:cNvSpPr txBox="1"/>
          <p:nvPr/>
        </p:nvSpPr>
        <p:spPr>
          <a:xfrm>
            <a:off x="762000" y="3390900"/>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Separas lo que se archiva de lo que se purga, y sabes que sólo lo segundo es irreversible.]]></a:t>
            </a:r>
          </a:p>
        </p:txBody>
      </p:sp>
    </p:spTree>
  </p:cSld>
  <p:clrMapOvr>
    <a:masterClrMapping/>
  </p:clrMapOvr>
</p:sld>
</file>

<file path=ppt/slides/slide9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Para dominar este tema · 2 de 4]]></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mkt-her-r04-oa01"/>
              </a:rPr>
              <a:t><![CDATA[Higiene de datos: la limpieza semanal de tu registro comercial]]></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99 / 107]]></a:t>
            </a:r>
          </a:p>
        </p:txBody>
      </p:sp>
      <p:sp>
        <p:nvSpPr>
          <p:cNvPr id="7" name="" descr=""/>
          <p:cNvSpPr/>
          <p:nvPr/>
        </p:nvSpPr>
        <p:spPr>
          <a:xfrm>
            <a:off x="514350" y="1866900"/>
            <a:ext cx="8115300" cy="2124075"/>
          </a:xfrm>
          <a:prstGeom prst="roundRect">
            <a:avLst/>
          </a:prstGeom>
          <a:solidFill>
            <a:srgbClr val="F6F2EA">
              <a:alpha val="100000"/>
            </a:srgbClr>
          </a:solidFill>
          <a:ln w="9525">
            <a:solidFill>
              <a:srgbClr val="DED4C2">
                <a:alpha val="100000"/>
              </a:srgbClr>
            </a:solidFill>
          </a:ln>
        </p:spPr>
        <p:txBody>
          <a:bodyPr vertOverflow="clip" rtlCol="0" anchor="ctr"/>
          <a:lstStyle/>
          <a:p>
            <a:pPr algn="ctr"/>
            <a:r>
              <a:t/>
            </a:r>
          </a:p>
        </p:txBody>
      </p:sp>
      <p:sp>
        <p:nvSpPr>
          <p:cNvPr id="8" name="" descr=""/>
          <p:cNvSpPr/>
          <p:nvPr/>
        </p:nvSpPr>
        <p:spPr>
          <a:xfrm>
            <a:off x="514350" y="1866900"/>
            <a:ext cx="38100" cy="2124075"/>
          </a:xfrm>
          <a:prstGeom prst="roundRect">
            <a:avLst/>
          </a:prstGeom>
          <a:solidFill>
            <a:srgbClr val="DED4C2">
              <a:alpha val="100000"/>
            </a:srgbClr>
          </a:solidFill>
          <a:ln w="9525">
            <a:noFill/>
          </a:ln>
        </p:spPr>
        <p:txBody>
          <a:bodyPr vertOverflow="clip" rtlCol="0" anchor="ctr"/>
          <a:lstStyle/>
          <a:p>
            <a:pPr algn="ctr"/>
            <a:r>
              <a:t/>
            </a:r>
          </a:p>
        </p:txBody>
      </p:sp>
      <p:sp>
        <p:nvSpPr>
          <p:cNvPr id="9" name=""/>
          <p:cNvSpPr txBox="1"/>
          <p:nvPr/>
        </p:nvSpPr>
        <p:spPr>
          <a:xfrm>
            <a:off x="514350" y="1219200"/>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5.]]></a:t>
            </a:r>
          </a:p>
        </p:txBody>
      </p:sp>
      <p:sp>
        <p:nvSpPr>
          <p:cNvPr id="10" name=""/>
          <p:cNvSpPr txBox="1"/>
          <p:nvPr/>
        </p:nvSpPr>
        <p:spPr>
          <a:xfrm>
            <a:off x="762000" y="1219200"/>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xplicas para qué guardas los datos de tus clientes, quién los ve y qué haces cuando alguien pide que se eliminen.]]></a:t>
            </a:r>
          </a:p>
        </p:txBody>
      </p:sp>
      <p:sp>
        <p:nvSpPr>
          <p:cNvPr id="11" name=""/>
          <p:cNvSpPr txBox="1"/>
          <p:nvPr/>
        </p:nvSpPr>
        <p:spPr>
          <a:xfrm>
            <a:off x="685800" y="1943100"/>
            <a:ext cx="77724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Datos personales: la vía correcta y su límite]]></a:t>
            </a:r>
          </a:p>
        </p:txBody>
      </p:sp>
      <p:sp>
        <p:nvSpPr>
          <p:cNvPr id="12" name=""/>
          <p:cNvSpPr txBox="1"/>
          <p:nvPr/>
        </p:nvSpPr>
        <p:spPr>
          <a:xfrm>
            <a:off x="685800" y="2343150"/>
            <a:ext cx="7772400" cy="16097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Tu registro comercial guarda datos personales: nombres, teléfonos, correos, direcciones y lo que cada persona compró. Eso no es un detalle de formato; es lo que hace que la limpieza tenga una parte legal y una parte de oficio. La vía correcta tiene cuatro pasos, y los cuatro caben en una tarde.]]></a:t>
            </a:r>
          </a:p>
        </p:txBody>
      </p:sp>
    </p:spTree>
  </p:cSld>
  <p:clrMapOvr>
    <a:masterClrMapping/>
  </p:clrMapOvr>
</p:sld>
</file>

<file path=ppt/slides/slide10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Para dominar este tema · 3 de 4]]></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mkt-her-r04-oa01"/>
              </a:rPr>
              <a:t><![CDATA[Higiene de datos: la limpieza semanal de tu registro comercial]]></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00 / 107]]></a:t>
            </a:r>
          </a:p>
        </p:txBody>
      </p:sp>
      <p:sp>
        <p:nvSpPr>
          <p:cNvPr id="7" name="" descr=""/>
          <p:cNvSpPr/>
          <p:nvPr/>
        </p:nvSpPr>
        <p:spPr>
          <a:xfrm>
            <a:off x="514350" y="1219200"/>
            <a:ext cx="8115300" cy="3362325"/>
          </a:xfrm>
          <a:prstGeom prst="roundRect">
            <a:avLst/>
          </a:prstGeom>
          <a:solidFill>
            <a:srgbClr val="F6F2EA">
              <a:alpha val="100000"/>
            </a:srgbClr>
          </a:solidFill>
          <a:ln w="9525">
            <a:solidFill>
              <a:srgbClr val="DED4C2">
                <a:alpha val="100000"/>
              </a:srgbClr>
            </a:solidFill>
          </a:ln>
        </p:spPr>
        <p:txBody>
          <a:bodyPr vertOverflow="clip" rtlCol="0" anchor="ctr"/>
          <a:lstStyle/>
          <a:p>
            <a:pPr algn="ctr"/>
            <a:r>
              <a:t/>
            </a:r>
          </a:p>
        </p:txBody>
      </p:sp>
      <p:sp>
        <p:nvSpPr>
          <p:cNvPr id="8" name="" descr=""/>
          <p:cNvSpPr/>
          <p:nvPr/>
        </p:nvSpPr>
        <p:spPr>
          <a:xfrm>
            <a:off x="514350" y="1219200"/>
            <a:ext cx="38100" cy="3362325"/>
          </a:xfrm>
          <a:prstGeom prst="roundRect">
            <a:avLst/>
          </a:prstGeom>
          <a:solidFill>
            <a:srgbClr val="DED4C2">
              <a:alpha val="100000"/>
            </a:srgbClr>
          </a:solidFill>
          <a:ln w="9525">
            <a:noFill/>
          </a:ln>
        </p:spPr>
        <p:txBody>
          <a:bodyPr vertOverflow="clip" rtlCol="0" anchor="ctr"/>
          <a:lstStyle/>
          <a:p>
            <a:pPr algn="ctr"/>
            <a:r>
              <a:t/>
            </a:r>
          </a:p>
        </p:txBody>
      </p:sp>
      <p:sp>
        <p:nvSpPr>
          <p:cNvPr id="9" name=""/>
          <p:cNvSpPr txBox="1"/>
          <p:nvPr/>
        </p:nvSpPr>
        <p:spPr>
          <a:xfrm>
            <a:off x="685800" y="1219200"/>
            <a:ext cx="7772400" cy="12954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Primero, la finalidad: sólo guardas lo que necesitas para un propósito que puedes explicar —atender al cliente, cumplir la garantía, llevar el control de lo vendido—. Lo que no tiene propósito definido no se guarda.]]></a:t>
            </a:r>
          </a:p>
        </p:txBody>
      </p:sp>
      <p:sp>
        <p:nvSpPr>
          <p:cNvPr id="10" name=""/>
          <p:cNvSpPr txBox="1"/>
          <p:nvPr/>
        </p:nvSpPr>
        <p:spPr>
          <a:xfrm>
            <a:off x="685800" y="2552700"/>
            <a:ext cx="7772400" cy="12954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Segundo, la transparencia: quien te da sus datos tiene que saber para qué se usan. Si tu negocio tiene un aviso de privacidad, ahí quedó escrito ese propósito; si no lo tiene, la primera tarea de la limpieza es redactar tres líneas que lo digan.]]></a:t>
            </a:r>
          </a:p>
        </p:txBody>
      </p:sp>
      <p:sp>
        <p:nvSpPr>
          <p:cNvPr id="11" name=""/>
          <p:cNvSpPr txBox="1"/>
          <p:nvPr/>
        </p:nvSpPr>
        <p:spPr>
          <a:xfrm>
            <a:off x="685800" y="3876675"/>
            <a:ext cx="77724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Tercero, la minimización: menos campos y menos tiempo es mejor. Un campo que no usas se borra; una nota vieja se archiva.]]></a:t>
            </a:r>
          </a:p>
        </p:txBody>
      </p:sp>
    </p:spTree>
  </p:cSld>
  <p:clrMapOvr>
    <a:masterClrMapping/>
  </p:clrMapOvr>
</p:sld>
</file>

<file path=ppt/slides/slide10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Para dominar este tema · 4 de 4]]></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mkt-her-r04-oa01"/>
              </a:rPr>
              <a:t><![CDATA[Higiene de datos: la limpieza semanal de tu registro comercial]]></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01 / 107]]></a:t>
            </a:r>
          </a:p>
        </p:txBody>
      </p:sp>
      <p:sp>
        <p:nvSpPr>
          <p:cNvPr id="7" name="" descr=""/>
          <p:cNvSpPr/>
          <p:nvPr/>
        </p:nvSpPr>
        <p:spPr>
          <a:xfrm>
            <a:off x="514350" y="1219200"/>
            <a:ext cx="8115300" cy="2352675"/>
          </a:xfrm>
          <a:prstGeom prst="roundRect">
            <a:avLst/>
          </a:prstGeom>
          <a:solidFill>
            <a:srgbClr val="F6F2EA">
              <a:alpha val="100000"/>
            </a:srgbClr>
          </a:solidFill>
          <a:ln w="9525">
            <a:solidFill>
              <a:srgbClr val="DED4C2">
                <a:alpha val="100000"/>
              </a:srgbClr>
            </a:solidFill>
          </a:ln>
        </p:spPr>
        <p:txBody>
          <a:bodyPr vertOverflow="clip" rtlCol="0" anchor="ctr"/>
          <a:lstStyle/>
          <a:p>
            <a:pPr algn="ctr"/>
            <a:r>
              <a:t/>
            </a:r>
          </a:p>
        </p:txBody>
      </p:sp>
      <p:sp>
        <p:nvSpPr>
          <p:cNvPr id="8" name="" descr=""/>
          <p:cNvSpPr/>
          <p:nvPr/>
        </p:nvSpPr>
        <p:spPr>
          <a:xfrm>
            <a:off x="514350" y="1219200"/>
            <a:ext cx="38100" cy="2352675"/>
          </a:xfrm>
          <a:prstGeom prst="roundRect">
            <a:avLst/>
          </a:prstGeom>
          <a:solidFill>
            <a:srgbClr val="DED4C2">
              <a:alpha val="100000"/>
            </a:srgbClr>
          </a:solidFill>
          <a:ln w="9525">
            <a:noFill/>
          </a:ln>
        </p:spPr>
        <p:txBody>
          <a:bodyPr vertOverflow="clip" rtlCol="0" anchor="ctr"/>
          <a:lstStyle/>
          <a:p>
            <a:pPr algn="ctr"/>
            <a:r>
              <a:t/>
            </a:r>
          </a:p>
        </p:txBody>
      </p:sp>
      <p:sp>
        <p:nvSpPr>
          <p:cNvPr id="9" name=""/>
          <p:cNvSpPr txBox="1"/>
          <p:nvPr/>
        </p:nvSpPr>
        <p:spPr>
          <a:xfrm>
            <a:off x="685800" y="1219200"/>
            <a:ext cx="77724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Cuarto, los derechos de la persona: si alguien pide que sus datos se eliminen, se eliminan de donde se usan y se asienta en la bitácora.]]></a:t>
            </a:r>
          </a:p>
        </p:txBody>
      </p:sp>
      <p:sp>
        <p:nvSpPr>
          <p:cNvPr id="10" name=""/>
          <p:cNvSpPr txBox="1"/>
          <p:nvPr/>
        </p:nvSpPr>
        <p:spPr>
          <a:xfrm>
            <a:off x="685800" y="1924050"/>
            <a:ext cx="7772400" cy="16097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Y el límite honesto de esta lección: esto es método, no asesoría. Si tu negocio maneja datos de varias personas, tiene proveedores de por medio o hay dudas sobre lo que debes conservar, valida tu procedimiento con un profesional del ramo: esto no sustituye la asesoría legal de un profesional.]]></a:t>
            </a:r>
          </a:p>
        </p:txBody>
      </p:sp>
    </p:spTree>
  </p:cSld>
  <p:clrMapOvr>
    <a:masterClrMapping/>
  </p:clrMapOvr>
</p:sld>
</file>

<file path=ppt/slides/slide10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Fuentes, vigencia y revis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mkt-her-r04-oa01"/>
              </a:rPr>
              <a:t><![CDATA[Higiene de datos: la limpieza semanal de tu registro comercial]]></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02 / 107]]></a:t>
            </a:r>
          </a:p>
        </p:txBody>
      </p:sp>
      <p:sp>
        <p:nvSpPr>
          <p:cNvPr id="7" name=""/>
          <p:cNvSpPr txBox="1"/>
          <p:nvPr/>
        </p:nvSpPr>
        <p:spPr>
          <a:xfrm>
            <a:off x="514350" y="1219200"/>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o que afirma esta lección y dónde se puede verificar. Ámbito: Estados Unidos Mexicanos. Fecha de revisión editorial: 24 de octubre de 2026.]]></a:t>
            </a:r>
          </a:p>
        </p:txBody>
      </p:sp>
    </p:spTree>
  </p:cSld>
  <p:clrMapOvr>
    <a:masterClrMapping/>
  </p:clrMapOvr>
</p:sld>
</file>

<file path=ppt/slides/slide10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Tabla · 1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mkt-her-r04-oa01"/>
              </a:rPr>
              <a:t><![CDATA[Higiene de datos: la limpieza semanal de tu registro comercial]]></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03 / 107]]></a:t>
            </a:r>
          </a:p>
        </p:txBody>
      </p:sp>
      <p:graphicFrame>
        <p:nvGraphicFramePr>
          <p:cNvPr id="7" name="" descr=""/>
          <p:cNvGraphicFramePr>
            <a:graphicFrameLocks noGrp="1"/>
          </p:cNvGraphicFramePr>
          <p:nvPr/>
        </p:nvGraphicFramePr>
        <p:xfrm>
          <a:off x="514350" y="1257300"/>
          <a:ext cx="8115300" cy="2628900"/>
        </p:xfrm>
        <a:graphic>
          <a:graphicData uri="http://schemas.openxmlformats.org/drawingml/2006/table">
            <a:tbl>
              <a:tblPr firstRow="1" bandRow="1"/>
              <a:tblGrid>
                <a:gridCol w="2705100"/>
                <a:gridCol w="3057525"/>
                <a:gridCol w="2352675"/>
              </a:tblGrid>
              <a:tr h="438150">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Afirmación de la lección]]></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Dónde verificarla]]></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Alcance]]></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r>
              <a:tr h="12287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El registro comercial guarda datos personales y por eso tiene reglas de manej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Ley Federal de Protección de Datos Personales en Posesión de los Particulares y su reglament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General; aplica a quien guarda datos de personas en el sector privad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r h="9620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El aviso de privacidad declara la finalidad de los datos que se recogen]]></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La ley y el reglamento, en lo que corresponde al aviso de privacidad]]></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General; el contenido útil cambia según el tipo de negoci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r>
            </a:tbl>
          </a:graphicData>
        </a:graphic>
      </p:graphicFrame>
    </p:spTree>
  </p:cSld>
  <p:clrMapOvr>
    <a:masterClrMapping/>
  </p:clrMapOvr>
</p:sld>
</file>

<file path=ppt/slides/slide10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Tabla · 2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mkt-her-r04-oa01"/>
              </a:rPr>
              <a:t><![CDATA[Higiene de datos: la limpieza semanal de tu registro comercial]]></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04 / 107]]></a:t>
            </a:r>
          </a:p>
        </p:txBody>
      </p:sp>
      <p:graphicFrame>
        <p:nvGraphicFramePr>
          <p:cNvPr id="7" name="" descr=""/>
          <p:cNvGraphicFramePr>
            <a:graphicFrameLocks noGrp="1"/>
          </p:cNvGraphicFramePr>
          <p:nvPr/>
        </p:nvGraphicFramePr>
        <p:xfrm>
          <a:off x="514350" y="1257300"/>
          <a:ext cx="8115300" cy="2628900"/>
        </p:xfrm>
        <a:graphic>
          <a:graphicData uri="http://schemas.openxmlformats.org/drawingml/2006/table">
            <a:tbl>
              <a:tblPr firstRow="1" bandRow="1"/>
              <a:tblGrid>
                <a:gridCol w="2705100"/>
                <a:gridCol w="3057525"/>
                <a:gridCol w="2352675"/>
              </a:tblGrid>
              <a:tr h="438150">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Afirmación de la lección]]></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Dónde verificarla]]></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Alcance]]></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r>
              <a:tr h="12287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Cuando alguien pide que sus datos se eliminen, la vía es la baja documentad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El marco de protección de datos personales y el procedimiento de baj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General; el detalle lo define un profesional del ram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r h="9620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El nombre que esta rutina tiene en el oficio es depuración de datos]]></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Limpieza de datos, en la enciclopedia libre]]></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Referencia de vocabulario; no es un texto normativ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r>
            </a:tbl>
          </a:graphicData>
        </a:graphic>
      </p:graphicFrame>
    </p:spTree>
  </p:cSld>
  <p:clrMapOvr>
    <a:masterClrMapping/>
  </p:clrMapOvr>
</p:sld>
</file>

<file path=ppt/slides/slide10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Tabla · 3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mkt-her-r04-oa01"/>
              </a:rPr>
              <a:t><![CDATA[Higiene de datos: la limpieza semanal de tu registro comercial]]></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05 / 107]]></a:t>
            </a:r>
          </a:p>
        </p:txBody>
      </p:sp>
      <p:graphicFrame>
        <p:nvGraphicFramePr>
          <p:cNvPr id="7" name="" descr=""/>
          <p:cNvGraphicFramePr>
            <a:graphicFrameLocks noGrp="1"/>
          </p:cNvGraphicFramePr>
          <p:nvPr/>
        </p:nvGraphicFramePr>
        <p:xfrm>
          <a:off x="514350" y="1257300"/>
          <a:ext cx="8115300" cy="1666875"/>
        </p:xfrm>
        <a:graphic>
          <a:graphicData uri="http://schemas.openxmlformats.org/drawingml/2006/table">
            <a:tbl>
              <a:tblPr firstRow="1" bandRow="1"/>
              <a:tblGrid>
                <a:gridCol w="2705100"/>
                <a:gridCol w="3057525"/>
                <a:gridCol w="2352675"/>
              </a:tblGrid>
              <a:tr h="438150">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Afirmación de la lección]]></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Dónde verificarla]]></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Alcance]]></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r>
              <a:tr h="12287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Los conteos, los nombres y las etapas del taller son inventados para el ejercici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No existen: son datos del caso fictici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Didáctico, sin valor normativ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bl>
          </a:graphicData>
        </a:graphic>
      </p:graphicFrame>
    </p:spTree>
  </p:cSld>
  <p:clrMapOvr>
    <a:masterClrMapping/>
  </p:clrMapOvr>
</p:sld>
</file>

<file path=ppt/slides/slide10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Fuentes, vigencia y revisión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mkt-her-r04-oa01"/>
              </a:rPr>
              <a:t><![CDATA[Higiene de datos: la limpieza semanal de tu registro comercial]]></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06 / 107]]></a:t>
            </a:r>
          </a:p>
        </p:txBody>
      </p:sp>
      <p:sp>
        <p:nvSpPr>
          <p:cNvPr id="7" name=""/>
          <p:cNvSpPr txBox="1"/>
          <p:nvPr/>
        </p:nvSpPr>
        <p:spPr>
          <a:xfrm>
            <a:off x="514350" y="1219200"/>
            <a:ext cx="81153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sng" cap="none">
                <a:solidFill>
                  <a:srgbClr val="BF4018">
                    <a:alpha val="100000"/>
                  </a:srgbClr>
                </a:solidFill>
                <a:latin typeface="Calibri"/>
                <a:hlinkClick r:id="rId3" tooltip="https://www.gob.mx/"/>
              </a:rPr>
              <a:t><![CDATA[Portal del Gobierno de México: donde se consulta el texto vigente de la ley y de sus reglamentos]]></a:t>
            </a:r>
          </a:p>
        </p:txBody>
      </p:sp>
      <p:sp>
        <p:nvSpPr>
          <p:cNvPr id="8" name=""/>
          <p:cNvSpPr txBox="1"/>
          <p:nvPr/>
        </p:nvSpPr>
        <p:spPr>
          <a:xfrm>
            <a:off x="514350" y="1905000"/>
            <a:ext cx="8115300" cy="5715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700" spc="0" u="none" cap="none">
                <a:solidFill>
                  <a:srgbClr val="1B2438">
                    <a:alpha val="100000"/>
                  </a:srgbClr>
                </a:solidFill>
                <a:latin typeface="Calibri"/>
              </a:rPr>
              <a:t><![CDATA[Busca la dependencia que lleva la materia de protección de datos y descarga de ahí el documento vigente, con su fecha de publicación.]]></a:t>
            </a:r>
          </a:p>
        </p:txBody>
      </p:sp>
      <p:sp>
        <p:nvSpPr>
          <p:cNvPr id="9" name=""/>
          <p:cNvSpPr txBox="1"/>
          <p:nvPr/>
        </p:nvSpPr>
        <p:spPr>
          <a:xfrm>
            <a:off x="514350" y="253365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sng" cap="none">
                <a:solidFill>
                  <a:srgbClr val="BF4018">
                    <a:alpha val="100000"/>
                  </a:srgbClr>
                </a:solidFill>
                <a:latin typeface="Calibri"/>
                <a:hlinkClick r:id="rId4" tooltip="https://es.wikipedia.org/wiki/Limpieza_de_datos"/>
              </a:rPr>
              <a:t><![CDATA[Limpieza de datos: el nombre que esta rutina tiene en el oficio]]></a:t>
            </a:r>
          </a:p>
        </p:txBody>
      </p:sp>
      <p:sp>
        <p:nvSpPr>
          <p:cNvPr id="10" name=""/>
          <p:cNvSpPr txBox="1"/>
          <p:nvPr/>
        </p:nvSpPr>
        <p:spPr>
          <a:xfrm>
            <a:off x="514350" y="2905125"/>
            <a:ext cx="8115300" cy="5715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700" spc="0" u="none" cap="none">
                <a:solidFill>
                  <a:srgbClr val="1B2438">
                    <a:alpha val="100000"/>
                  </a:srgbClr>
                </a:solidFill>
                <a:latin typeface="Calibri"/>
              </a:rPr>
              <a:t><![CDATA[Sirve para comparar vocabulario: el texto distingue entre corregir valores sucios y quitar filas, que es justo la diferencia que esta lección trabaja.]]></a:t>
            </a:r>
          </a:p>
        </p:txBody>
      </p:sp>
    </p:spTree>
  </p:cSld>
  <p:clrMapOvr>
    <a:masterClrMapping/>
  </p:clrMapOvr>
</p:sld>
</file>

<file path=ppt/slides/slide10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Fuentes, vigencia y revisión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mkt-her-r04-oa01"/>
              </a:rPr>
              <a:t><![CDATA[Higiene de datos: la limpieza semanal de tu registro comercial]]></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07 / 107]]></a:t>
            </a:r>
          </a:p>
        </p:txBody>
      </p:sp>
      <p:sp>
        <p:nvSpPr>
          <p:cNvPr id="7" name=""/>
          <p:cNvSpPr txBox="1"/>
          <p:nvPr/>
        </p:nvSpPr>
        <p:spPr>
          <a:xfrm>
            <a:off x="514350" y="1219200"/>
            <a:ext cx="8115300" cy="3333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Siguiente paso de la ruta «Higiene de datos»: «Las cuatro etapas», la primera ruta del curso «El embudo de cuatro etapas», del área «Mecanismos de captación y conversión». Lo que queda aquí —la rutina semanal de limpieza del registro y el criterio de qué se archiva y qué se purga— también decide lo que se mide en cada etapa; sólo que una etapa alimentada con filas duplicadas, o con una etapa que nadie revisó, mide ruido con apariencia de dato. Esta lección te dejó el criterio y el instrumento de medición; la siguiente los lleva a las cuatro etapas: atraer, interesar, convertir y repetir, y a qué corresponde medir en cada una.]]></a:t>
            </a:r>
          </a:p>
        </p:txBody>
      </p:sp>
    </p:spTree>
  </p:cSld>
  <p:clrMapOvr>
    <a:masterClrMapping/>
  </p:clrMapOvr>
</p:sld>
</file>

<file path=ppt/theme/theme1.xml><?xml version="1.0" encoding="utf-8"?>
<a:theme xmlns:a="http://schemas.openxmlformats.org/drawingml/2006/main" name="Lumbre">
  <a:themeElements>
    <a:clrScheme name="Lumbre">
      <a:dk1>
        <a:sysClr val="windowText" lastClr="000000"/>
      </a:dk1>
      <a:lt1>
        <a:sysClr val="window" lastClr="FFFFFF"/>
      </a:lt1>
      <a:dk2>
        <a:srgbClr val="172033"/>
      </a:dk2>
      <a:lt2>
        <a:srgbClr val="E8E3D8"/>
      </a:lt2>
      <a:accent1>
        <a:srgbClr val="BF4018"/>
      </a:accent1>
      <a:accent2>
        <a:srgbClr val="FFB000"/>
      </a:accent2>
      <a:accent3>
        <a:srgbClr val="2F7A5C"/>
      </a:accent3>
      <a:accent4>
        <a:srgbClr val="5C6577"/>
      </a:accent4>
      <a:accent5>
        <a:srgbClr val="9A6B4F"/>
      </a:accent5>
      <a:accent6>
        <a:srgbClr val="4EA72E"/>
      </a:accent6>
      <a:hlink>
        <a:srgbClr val="BF4018"/>
      </a:hlink>
      <a:folHlink>
        <a:srgbClr val="5C6577"/>
      </a:folHlink>
    </a:clrScheme>
    <a:fontScheme name="Lumbre">
      <a:majorFont>
        <a:latin typeface="Calibri"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Application>Microsoft Office PowerPoint</Application>
  <Slides>107</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Lumbre</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Lumbre</dc:creator>
  <cp:lastModifiedBy>Lumbre</cp:lastModifiedBy>
  <dcterms:created xsi:type="dcterms:W3CDTF">2026-10-25T06:03:46Z</dcterms:created>
  <dcterms:modified xsi:type="dcterms:W3CDTF">2026-10-25T06:03:46Z</dcterms:modified>
  <dc:title>Higiene de datos: la limpieza semanal de tu registro comercial</dc:title>
  <dc:description>Presentación editable del OA «Higiene de datos: la limpieza semanal de tu registro comercial». Enlace: https://marketing.lumbre.lat/object/mkt-her-r04-oa01</dc:description>
  <dc:subject>Objeto de aprendizaje</dc:subject>
  <cp:keywords>Lumbre, objeto de aprendizaje, formación</cp:keywords>
  <cp:category/>
  <cp:revision/>
  <cp:contentStatus/>
</cp:coreProperties>
</file>

<file path=docProps/custom.xml><?xml version="1.0" encoding="utf-8"?>
<Properties xmlns="http://schemas.openxmlformats.org/officeDocument/2006/custom-properties" xmlns:vt="http://schemas.openxmlformats.org/officeDocument/2006/docPropsVTypes"/>
</file>