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slides/slide84.xml" ContentType="application/vnd.openxmlformats-officedocument.presentationml.slide+xml"/>
  <Override PartName="/ppt/notesSlides/notesSlide8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presProps" Target="presProps.xml"/>
  <Relationship Id="rId88" Type="http://schemas.openxmlformats.org/officeDocument/2006/relationships/viewProps" Target="viewProps.xml"/>
  <Relationship Id="rId8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cliente ideal»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cliente ideal»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u cliente ideal»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adjetivo no decide nad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seis rasgos que sí se pueden comprobar»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os muebles de medida de Maderas El Ce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deras El Cedro (nombre ficticio) es un taller de carpintería que hace muebles de medida. En su página y en sus publicaciones aparece siempre la misma frase: «muebles para familias de clase media». El dueño la llama su cliente ideal. Es la frase más repetida del negocio y la que menos información 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os muebles de medida de Maderas El Ce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El adjetivo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le pide al dueño que separe lo que sí sabe de lo que supone. Lo que sabe: la mayoría de sus cotizaciones son de cocinas y casi ninguna de recámaras; las cotizaciones se piden por mensaje; y las personas que se van son casi siempre las que no pueden ver el tablero antes de decidir. Eso son hechos. «Clase media» no es un hecho: es una etiqueta que el dueño se puso hace años y nunca revi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os muebles de medida de Maderas El Ce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revisa su cuaderno de medidas y descubre que las visitas de medición se hacen casi siempre los sábados antes de las once de la mañana. Ese es el momento. Con ese dato ya sabe dos cosas concretas: la agenda del sábado se reserva para citas de medición, y la publicación del viernes por la tarde es la que le trae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os muebles de medida de Maderas El Ce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bolsa dice cocina de medida, no «muebles». Y la frecuencia no es «compra muebles»: es que vuelve a la misma casa. Primero la cocina, un año después un mueble para la televisión y más adelante otra pieza. La frecuencia real no es una compra cada cierto tiempo: es que la misma casa vuelve cuando necesita algo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os muebles de medida de Maderas El Ce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a objeción y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objeción literal: «me lo dan más barato en otro taller». Esas son sus palabras, no «el precio». Y el costo que sí se puede medir: el cliente pierde el día mientras se instala, y alguien tiene que estar en la casa. Eso es lo que compra cuando te contrata: no «calidad», sino no perder el día. Y el límite: no contrata quien quiere un mueble de catálogo, porque el taller no los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os muebles de medida de Maderas El Ced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queda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icha de Maderas El Cedro queda en seis renglones: muebles de cocina a medida, para quien ya tiene la casa y quiere cambiar una pieza; pide cotización y compara tres; quiere verla instalada antes de pagar; viene los sábados por la mañana; su objeción es el precio, no la calidad; y no compra si la entrega se pasa de la fecha. Con eso, la frase «muebles para familias de clase media» se jubila. Lo que no se puede afirmar es cuántos clientes vendrán: este taller es inventado y no hay ningún dato de él en ninguna 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pra el corte de la semana cada sábado por la mañana y compara el precio por k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es un rasgo: dice qué compra, cuándo y qué compara, y se confirma o se desmiente con tu cuaderno de pedidos. Las otras tres son impresiones: cualquiera puede ser joven, premium o moderna. La prueba rápida es doble: «¿me lo contestas con un hecho?» y «¿me lo contestas con una pregunta que ya sabes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rasgo observable es un hecho que se puede confirmar o refutar con un dato propio; un adjetivo describe una impresión que le sirve a cualqu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del cliente ideal»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el dueño esté de acuerdo no cambia nada: el acuerdo tampoco se comprueba. El problema del adjetivo no es que sea falso, es que no se puede refutar: por eso no te dice a quién te diriges. «Es exigente» se vuelve útil cuando lo conviertes en algo que sí se ve: «pide tres cotizaciones antes de decidir» o «quiere verlo instalado antes de pagar». Ahí deja de ser una impresión y pasa a ser u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de la ficha: cada renglón se escribe como lo que verías, no como lo que conclu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2-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iete preguntas para levantar la ficha»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2-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el momento: hora y día en que te busca → Anotar la bolsa: qué compra y con qué detalle → Anotar la frecuencia: cada cuánto vuelve → Anotar la objeción: la frase que pone antes de decidir → Anotar el costo: qué le cuesta el problema → Anotar la entrada: por dónde te encuentra → Anotar el límite: qué no compra nu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más fácil de observar a lo más difícil de deducir. El momento y la bolsa se llenan mirando pedidos, sin hablar con nadie. La frecuencia aparece al comparar pedidos. La objeción sale de las conversaciones que ya tuviste. El costo casi nunca está escrito y hay que preguntarlo. La entrada y el límite van al final: el límite exige más honestidad, porque casi siempre descubres que tu cliente ideal no compra algo que traías en el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étodo de la lección: momento, bolsa, frecuencia, objeción, costo, entrada y límite,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costo: qué le cuesta el problema, en tiempo o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tengo tiempo» es el pretexto que casi siempre precede al silencio, y por eso solo no sirve: puede ser que no tenga tiempo o que no sepa el precio. El renglón del costo pregunta algo comprobable: cuántas horas se le van en cada visita, si tiene que cerrar el local, cuántos kilómetros hace, quién le cuida a los hijos. Con eso la objeción pasa a ser un dato, y con un dato se construye una respuesta: un horario, un servicio que no le quite medio día o una entrega en el sit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eis rasgos de la ficha: el costo se llena con hechos, no con el pretexto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rcicio resuelto (cliente inventado para el ejercicio): quien llega a las seis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e cliente no existe: está inventado para que puedas practicar sin usar datos de tu negocio. Es quien llega a las seis de la mañana a una ferretería de barrio con la herramienta rota y una lista corta. No hay ningún dato real en todo el ejercicio: la ficha se llena con lo que tú decides que observa ese cliente, y por eso sirve para practicar el método sin arriesg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rcicio resuelto (cliente inventado para el ejercicio): quien llega a las seis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lega antes de que abra la ferretería del centro, porque la obra donde trabaja arranca temprano y la ferretería de la esquina abre a las ocho. El momento queda así: hora de entrada baja, entre las seis y las siete, de lunes a viernes. Con ese solo dato ya se toman dos decisiones: no contestes el teléfono a esa hora, y abre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rcicio resuelto (cliente inventado para el ejercicio): quien llega a las seis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a dos cosas: una bolsa de tornillos y una cinta de medir. Y cada cuánto: la lista se repite cada dos o tres semanas, porque la obra avanza por etapas y cada etapa repite un tipo de herramienta. La frecuencia real no es «compra de vez en cuando»: es que vuelve con la misma lista y en un plazo co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rcicio resuelto (cliente inventado para el ejercicio): quien llega a las seis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La obje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que pone: «¿esto es lo mismo que el del otro?». Cuando hay dos ferreterías en la esquina, el cliente compara el mismo tornillo en dos precios. La objeción literal no es «es caro»: es «¿en la otra cuánto me hacen?». Y esa se responde con el dato de la bolsa, con un comparativo de precios del mismo producto, no con un dis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rcicio resuelto (cliente inventado para el ejercicio): quien llega a las seis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le cuesta: media hora de retraso en la obra y el riesgo de que el equipo se quede esperando. Eso es lo que compra cuando te compra: no «calidad», sino que el equipo no se detenga. Y como el tiempo es tan corto para él, si la compra tarda más de lo que él puede, se va a la otra. El costo del cliente también dice cómo hay que atend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rcicio resuelto (cliente inventado para el ejercicio): quien llega a las seis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no compra: no compra herramienta de uso profesional ni pedidos al mayoreo; compra la herramienta de la obra y lo que se acaba. Ahí está el límite, y ahí está la razón de que sea tu cliente ideal: el constructor grande, que quiere precio de mayoreo y factura, no encaja con lo que este taller sabe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rcicio resuelto (cliente inventado para el ejercicio): quien llega a las seis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a fich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icha del cliente del ejercicio queda en siete renglones: persona (el dueño de la camioneta que trabaja en obra y pierde tiempo si la herramienta se acaba), momento (de lunes a viernes, entre las seis y las siete de la mañana), bolsa (herramienta de la obra y consumibles, cada dos o tres semanas), objeción («¿en la otra cuánto me hacen?»), costo (media hora de retraso en la obra), entrada (llega a pie hasta que abre la ferretería del centro) y límite (no compra herramienta profesional ni mayoreo). Lo que esta práctica deja: una ficha completa, hecha con un cliente inventado, y un criterio que ya sabes aplicar. Lo que no deja: ningún número de clientes ni ninguna pro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uelve cada ocho días por lo mismo» → La bolsa: qué compra y cada cuá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tra antes de que abra la ferretería» →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la otra cuánto me hacen?» → La obje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 le va media hora de la obra» →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unca compra herramienta al mayoreo» →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 encontró en el grupo del barrio» → La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seis rasgos de la ficha y el cliente inventado del ejercicio, que tiene un renglón de cada t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2-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uelve cada ocho días por lo mismo» → Rasgo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Familia de clase media» →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ntra antes de que abra la ferretería» → Rasgo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liente premium» →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gunta el precio antes que la calidad» → Rasgo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ente joven y moderna» →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ide cotización antes que cualquier otra cosa» → Rasgo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oberbio y exigente» →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riterio de la lección: un rasgo se confirma o se refuta con un dato tuyo; un adjetivo le sirve a cualqu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2-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propio · adjetivo ·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iezas del método: un hecho o un dato propio, un adjetivo que no se puede refutar y la ficha donde queda escrito. El orden ayuda a detectar el error más común: empezar por la impresión y llenar el hueco con una conje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stinción entre rasgo observable y adjetivo, y la estructura de seis renglone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2-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Vuelve cada ocho días por la misma cosa y lo pide los sábados por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se sostiene en una hoja y no en un hecho: describe a cualquiera. La tercera invierte el método: copiar lo que dice la competencia produce el mismo adjetivo que todos. La Quinta confunde cliente ideal con cliente promedio. La segunda, la cuarta y la sexta sí se sostienen: un rasgo con día y hora, la objeción literal y la regla de hones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riterio de la lección (rasgo comprobable contra adjetivo), la diferencia entre cliente ideal y cliente promedio, y la regla de dejar los huecos como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2-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la ficha del cliente inventado del ejercicio en los siete renglones (persona, momento, bolsa, objeción, costo, entrada y límite) y después rehaz los seis rasgos para un cliente real tuyo. Si un renglón no lo sabes, escribe «no lo sé» y déjalo a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siete preguntas para levantar la ficha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s siete preguntas para levantar la ficha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Las siete preguntas para levantar la ficha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rasgo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hecho que se puede confirmar o refutar con un dato tuyo: qué compra, cada cuánto, a qué hora, qué objeción 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 adjetivo no sirve para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se puede refutar: «joven» o «premium» le sirven a veinte personas y no distinguen a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seis renglones de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omento, bolsa, objeción, costo, entrada y límite. Más el renglón de la persona, que ya decidiste en la ruta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compruebo si un renglón es un ra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dos preguntas: ¿se responde con un hecho y con una pregunta que ya sabes hacer? Si no, es un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 renglón que no s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bes «no lo sé» y lo dejas como duda. Los huecos honestos se pueden preguntar; los inventos no se pueden des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puede afirmar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 cuántos clientes te van a llegar ni cuánto se va a vender. La ficha no predice nada: hace que tu mensaje deje de hablarle a todo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2-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973" r:id="rId1"/>
    <p:sldLayoutId id="2481911974" r:id="rId2"/>
    <p:sldLayoutId id="2481911975" r:id="rId3"/>
    <p:sldLayoutId id="24819119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05321a431b55e322538f11e072b54beb431118301386a221.jpg"/>
  <Relationship Id="rId3" Type="http://schemas.openxmlformats.org/officeDocument/2006/relationships/hyperlink" Target="https://marketing.lumbre.lat/object/mkt-mar-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hyperlink" Target="https://marketing.lumbre.lat/object/mkt-mar-r02-oa01" TargetMode="External"/>
  <Relationship Id="rId4" Type="http://schemas.openxmlformats.org/officeDocument/2006/relationships/hyperlink" Target="https://marketing.lumbre.lat/object/mkt-mar-r02-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hyperlink" Target="https://marketing.lumbre.lat/object/mkt-mar-r02-oa01" TargetMode="External"/>
  <Relationship Id="rId4" Type="http://schemas.openxmlformats.org/officeDocument/2006/relationships/hyperlink" Target="https://marketing.lumbre.lat/object/mkt-mar-r02-oa01"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hyperlink" Target="https://marketing.lumbre.lat/object/mkt-mar-r02-oa01" TargetMode="External"/>
  <Relationship Id="rId4" Type="http://schemas.openxmlformats.org/officeDocument/2006/relationships/hyperlink" Target="https://marketing.lumbre.lat/object/mkt-mar-r02-oa01"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hyperlink" Target="https://marketing.lumbre.lat/object/mkt-mar-r02-oa01" TargetMode="External"/>
  <Relationship Id="rId4" Type="http://schemas.openxmlformats.org/officeDocument/2006/relationships/hyperlink" Target="https://marketing.lumbre.lat/object/mkt-mar-r02-oa01"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hyperlink" Target="https://marketing.lumbre.lat/object/mkt-mar-r02-oa01" TargetMode="External"/>
  <Relationship Id="rId4"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hyperlink" Target="https://es.wikipedia.org/wiki/Comportamiento_del_consumidor" TargetMode="External"/>
  <Relationship Id="rId4" Type="http://schemas.openxmlformats.org/officeDocument/2006/relationships/hyperlink" Target="https://es.wikipedia.org/wiki/Gesti%C3%B3n_de_relaciones_con_clientes" TargetMode="External"/>
  <Relationship Id="rId5" Type="http://schemas.openxmlformats.org/officeDocument/2006/relationships/hyperlink" Target="https://www.inegi.org.mx/app/denue/" TargetMode="Externa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2-oa01" TargetMode="External"/>
  <Relationship Id="rId3" Type="http://schemas.openxmlformats.org/officeDocument/2006/relationships/notesSlide" Target="../notesSlides/notesSlide8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li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de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ar-r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a tu cliente ideal con rasgos observables —qué compra, cada cuánto, qué objeción pone, qué le cuesta— en lugar de adjetivos, y dejar esa descripción escrita en una ficha que puedas usar ho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Tu cliente ideal». Enseña a convertir adjetivos en rasgos que se pueden comprobar, los seis rasgos que llenan una ficha de cliente ideal, las siete preguntas para levantarla con datos que ya tienes, dos casos resueltos con un negocio y un cliente inventados, ocho actividades evaluadas, dos juegos de repaso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liente ideal · rasgos observables · adjetivos · ficha de cliente · perfil de cliente · segmentación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liente ide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s que tu negocio tiene un tipo de cliente: cuando alguien entra y pregunta por lo que más vendes, sabes de inmediato si es para él o no. Lo que no sabes es decirlo. Cuando toca escribir el mensaje, se te van tres adjetivos: «gente joven», «dinámica», «de clase media». Y con esos tres renglones no decides nad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que falten palabras bonitas: es que los adjetivos no se pueden comprobar. No hay forma de saber si quien te compra es «dinámico», y por eso tampoco puedes saber si cambiaste algo que le sirva. Y una descripción que no se puede refutar no sirve para decidir: sólo sirve para sentirse bi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liente ide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4]]></a:t>
            </a:r>
          </a:p>
        </p:txBody>
      </p:sp>
      <p:sp>
        <p:nvSpPr>
          <p:cNvPr id="7" name="" descr=""/>
          <p:cNvSpPr/>
          <p:nvPr/>
        </p:nvSpPr>
        <p:spPr>
          <a:xfrm>
            <a:off x="514350" y="2209800"/>
            <a:ext cx="8115300" cy="21240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209800"/>
            <a:ext cx="38100" cy="21240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el paso entre la ruta anterior y la siguiente: en la anterior decidiste a quién le hablas; aquí la describes con rasgos que se comprueban, y al final tendrás una ficha, no una frase.]]></a:t>
            </a:r>
          </a:p>
        </p:txBody>
      </p:sp>
      <p:sp>
        <p:nvSpPr>
          <p:cNvPr id="10" name=""/>
          <p:cNvSpPr txBox="1"/>
          <p:nvPr/>
        </p:nvSpPr>
        <p:spPr>
          <a:xfrm>
            <a:off x="685800" y="2286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1" name=""/>
          <p:cNvSpPr txBox="1"/>
          <p:nvPr/>
        </p:nvSpPr>
        <p:spPr>
          <a:xfrm>
            <a:off x="685800" y="26860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un rasgo observable de un adjetivo vacío; llenar los seis rasgos de una ficha; levantar esa ficha con siete preguntas que ya sabes contestar; pasar de una frase de publicidad a una ficha con hechos tuyos; y revisar si lo que escribiste tiene datos o impresio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liente ide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hace: un criterio para distinguir un rasgo observable de un adjetivo, los seis rasgos de la ficha y las siete preguntas para levantarl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ice cuántos clientes tienes ni cuántos te van a llegar. Aquí no hay promedio de la industri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negocios y el cliente de los ejemplos son inventados y están señalados como tales; el ejercicio no pide datos reales de clien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u cliente ide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te llevas es una ficha y un criterio. Lo que pase después depende de tu mercado y tu opera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adjetivo no decide n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djetivo describe una impresión. «Joven», «premium», «dinámico», «sofisticado». Cada uno se puede pegar a quien compra y a quien no compra, y por eso no distinguen a nadie. En el peor de los casos engañan: cambian el tono del mensaje, no a quién le habl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asgo observable describe un hecho. «Vuelve cada ocho días», «llama entre las once y la una», «pregunta el precio antes que la calidad», «no firma si no le dejan probar». Cada uno se confirma o se refuta con un dato tuyo: un rasgo mal escrito se nota, un adjetivo mal escrito pasa desapercibi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adjetivo no decide n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se ve en la pregunta de control. Al adjetivo no se le puede preguntar nada: no hay forma de preguntar «¿es dinámico?». Al rasgo sí: «¿vuelve cada ocho días?», y ya sabes la respues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adjetivo no decide n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la ruta: cada término se define por lo que te permite hacer con é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28850"/>
                <a:gridCol w="3514725"/>
                <a:gridCol w="2371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t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id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que te conv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ir a quién escrib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sgo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hecho que se confirma o se ref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ir sin adje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mpresión que le sirve a cualqui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ctarlo y borr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é hora y en qué día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ber cuándo contes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4]]></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228850"/>
                <a:gridCol w="3514725"/>
                <a:gridCol w="2371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ra qué te sir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ción li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exacta que pone ante tu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la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e cuesta el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cuadrar tu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u cliente ideal no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pararlo del prome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 de cliente id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is renglones de hechos y uno de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o que escrib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adjetivo no decide n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columnas describen al mismo cliente. Lo que cambia no es el tono: es que la de la derecha se confirma con un dato tuyo y la de la izquierda no. Una descripción que no se puede refutar tampoco te dice qué hacer mañan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djetivo-vs-rasgo.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adjetivo no decide n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4]]></a:t>
            </a:r>
          </a:p>
        </p:txBody>
      </p:sp>
      <p:sp>
        <p:nvSpPr>
          <p:cNvPr id="7" name="" descr=""/>
          <p:cNvSpPr/>
          <p:nvPr/>
        </p:nvSpPr>
        <p:spPr>
          <a:xfrm>
            <a:off x="514350" y="1219200"/>
            <a:ext cx="8115300" cy="34099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4099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reer que tu cliente ideal es el que compra una vez]]></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l cliente ideal es el que te conviene: compra, repite, encaja con lo que sabes hacer y no te cuesta atenderlo como si fuera otro negocio. Por eso la ficha tiene un renglón de límite: el que compra de todo y una sola vez es un cliente, pero no define hacia dónde va tu negocio.]]></a:t>
            </a:r>
          </a:p>
        </p:txBody>
      </p:sp>
      <p:sp>
        <p:nvSpPr>
          <p:cNvPr id="11" name=""/>
          <p:cNvSpPr txBox="1"/>
          <p:nvPr/>
        </p:nvSpPr>
        <p:spPr>
          <a:xfrm>
            <a:off x="685800" y="36099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Y el error espejo: describir a tu cliente ideal con los mismos rasgos con que describes a todos. Si dos renglones no se distinguen entre sí, la ficha todavía no está hec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rasgos que sí se pueden comprob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rasgos de la ficha son seis preguntas que ya sabes contestar. Se contestan con tu operación, no con tu intuición.]]></a:t>
            </a:r>
          </a:p>
        </p:txBody>
      </p:sp>
      <p:sp>
        <p:nvSpPr>
          <p:cNvPr id="8" name=""/>
          <p:cNvSpPr txBox="1"/>
          <p:nvPr/>
        </p:nvSpPr>
        <p:spPr>
          <a:xfrm>
            <a:off x="514350" y="19526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omento: a qué hora y en qué día compra; determina cuándo contestas el teléfono. La bolsa: qué compra y cada cuánto lo repite; es el renglón que más información da y casi nadie lo escribe. La objeción: la frase exacta que pone ante tu oferta, con sus palabras y no las tuyas. El costo: lo que le cuesta el problema, en tiempo, viajes o dinero. La entrada: por dónde te encuentra. Y el límite: qué no compra, que es lo que lo separa del cliente promed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rasgos que sí se pueden comprob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se escriben en frases cortas y verificables. Si un renglón no se puede llenar con un hecho, se anota como duda. Una ficha con tres renglones reales y tres dudosos vale más que una de seis de adjetiv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seis rasgos que sí se pueden comprob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seis rasgos se llenan con lo que ya está en tu operación. Ninguno necesita un estudio ni un dato de fuera: necesita que alguien escriba lo que ya sab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is-rasg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rasgos que sí se pueden comprobar · Ejemplo resuelto (caso ficticio): los muebles de medida de Maderas El Cedro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deras El Cedro (nombre ficticio) es un taller de carpintería que hace muebles de medida. En su página y en sus publicaciones aparece siempre la misma frase: «muebles para familias de clase media». El dueño la llama su cliente ideal. Es la frase más repetida del negocio y la que menos información 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rasgos que sí se pueden comprobar · Ejemplo resuelto (caso ficticio): los muebles de medida de Maderas El Cedro · Paso 2 de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adjetivo no se sostien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e pide al dueño que separe lo que sí sabe de lo que supone. Lo que sabe: la mayoría de sus cotizaciones son de cocinas y casi ninguna de recámaras; las cotizaciones se piden por mensaje; y las personas que se van son casi siempre las que no pueden ver el tablero antes de decidir. Eso son hechos. «Clase media» no es un hecho: es una etiqueta que el dueño se puso hace años y nunca revisó.]]></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rasgos que sí se pueden comprobar · Ejemplo resuelto (caso ficticio): los muebles de medida de Maderas El Cedro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mom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revisa su cuaderno de medidas y descubre que las visitas de medición se hacen casi siempre los sábados antes de las once de la mañana. Ese es el momento. Con ese dato ya sabe dos cosas concretas: la agenda del sábado se reserva para citas de medición, y la publicación del viernes por la tarde es la que le trae trabaj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rasgos que sí se pueden comprobar · Ejemplo resuelto (caso ficticio): los muebles de medida de Maderas El Cedro · Paso 4 de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bols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olsa dice cocina de medida, no «muebles». Y la frecuencia no es «compra muebles»: es que vuelve a la misma casa. Primero la cocina, un año después un mueble para la televisión y más adelante otra pieza. La frecuencia real no es una compra cada cierto tiempo: es que la misma casa vuelve cuando necesita algo má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rasgos que sí se pueden comprobar · Ejemplo resuelto (caso ficticio): los muebles de medida de Maderas El Cedro · Paso 5 de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a objeción y el cos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jeción literal: «me lo dan más barato en otro taller». Esas son sus palabras, no «el precio». Y el costo que sí se puede medir: el cliente pierde el día mientras se instala, y alguien tiene que estar en la casa. Eso es lo que compra cuando te contrata: no «calidad», sino no perder el día. Y el límite: no contrata quien quiere un mueble de catálogo, porque el taller no los h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seis rasgos que sí se pueden comprobar · Ejemplo resuelto (caso ficticio): los muebles de medida de Maderas El Cedro · Paso 6 de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queda escrito]]></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 Maderas El Cedro queda en seis renglones: muebles de cocina a medida, para quien ya tiene la casa y quiere cambiar una pieza; pide cotización y compara tres; quiere verla instalada antes de pagar; viene los sábados por la mañana; su objeción es el precio, no la calidad; y no compra si la entrega se pasa de la fecha. Con eso, la frase «muebles para familias de clase media» se jubila. Lo que no se puede afirmar es cuántos clientes vendrán: este taller es inventado y no hay ningún dato de él en ninguna par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seis rasgos que sí se pueden comprob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descripciones del cliente ideal de una ferretería de barrio. ¿Cuál es un rasgo observ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jeres jóvenes de clase media que buscan calidad.]]></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liente premium que valora el servicio.]]></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a el corte de la semana cada sábado por la mañana y compara el precio por kil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ente joven y moderna que nos descubre por las red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l cliente ide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son seis renglones y una hoja. No es un documento: es lo que tienes delante cuando escribes un mensaje, cuando contesta el teléfono y cuando alguien te pregunta qué vendes. Conviene que sea corta y que se lea en voz alt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llena en este orden: primero el momento, que ya sabes sin pensar; después la bolsa; luego la objeción, que sale de conversaciones que ya tuviste; después el costo; después la entrada; y el límite al final, porque es el más difícil. Empezar por lo bonito produce las fichas de adjetiv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l cliente ide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gla hace que la ficha sirva: cada renglón se escribe como lo que verías, no como lo que concluiste. «Es exigente» es una conclusión; «pide tres cotizaciones antes de decidir» es un hecho. La conclusión puede ser cierta, pero no se puede comprobar ni refutar: no te dice qué hacer mañ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l cliente ide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nglón de persona lo decidiste en la ruta anterior. Los otros seis son los que esta lección te enseña a llenar con hechos, y el orden va de lo más fácil de observar a lo más difícil de deduci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icha-cliente.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icha del cliente ideal]]></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ficha puede empezar con «es exigente», siempre que el dueño esté de acuerdo con esa descrip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preguntas para levantar la fich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no se inventa: se levanta. No hace falta una encuesta, hacen falta siete preguntas, y las siete se contestan con datos que ya tienes: la hora y el día en que te busca, qué compra, cada cuánto vuelve, qué frase pone antes de decidir, qué le cuesta el problema, por dónde te encuentra y qué no compra nunc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is primeras se contestan mirando: están en tus pedidos, en tus mensajes y en tu memoria. La quinta casi nunca está escrita: se responde preguntando, con una frase abierta, en la conversación de entreg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preguntas para levantar la fich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regla de honestidad va con el método: si un renglón no lo sabes, se anota «no lo sé» y se queda así. Una ficha con tres huecos honestos y tres hechos te sirve más que una de seis renglones inventados: los huecos se pueden preguntar; los inventos 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preguntas para levantar la fich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ejercicio completo: un adjetivo que dice de todo y no dice nada, convertido en seis renglones que salen de conversaciones y pedidos que el dueño ya tení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djetivo-a-fich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preguntas para levantar la fich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siete pasos para levantar la ficha, del primero al últim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la bolsa: qué compra y con qué detall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la frecuencia: cada cuánto vuelv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la objeción: la frase que pone antes de decidir]]></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el costo: qué le cuesta el problem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la entrada: por dónde te encuentra]]></a:t>
            </a:r>
          </a:p>
        </p:txBody>
      </p:sp>
      <p:sp>
        <p:nvSpPr>
          <p:cNvPr id="14" name=""/>
          <p:cNvSpPr txBox="1"/>
          <p:nvPr/>
        </p:nvSpPr>
        <p:spPr>
          <a:xfrm>
            <a:off x="628650" y="4124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notar el límite: qué no compra nun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Anotar el momento: hora y día en que te busc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preguntas para levantar la fich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dice «es que no tengo tiempo». ¿Qué renglón se llena con ese dato, en vez de quedarse en el pretex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omento: a qué hora llama y en qué día compr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bolsa: qué compra y cada cuánto lo repit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sto: qué le cuesta el problema, en tiempo o diner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entrada: por dónde te encuent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Ejercicio resuelto (cliente inventado para el ejercicio): quien llega a las seis de la mañana · Paso 1 de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unto de partid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cliente no existe: está inventado para que puedas practicar sin usar datos de tu negocio. Es quien llega a las seis de la mañana a una ferretería de barrio con la herramienta rota y una lista corta. No hay ningún dato real en todo el ejercicio: la ficha se llena con lo que tú decides que observa ese cliente, y por eso sirve para practicar el método sin arriesgar nad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Ejercicio resuelto (cliente inventado para el ejercicio): quien llega a las seis de la mañana · Paso 2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mom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 antes de que abra la ferretería del centro, porque la obra donde trabaja arranca temprano y la ferretería de la esquina abre a las ocho. El momento queda así: hora de entrada baja, entre las seis y las siete, de lunes a viernes. Con ese solo dato ya se toman dos decisiones: no contestes el teléfono a esa hora, y abre an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Ejercicio resuelto (cliente inventado para el ejercicio): quien llega a las seis de la mañana · Paso 3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La bol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 dos cosas: una bolsa de tornillos y una cinta de medir. Y cada cuánto: la lista se repite cada dos o tres semanas, porque la obra avanza por etapas y cada etapa repite un tipo de herramienta. La frecuencia real no es «compra de vez en cuando»: es que vuelve con la misma lista y en un plazo cor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Ejercicio resuelto (cliente inventado para el ejercicio): quien llega a las seis de la mañana · Paso 4 de 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a objec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que pone: «¿esto es lo mismo que el del otro?». Cuando hay dos ferreterías en la esquina, el cliente compara el mismo tornillo en dos precios. La objeción literal no es «es caro»: es «¿en la otra cuánto me hacen?». Y esa se responde con el dato de la bolsa, con un comparativo de precios del mismo producto, no con un discur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Ejercicio resuelto (cliente inventado para el ejercicio): quien llega a las seis de la mañana · Paso 5 de 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cos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e cuesta: media hora de retraso en la obra y el riesgo de que el equipo se quede esperando. Eso es lo que compra cuando te compra: no «calidad», sino que el equipo no se detenga. Y como el tiempo es tan corto para él, si la compra tarda más de lo que él puede, se va a la otra. El costo del cliente también dice cómo hay que atenderl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Ejercicio resuelto (cliente inventado para el ejercicio): quien llega a las seis de la mañana · Paso 6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lími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compra: no compra herramienta de uso profesional ni pedidos al mayoreo; compra la herramienta de la obra y lo que se acaba. Ahí está el límite, y ahí está la razón de que sea tu cliente ideal: el constructor grande, que quiere precio de mayoreo y factura, no encaja con lo que este taller sabe hac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Ejercicio resuelto (cliente inventado para el ejercicio): quien llega a las seis de la mañana · Paso 7 de 7]]></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a ficha comple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del cliente del ejercicio queda en siete renglones: persona (el dueño de la camioneta que trabaja en obra y pierde tiempo si la herramienta se acaba), momento (de lunes a viernes, entre las seis y las siete de la mañana), bolsa (herramienta de la obra y consumibles, cada dos o tres semanas), objeción («¿en l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cuánto me hacen?»), costo (media hora de retraso en la obra), entrada (llega a pie hasta que abre la ferretería del centro) y límite (no compra herramienta profesional ni mayoreo).]]></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práctica deja: una ficha completa, hecha con un cliente inventado, y un criterio que ya sabes aplicar. Lo que no deja: ningún número de clientes ni ninguna promes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preguntas para levantar la fich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el renglón de la ficha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uelve cada ocho días por lo mism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tra antes de que abra la ferreter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 la otra cuánto me hace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e le va media hora de la obr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unca compra herramienta al mayoreo»]]></a:t>
            </a:r>
          </a:p>
        </p:txBody>
      </p:sp>
      <p:sp>
        <p:nvSpPr>
          <p:cNvPr id="15"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Me encontró en el grupo del barri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omento]]></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objeción]]></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sto]]></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límit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entrad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bolsa: qué compra y cada cuán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preguntas para levantar la fich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rasgo observable o adjetiv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asgo observable]]></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djetiv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uelve cada ocho días por lo mism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amilia de clase medi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ntra antes de que abra la ferreterí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liente premiu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gunta el precio antes que la calidad»]]></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ente joven y modern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ide cotización antes que cualquier otra cos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oberbio y exigent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preguntas para levantar la fich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asgo observable describe un ___ o un dato ___ que se confirma o refuta; un ___ describe una impresión que le sirve a cualquiera. La ___ del cliente ideal se llena con seis renglones: momento, bolsa, objeción, costo, entrada y límit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preguntas para levantar la fich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lleva las cuentas del negocio dej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uestro cliente ideal es gente joven, dinámica y que busca calidad premium.»]]></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uelve cada ocho días por la misma cosa y lo pide los sábados por la mañan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todos dicen que son los mejores, nosotros también vamos a decirl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 objeción es 'me lo dan más barato en otro taller', esas son sus palabras.»]]></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liente ideal es el que compra una vez y no vuelve.»]]></a:t>
            </a:r>
          </a:p>
        </p:txBody>
      </p:sp>
      <p:sp>
        <p:nvSpPr>
          <p:cNvPr id="9" name=""/>
          <p:cNvSpPr txBox="1"/>
          <p:nvPr/>
        </p:nvSpPr>
        <p:spPr>
          <a:xfrm>
            <a:off x="628650" y="2257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un renglón de la ficha no lo puedo llenar con un hecho, lo dejo como duda y no lo adivin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siete preguntas para levantar la fich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la ficha del cliente inventado del ejercicio en los siete renglones (persona, momento, bolsa, objeción, costo, entrada y límite) y después rehaz los seis rasgos para un cliente real tuyo. Si un renglón no lo sabes, escribe «no lo sé» y déjalo así.]]></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el momento y por la bolsa: son los dos renglones que se llenan mirando los pedidos que ya hiciste. Cuando tengas esos dos escritos, el resto sale de las conversaciones que ya tuvist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preguntas para levantar la ficha · Memoria: términ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4]]></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id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que te conviene y que define tu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sgo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hecho que se puede confirmar o refutar con un dato tuy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je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impresión que le sirve igual a cualqui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é hora y en qué día te bu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ción li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rase exacta que pone antes de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e cuesta el problema, en tiempo o en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iete preguntas para levantar la ficha · Memoria: términ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4]]></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781300"/>
                <a:gridCol w="5334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u cliente ideal no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hoja con seis renglones de hechos y uno de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Memoria: término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ar-r02-oa01"/>
              </a:rPr>
              <a:t><![CDATA[Abrir el juego en el O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1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rasgo observab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1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hecho que se puede confirmar o refutar con un dato tuyo: qué compra, cada cuánto, a qué hora, qué objeción pon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2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 adjetivo no sirve para decidi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2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se puede refutar: «joven» o «premium» le sirven a veinte personas y no distinguen a nadi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3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seis renglones de la fich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3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omento, bolsa, objeción, costo, entrada y límite. Más el renglón de la persona, que ya decidiste en la ruta anterio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4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compruebo si un renglón es un rasg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4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dos preguntas: ¿se responde con un hecho y con una pregunta que ya sabes hacer? Si no, es un adjetiv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5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 renglón que no sé?]]></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5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s «no lo sé» y lo dejas como duda. Los huecos honestos se pueden preguntar; los inventos no se pueden deshace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6 de 6]]></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puede afirmar la fich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siete preguntas para levantar la ficha · Tarjetas de repaso rápido · Tarjeta 6 de 6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 cuántos clientes te van a llegar ni cuánto se va a vender. La ficha no predice nada: hace que tu mensaje deje de hablarle a todo el mund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asg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djetiv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fich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costo]]></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Distingues un rasgo observable de un adjetivo, tienes los seis renglones de la ficha y sabes levantarla con preguntas que se responden con datos que ya tienes.]]></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l adjetivo y al cliente inventado del ejercicio. Casi siempre el fallo está en que se cuela una impresión donde debía ir un hecho: escribe el renglón como lo que verías, no como lo que concluis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un rasgo observable de un adjetivo vacío y explicas por qué no se puede refut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los seis renglones de la ficha: momento, bolsa, objeción, costo, entrada y límite.]]></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vantas la ficha con las siete preguntas y datos que ya tienes.]]></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s los huecos como huecos: «no lo sé» en lugar de una impresión.]]></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a objeción literal del cliente y la separas del pretex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s la prueba de los dos hechos antes de usar un renglón en un mensaj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cuando la ficha se vuelve una persona identificabl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icha con rasgos observables sigue siendo una descripción, no un expediente. El día que le pongas nombre, teléfono, dirección o un mensaje suyo, ya no describes un perfil: expones a una persona, y eso entra en los datos personales. La vía correcta es trabajar con rasgos agregados, no publicar identificadores y no usar fotos ni mensajes de clientes sin su autorización. Esto no sustituye la asesoría legal de un profesional: si tu caso es delicado, pídele a uno que revise tus textos antes de publicarlo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verifica. Ámbito: México. Vigencia revisada 2026-1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286000"/>
                <a:gridCol w="3810000"/>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llama comportamiento del consumi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ortamiento del consumidor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ningún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guarda un sistema de relaciones con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ión de relaciones con el cliente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 ficha es una versión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286000"/>
                <a:gridCol w="3810000"/>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la elasticidad-precio de la de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asticidad-precio de la demand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económico; no predice a tu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as unidades económicas hay en tu munici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UE, del INEGI: directorio de unidades económ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tu búsqueda; no es un pro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286000"/>
                <a:gridCol w="3810000"/>
                <a:gridCol w="20193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egocios y el cliente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uedes decir de una person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sgos agregados, no identificadores;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tiene su marc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Comportamiento_del_consumidor"/>
              </a:rPr>
              <a:t><![CDATA[Comportamiento del consumidor: de dónde sale la idea de observar decisiones]]></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a y compara su definición con tu ficha: casi todo lo que esa entrada describe como comportamiento se puede escribir como un hecho que alguien vio.]]></a:t>
            </a:r>
          </a:p>
        </p:txBody>
      </p:sp>
      <p:sp>
        <p:nvSpPr>
          <p:cNvPr id="9" name=""/>
          <p:cNvSpPr txBox="1"/>
          <p:nvPr/>
        </p:nvSpPr>
        <p:spPr>
          <a:xfrm>
            <a:off x="514350" y="2533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Gesti%C3%B3n_de_relaciones_con_clientes"/>
              </a:rPr>
              <a:t><![CDATA[Gestión de relaciones con el cliente: qué se guarda de cada cliente]]></a:t>
            </a:r>
          </a:p>
        </p:txBody>
      </p:sp>
      <p:sp>
        <p:nvSpPr>
          <p:cNvPr id="10" name=""/>
          <p:cNvSpPr txBox="1"/>
          <p:nvPr/>
        </p:nvSpPr>
        <p:spPr>
          <a:xfrm>
            <a:off x="514350" y="29051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ver de dónde salen los renglones de una ficha: un sistema que lleva la cuenta de cada cliente guarda datos, no impresiones.]]></a:t>
            </a:r>
          </a:p>
        </p:txBody>
      </p:sp>
      <p:sp>
        <p:nvSpPr>
          <p:cNvPr id="11" name=""/>
          <p:cNvSpPr txBox="1"/>
          <p:nvPr/>
        </p:nvSpPr>
        <p:spPr>
          <a:xfrm>
            <a:off x="514350" y="35337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www.inegi.org.mx/app/denue/"/>
              </a:rPr>
              <a:t><![CDATA[DENUE del INEGI: los negocios de tu actividad en tu municipio]]></a:t>
            </a:r>
          </a:p>
        </p:txBody>
      </p:sp>
      <p:sp>
        <p:nvSpPr>
          <p:cNvPr id="12" name=""/>
          <p:cNvSpPr txBox="1"/>
          <p:nvPr/>
        </p:nvSpPr>
        <p:spPr>
          <a:xfrm>
            <a:off x="514350" y="39052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brelo y busca tu actividad y tu municipio: es el mapa de tu entorno, y de las alternativas contra las que te compara tu cliente ideal.]]></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2-oa01"/>
              </a:rPr>
              <a:t><![CDATA[Tu cliente ide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Tu cliente ideal»: «El territorio frente a la competencia», la ruta siguiente del curso «Posicionamiento: qué vendes y a quién». Lo que queda aquí —una persona descrita con seis renglones de hechos— también decide contra quién compites; sólo que la siguiente mapea el campo: las alternativas que tu cliente considera, el puesto que ocupas entre ellas y el hueco que nadie cubre. Esta lección te dejó el criterio (rasgo observable contra adjetivo) y la ficha; la siguiente los lleva al territorio donde esa persona te compar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2026-10-25T02:35:00Z</dcterms:created>
  <dcterms:modified xsi:type="dcterms:W3CDTF">2026-10-25T02:35:00Z</dcterms:modified>
  <dc:title>Tu cliente ideal</dc:title>
  <dc:description>Presentación editable del OA «Tu cliente ideal». Enlace: https://marketing.lumbre.lat/object/mkt-mar-r02-oa01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