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presProps" Target="presProps.xml"/>
  <Relationship Id="rId108" Type="http://schemas.openxmlformats.org/officeDocument/2006/relationships/viewProps" Target="viewProps.xml"/>
  <Relationship Id="rId10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frente a la competenci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frente a la competenci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frente a la competenci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frente a la competenci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frente a la competenci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quí se confunde tod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alternativas que el cliente realmente considera» (2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alternativas que el cliente realmente considera» (3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alternativas que el cliente realmente considera» (4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alternativas que el cliente realmente considera» (5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tributo: por dónde te comparan de verdad»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tributo: por dónde te comparan de verdad»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tributo: por dónde te comparan de verdad»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tributo: por dónde te comparan de verdad»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dos filas distintas y conviene separarlas. Con la competencia directa el cliente cambia de negocio; con el proveedor de siempre cambia de una relación ya construida, con su historial, su confianza y su rutina. Lo que se compra es parecido en los dos casos, pero lo que el cliente tiene que dejar atrás es distinto, y por eso esa alternativa pesa de otra manera. Anotarlos juntos esconde justo la fila que más decisiones te qu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alternativas del mapa: competencia directa, proveedor de siempre, sustituto, no comprar y aplazar. El proveedor de siempre es una alternativa distinta de la competencia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tributo lo elige el cliente, no tu operación. Tu operación puede ser excelente en algo que el cliente no mira, y en ese caso ese atributo no decide nada. Lo que sí decides tú es en qué atributo quieres pelear y si tienes con qué ganarlo: esa es la parte de la decisión que te toca, y es la que se escribe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tributo de comparación es la característica por la que el cliente te pone en fila; se descubre preguntando y no supon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tiene otra alternativa en la cabeza; preguntar con qué te compara y en qué característica te pone en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formación que sirve es la estructura de la comparación, no el precio en sí. Si sabes que hay otra alternativa, puedes preguntar cuál es y con qué característica te pone en fila: con eso el mapa avanza. Las otras lecturas se quedan en el precio o en la falta de confianza, que son conclusiones antes de tener los datos. Y la cuarta opción además pone la comparación en el cliente: comparar es tu trabajo, no el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os elementos del mapa: la alternativa que el cliente considera y el atributo de comparación en el que te pone en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l mapa de territorio en cinco pasos»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l mapa de territorio en cinco pasos»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l mapa de territorio en cinco pasos»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al cliente qué más ha considerado y qué hace hoy cuando no te compra → Separar las alternativas que son negocio de las que no lo son → Anotar el atributo por el que se compara con cada alternativa → Ubicar tu posición en cada atributo, en una línea y sin adjetivos sobre nadie → Escribir la evidencia que sostiene tu posición en cad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caprichoso. Primero se pregunta, porque sin las alternativas del cliente el resto son suposiciones. Después se separa lo que tiene negocio de lo que no, porque cada fila se completa de otra manera. El atributo va antes de la posición, porque no se ubica nada sin saber en qué característica te comparan. Y la evidencia va al final, porque es lo que convierte el mapa en un territorio defendible: una hoja con posiciones sin evidencia es un catálogo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étodo: preguntar, separar, atributo, posició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quinero (nombre ficticio) es un café de barrio con barra, seis mesas y wifi. Su dueño cree que su competencia es «el café de la esquina», porque es lo que ve desde su ventana. Hace dos años que no revisa su carta y su precio lo fijó una vez, cuando ab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 pregunta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 el paso uno del método. A tres clientes recientes se les pregunta, con sus palabras: «¿qué más ha considerado para resolver su café de la mañana?» y «¿qué hace hoy, cuando no nos compra?». No se piden nombres: se piden alternativas. La primera respuesta es «la máquina de la oficina», que no estaba en ninguna lista de compet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 que sale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filas. La competencia directa: el café de la esquina. El proveedor de siempre: el bar de la oficina del cliente, que ya tiene su confianza de siempre aunque el café sea malo. El sustituto: el café molido de la tienda, para llevar. No comprar: el termo con el café de casa. Aplazar: no tomar café y llegar tarde al escritorio. Las dos últimas filas nunca se habían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atrib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s filas anotadas se pregunta por la característica: lo que el cliente del café de barrio compara es cuánto le quita de tiempo y cuánto le cuesta al mes. No es el grano ni la terraza. En su cabeza, el termo gana en costo y en esfuerzo; la máquina de la oficina gana en tiempo, porque no tiene que hacer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escribe su posición y se le ve el límite: «más caro que el termo, igual de rápido que la máquina». En la casilla del costo no puede ganar: su estructura de costos no da. En la del tiempo sí: si el servicio sale en dos minutos, es mejor que la máquina y peor que el termo. El territorio que se escribe es ese: «el café de grano que sale en dos minutos, con mesa para trabajar», para quien llega con prisa pero no puede preparar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café que creía competir contra la máquin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se decide si el territorio existe. Se anota lo verificable: el tiempo de la barra medido con un cronómetro en hora pico, la molienda al momento, la mesa con enchufe y wifi. Sin esas tres cosas, la posición es un deseo. Con ellas, es una posición que se puede defender y que además se puede revisar: si la fila de la barra se alarga, el territorio se está moviendo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mpresiones La Hoja (nombre ficticio) es una imprenta de barrio que hace tarjetas, menús, lonas y stickers. Su dueña compite por el precio de la hoja, porque todos le preguntan el precio de la hoja. Siente que su cliente nunca ha mirado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error que se ve en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hacer el mapa, la fila del precio sale casi vacía de evidencia: en ese atributo no puede ganar, y la copistería grande de la esquina gana siempre. La dueña iba a bajar precios para competir ahí, y el paso cinco del método se lo impidió: la fila del precio no tiene ninguna evidencia que ella pueda sostener. Pelear en un atributo que no puedes sostener es pelear con el reloj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s alternativ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inco filas del cliente de imprenta: la copistería del centro, que cobra menos por hoja pero tarda; la tienda de autoservicio, donde se compra todo junto y a la carrera; el primo que sabe de diseño y hace el archivo en la noche; imprimirlo en casa con la impresora propia; y no imprimir nada, sólo publicar en redes con lo que ya se tiene. Ninguna de las dos últimas estaba anotada y las dos se lleva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atributo y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que sí tiene una apertura o un evento no está comparando hojas: está comparando un trabajo terminado. Ahí el atributo es el tiempo y el ajuste, y la posición de Impresiones La Hoja es real: revisar el archivo antes de imprimir, entregar el mismo día y entregar la pieza ya lista para usarse. En el precio por hoja, en cambio, queda fuera de su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batalla que el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que sale de la hoja es de orden, no de guerra: el precio por hoja se mueve al final de la conversación, cuando el cliente ya comparó el trabajo terminado. No es esconderse el precio; es no abrir la pelea en el atributo donde no tienes evidencia. La primera pregunta que hace la dueña pasa a ser «¿para qué lo necesita y para cuándo?», que es la que abre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imprenta que quiso pelear por el precio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n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la copistería del centro queda anotada con sus rasgos exactos: más volumen, menos por hoja, menos horas de apertura. No quedan adjetivos, no quedan dudas sobre su calidad y no queda nada para pensar en la fila de la competencia. Mapear no es descalificar: es dejar de tratar al otro como una amenaza y empezar a tratarlo como una fila de la hoja. Y todo el caso, con sus nombres y sus datos, es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no nos compra es porque no entendió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duce la competencia a una sola fila de las cinco y por eso oculta justo las alternativas que compiten de verdad. La segunda convierte una decisión del cliente en un fallo de comunicación: no comprar no es no entender el precio, es una elección. La tercera es una pelea en un atributo en el que no hay evidencia: bajar precios para competir por la hoja es pelear donde no se puede ganar. La cuarta deja fuera al proveedor de siempre por ser de otro giro, cuando lo que importa es que el cliente ya compra ahí. La quinta y la sexta sí se sostienen: la primera nombra una posición y su evidencia, y la segunda reconoce una alternativa que casi nadi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alternativas del mapa, la regla de no descalificar y la exigencia de evidencia para sostener un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o de los dos casos ficticios del ejercicio, el café o la imprenta, y escribe su mapa de territorio completo, con sus cinco filas: alternativa, por qué la considera el cliente, en qué se compara, dónde estás tú y qué evidencia das. Después escribe, en una sola línea, la frase que dice el puesto que ocupas: para quién atiendes y en qué te distinguen. No hace falta que sea perfecta: hace falta que esté escrita y que puedas señalar la evidencia de cad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flex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compara tu servicio con el que ya tiene contratado y no quiere el riesgo de cambiar → Proveedor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lleva su propia herramienta y decide si el trabajo lo hace él o alguien más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resuelve el mismo problema con un producto de otra categoría → Sustit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regunta cuánto va a tardar cada opción y compara tiempos → Atributo de comparación: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u negocio ocupa una posición más cara y más rápida que el negocio de al lado → Posición dentro del atrib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u negocio entrega antes y lo dice por escrito, y el cliente lo puede verificar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alternativas, el atributo de comparación, la posición y la evidencia, tal como aparecen en el glosario y en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aller de al lado que hace el mismo servicio para el mismo tipo de cliente → Competencia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empresa grande que hace lo mismo y cobra menos por pieza → Competencia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quien ya compran todos los meses y nunca les ha dado problemas → Proveedor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proveedor que les atendió hace años y al que no han vuelto a cambiar → Proveedor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producto genérico de otra marca que resuelve el mismo problema → Sustit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tienda donde se compra todo junto, aunque sea más caro → Sustit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e su familiar lo haga en la casa, con la herramienta que ya tiene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Hacerlo por su cuenta con la impresora que ya tiene en la oficina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lternativas del cliente agrupadas en las cuatro categorías de la actividad, con «aplazar» fuera porque no es un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3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rritorio · atributo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l mapa: el territorio es el lugar, el atributo es la característica por la que el cliente te pone en fila y la evidencia es lo que hace que ese lugar se pueda defender. Con las tres, la hoja sirve para decidir; con sólo la primera, es una descripción bon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erritorio, atributo de comparación y evidencia: los tres términos que se usan en el ejemplo resuelto y en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3-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alabras que se confunden en esta lección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alabras que se confunden en esta lección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uatro palabras que se confunden en esta lección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alternativas considera mi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mpetencia directa, el proveedor de siempre, el sustituto, no comprar y aplaz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oveedor de siempre pesa más de lo que 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rse cuesta tiempo, riesgo y confianza: el cliente compara tu servicio con el suyo, no con el de la es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atributo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racterística por la que el cliente te pone en fila: costo, tiempo, cercanía, confianza, esfuerzo o ajuste a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ubre el atributo por el que te comp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ndo: qué pesó más la vez pasada, qué le dio más lata y qué le habría hecho volver co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territorio sea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e pidas al cliente un cambio real y que tengas con qué sostenerlo: una posición con evidenci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reviso el mapa sin volverlo a armar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ndo en cada conversación con qué alternativa te compararon: al mes, la que se repite te dice dónde estás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3-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4" r:id="rId1"/>
    <p:sldLayoutId id="2481907985" r:id="rId2"/>
    <p:sldLayoutId id="2481907986" r:id="rId3"/>
    <p:sldLayoutId id="24819079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628bd3ea1a5b2b5443044edaf85f97e18567322867869e61.jpg"/>
  <Relationship Id="rId3" Type="http://schemas.openxmlformats.org/officeDocument/2006/relationships/hyperlink" Target="https://marketing.lumbre.lat/object/mkt-mar-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marketing.lumbre.lat/object/mkt-mar-r03-oa01" TargetMode="External"/>
  <Relationship Id="rId4" Type="http://schemas.openxmlformats.org/officeDocument/2006/relationships/hyperlink" Target="https://marketing.lumbre.lat/object/mkt-mar-r03-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marketing.lumbre.lat/object/mkt-mar-r03-oa01" TargetMode="External"/>
  <Relationship Id="rId4" Type="http://schemas.openxmlformats.org/officeDocument/2006/relationships/hyperlink" Target="https://marketing.lumbre.lat/object/mkt-mar-r03-oa01"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marketing.lumbre.lat/object/mkt-mar-r03-oa01" TargetMode="External"/>
  <Relationship Id="rId4" Type="http://schemas.openxmlformats.org/officeDocument/2006/relationships/hyperlink" Target="https://marketing.lumbre.lat/object/mkt-mar-r03-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marketing.lumbre.lat/object/mkt-mar-r03-oa01" TargetMode="External"/>
  <Relationship Id="rId4" Type="http://schemas.openxmlformats.org/officeDocument/2006/relationships/hyperlink" Target="https://marketing.lumbre.lat/object/mkt-mar-r03-oa01"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marketing.lumbre.lat/object/mkt-mar-r03-oa01" TargetMode="External"/>
  <Relationship Id="rId4"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Competencia_(econom%C3%ADa)"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3-oa01" TargetMode="External"/>
  <Relationship Id="rId3" Type="http://schemas.openxmlformats.org/officeDocument/2006/relationships/notesSlide" Target="../notesSlides/notesSlide10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rito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t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ear las alternativas reales que tu cliente considera —incluidas «no comprar» y «seguir con el proveedor de siempre»— y ubicar tu territorio entre ellas: en qué atributo te compara, en qué posición estás y con qué evidencia sostienes esa posi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territorio frente a la competencia». Explica qué es un territorio, las cinco alternativas que el cliente realmente considera, el atributo por el que te compara, el mapa de territorio en cinco pasos y dos casos resueltos con datos ficticios, más nuev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sicionamiento · territorio · alternativas · competencia · atributo de comparación · marca · PyME · decisión de nego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te pregunta: «¿qué los hace distintos?». Le contestas con una lista: más surtido, mejor servicio, más años en el mercado. El cliente asiente con cortesía y se va con el proveedor de siempre. No te ignoró: estaba comparando. Y no te comparó contra el negocio de la esquina, sino contra todo lo que tiene en la cabeza antes de volver a llamar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casi todos se hacen mal no es «¿quién es mi competencia?». Es «¿con qué me comparan cuando me comparan?». Son preguntas distintas. La primera te da una lista de nombres; la segunda te da el puesto que ocupas. Y sin puesto, cualquier trabajo de marca se queda en decorado: por más bonito que sea tu material, el cliente sigue decidiendo con la vara del o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hacer ese mapa: las alternativas que el cliente realmente considera, incluidas las que no son negocios; el atributo por el que te compara; el lugar que ocupas en él; y la evidencia que lo sostiene. Al terminar vas a tener una hoja con tu territorio escrito y una forma de revisarlo cada 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umerar las alternativas que tu cliente considera cuando decide comprarte o no comprarte, incluidos «no comprar» y «seguir con el proveedor de siempre»; decir en qué atributo te compara cada una; ubicar tu territorio entre ellas, con una posición y una evidencia; elegir en qué batalla quieres estar y en cuál no; y revisar tu mapa con la cuenta de comparaciones del mes.]]></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mapa de alternativas, un criterio para elegir el atributo por el que te comparan y una forma de revisar el m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ice cuál es el puesto que ocupa tu negocio en el mercado. Ese puesto lo defines tú, con lo que puedes sostener, y depende de tu operación, tus costos y tu tiemp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lifica a la competencia: el mapa sirve para saber dónde estás, no para descalificar a nadi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los negocios y los datos de los ejemplos son inventados para el ejercicio y aparecen señalados como fictic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frente a la competenci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rectorios y las fuentes aparecen como dato: ahí se consulta lo verificable, nunca como aval de un méto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quí se confunde 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labras se usan como si fueran la misma y no lo son. «Competencia» es el nombre que le pones al negocio que hace lo mismo que tú: es una etiqueta cómoda, pero casi nunca describe la decisión del cliente. «Alternativa» es todo lo que el cliente podría hacer en vez de comprarte, y ese conjunto es más grande de lo que parece. «Territorio» es el puesto que ocupas dentro de ese conjunto: para quién atiendes, en qué atributo te distinguen y qué evidencia lo demuest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quí se confunde 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tiene una consecuencia práctica. Si te concentras en la competencia, vas a vigilar lo que hace el de la esquina y a mudar tu catálogo según lo que viste en su vidriera. Si te concentras en el territorio, vas a preguntar con qué te comparan y a escribir tu posición con respecto a eso. Lo primero te da vigilancia; lo segundo te da un lug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quí se confunde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Cada término se define por la decisión que exige, no por el discurso que lo ro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45529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esto que ocupas frente a las alternativas del cliente: para quién atiendes y en qué te distingu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mapa de 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el cliente podría hacer en vez de comprarte, aunque no sea un negocio como el t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pregun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que ofrece lo mismo que tú, en tu zona y para el mismo tipo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mapa de tu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5529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en el cliente ya compra y no se queja: cambiarse de ahí cuesta tiempo y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o que cuenta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categoría que resuelve lo mismo de otra manera: otra marca, otro formato, otro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pregun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lo por su cuenta, con un familiar o con el propio equipo de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s objeciones que has o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5529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to de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acterística por la que el cliente te pone en fila: costo, tiempo, cercanía, confianza o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o que pregunta al co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que ocupas en ese atributo: más rápido, más cerca, más barato, más conf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mapa de 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verificable que sostenga tu posición: un plazo que cumples, una garantía escrita, un proceso m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657350"/>
                <a:gridCol w="45529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pa de 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donde quedan las alternativas del cliente y tu lugar entre ellas, con la evidencia al 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quí se confunde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apa no se arma con lo que tú sabes de tus competidores, sino con lo que el cliente pone en la mesa. La cuarta fila suele ser la que nadie escribe y la que más pesa en el presupuesto del cliente: si no la escribes, no la atiendes.]]></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lternativ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quí se confunde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4]]></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tu competencia es el negocio de al lado]]></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egocio de al lado es una de las cinco filas, no las cinco. De ahí vienen dos errores más: creer que todos los clientes comparan igual (comparan por lo que a ellos les importa, y no siempre es lo que a ti te importa medir) y creer que un territorio se define por lo que tú haces bien. Un territorio se define por lo que el cliente usa para decidir y por lo que tú puedes sostener. Lo que tú haces bien y el cliente no mira no es territorio: es trabajo interno, y por mucho que te guste, no te pone en la mesa con na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alternativas que el cliente realmente conside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se distinguen por una sola cosa: qué tendría que hacer el cliente si no te comprara a ti.]]></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la competencia directa: el negocio que ofrece lo mismo que tú, en tu zona y para el mismo tipo de cliente. Es la fila más fácil de escribir y la menos útil, porque el cliente rara vez tiene dos opciones iguales en la cabeza. Casi siempre tiene una de esta fila y varias de las otr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alternativas que el cliente realmente conside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proveedor de siempre: con quien ya compra y no se queja. Cambiarse de ahí cuesta tiempo, riesgo y confianza, y por eso esa alternativa gana más veces de las que parece, aunque nunca aparezca en tu lista de competidores. Cuando alguien te dice «lo voy a pensar», muchas veces está comparando tu servicio con el suyo, no con el de la esqu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alternativas que el cliente realmente conside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el sustituto: otra categoría que resuelve lo mismo de otra manera. Para quien necesita una pieza, un sustituto puede ser la pieza de otra marca, un producto genérico, un negocio más grande o el lugar donde compra todo junto. Resuelve el mismo problema y por eso compite contigo, aunque tu lista de competidores no la conten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alternativas que el cliente realmente conside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no comprar: resolverlo por su cuenta, con un familiar, con un amigo o con el propio equipo de la empresa. Para algunas necesidades es la mejor opción, y eso no la deja de ser tu alternativa. En los servicios que se compran por separado, esta fila suele ser la más grande de tod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es aplazar la decisión: no hacer nada hoy. No es la ausencia de una alternativa, es la alternativa por omisión, y gana siempre que el cliente no siente urgencia. Es la única de las cinco que no se compra: se gana, y se gana con una razón para hacerlo aho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alternativas que el cliente realmente conside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casa para este mapa: en la hoja, el otro se anota con sus rasgos exactos, no con adjetivos. «Cobra más y tarda más» es un rasgo; «es un desastre» es una descalificación. El primero te sirve para ubicarte. El segundo sólo te sirve para sentirte mejor, y te cuesta caro el día que el cliente te devuelve esa conversación con la voz de su veci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te compara con una ficha técnica. Compara con un número pequeño de características, y normalmente una sola pesa la decisión. El atributo es esa característica: la vara con la que te pone en fi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ributo se descubre preguntando, no suponiendo. Tres preguntas lo destapan: «¿qué pesó más la vez pasada, cuando decidiste dónde comprar?», «¿qué te dio más lata de lo que te entregaron?» y «¿qué te habría hecho volver con otro?». Las tres se Contestan con lo que el cliente recuerda, no con lo que tú crees que le importa. Un cliente casi nunca dice «me importa el tiempo» en abstracto; dice «llegué tarde y me hizo esperar el café».]]></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tributo tampoco es lo que tú crees que es tu ventaja. Es lo que el cliente mira. Y hay atributos en los que no puedes ganar: el precio, si tu estructura de costos no da; la cercanía, si tu zona de reparto es tan grande que la del vecino te queda más cerca; la confianza, si llevas meses sin una sola referencia verificable. Reconocer un atributo donde pierdes no es rendirse: es dejar de gastar energía en una pelea que ya está perdida y ponerla donde sí se pue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atributo que casi nadie elige y que conviene mirar: el esfuerzo, es decir, cuánto trámite le ahorras al cliente. La pregunta para saber si lo tienes es sencilla: «¿qué parte del trámite haces tú por él y cómo se lo demuestro?». En las compras pequeñas, donde el monto en juego no justifica una investigación, el tiempo que le ahorras a la gente entra en la cuenta junto con el precio, y es la parte que el cliente nota prim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tributos de comparación y de dónde sale la evidencia de cada uno. Ningún atributo sirve si no puedes mostrar en qué lo sostie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266950"/>
                <a:gridCol w="2266950"/>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ribu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regunta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mue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puedes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va a salir y cuánto gasto al mes con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costos fijos, tu margen y el volumen que man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tización por escrito y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ta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orden de trabajo, tus horarios y tu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que cumpres y cómo lo m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266950"/>
                <a:gridCol w="2266950"/>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ribu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regunta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mue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puedes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can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queda cerca o me lo tra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zona de reparto y dónde tienes el inv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de entrega que da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si sale mal, con quién hab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referencias, tu garantía y tu forma de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ferencia verificable y una garantí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266950"/>
                <a:gridCol w="2266950"/>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ribu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regunta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o mue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puedes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que hacer yo la parte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ceso de atención y de revisión de lo qu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revisas tú antes de que el cliente lo reci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a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ueden hacer como yo lo nece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flexibilidad y tus opciones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jemplo concreto de un trabajo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seis atributos que el cliente usa, con lo que los mueve en tu negocio y con la evidencia que puedes dar en cada uno. El cliente mira uno o dos; el resto son ruido para la dec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ibu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atributo elegido, falta lo importante: saber en qué casilla estás. No cualquier casilla sirve. Hay casillas cómodas y casillas defendibles, y se distinguen por dos preguntas: cuánto tiene que soltar el cliente para comprarte y cuánto puedes sostener tú.]]></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e pides al cliente que suelte poco y tú lo sostienes con facilidad, estás en la casilla cómoda: se te copia, y como todo el mundo entra ahí, se decide por el número más visible. Si le pides un cambio grande y no lo puedes sostener, estás en la casilla de riesgo: el cliente se arrepiente en la primera falla y no vuelve. La casilla defendible es la incómoda: le pides un cambio real y tienes con qué cumplirlo.]]></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 territorio no es un deseo. Es una casilla que puedes defender con evidencia, y esa evidencia es lo que separa una posición de un discur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ibuto: por dónde te comparan de ver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illa defendible casi nunca es la cómoda: le pides al cliente un cambio real y por eso tienes que poder cumplirlo. La casilla frágil es la que se borra en la primera falla, y es la que se elige por om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ja-territor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tributo: por dónde te comparan de ver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apa de territorio, al proveedor de siempre conviene anotarlo como competencia directa, porque al final le compra algo parecido a lo que le vendes tú.]]></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tributo: por dónde te comparan de ver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tributo por el que te comparan lo eliges tú, según lo que tu negocio hace mej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tributo: por dónde te comparan de ver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dice: «antes de decidir, quiero ver otra opción». ¿Qué te da ese cliente para ubicarte mejo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u precio está alto y que el otro negocio se lo cobra más bara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iene otra alternativa en la cabeza; preguntar con qué te compara y en qué característica te pone en fil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odavía no te conoce, así que lo que necesita es una referencia de otro cl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stá buscando el precio más bajo y que por eso hay que comparar con el de la esqu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l mapa de territorio en cinco pas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cabe en una hoja y en cinco paso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pregunta por las alternativas. A un cliente reciente, con sus palabras: «¿qué más ha considerado para resolver esto?» y «¿qué hace hoy, cuando no nos compra?». No le pidas nombres todavía; pides alternativas. La segunda pregunta es la que abre las filas que nadie escrib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l mapa de territorio en cinco pas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separa las que son negocio de las que no. Un negocio tiene dueño, dirección y horario; no comprar o aplazar no tienen nada de eso, y por eso se les trata distinto: no puedes visitarlos ni cotizar con ellos, pero sí puedes ponerlos en la hoja.]]></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anota el atributo. Por cada alternativa, la característica por la que el cliente te pone en fila con ella. Si no puedes nombrar la característica, esa fila todavía no está entend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l mapa de territorio en cinco pas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ubica tu posición. Escribe dónde quedas tú en ese atributo, en una línea y sin adjetivos sobre nadie. «Entregable el mismo día y con revisión del archivo antes de imprimir» es una posición; «los mejores del barrio» no lo e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escribe la evidencia. Un plazo, una garantía, un proceso medido o una referencia verificable. Si una fila no tiene evidencia, esa fila te dice dónde no estás: se deja vacía a la vista, no se relle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l mapa de territorio en cinco pas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paso que no está en la lista pero importa: el mapa se revisa. Anota en cada conversación en la que te comparen con qué alternativa te compararon. Al cierre del mes, la que se repite es la que de verdad te está quitando decisiones, por encima de lo que diga tu lista de competidor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l mapa de territorio en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del método con el ejemplo del café de barrio. Las dos últimas filas —el termo y aplazar— son las que casi nadie escribe: cuando aparecen, el mapa deja de ser una lista de competidores y se vuelve un territori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pa-territori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l mapa de territorio en cinco pas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apa de territori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al cliente qué más ha considerado y qué hace hoy cuando no te compr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evidencia que sostiene tu posición en cada fil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ar las alternativas que son negocio de las que no lo son]]></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bicar tu posición en cada atributo, en una línea y sin adjetivos sobre nadie]]></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l atributo por el que se compara con cada alternativ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quinero (nombre ficticio) es un café de barrio con barra, seis mesas y wifi. Su dueño cree que su competencia es «el café de la esquina», porque es lo que ve desde su ventana. Hace dos años que no revisa su carta y su precio lo fijó una vez, cuando abrió.]]></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2 de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se hac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el paso uno del método. A tres clientes recientes se les pregunta, con sus palabras: «¿qué más ha considerado para resolver su café de la mañana?» y «¿qué hace hoy, cuando no nos compra?». No se piden nombres: se piden alternativas. La primera respuesta es «la máquina de la oficina», que no estaba en ninguna lista de competido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3 de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sale en la hoj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ilas. La competencia directa: el café de la esquina. El proveedor de siempre: el bar de la oficina del cliente, que ya tiene su confianza de siempre aunque el café sea malo. El sustituto: el café molido de la tienda, para llevar. No comprar: el termo con el café de casa. Aplazar: no tomar café y llegar tarde al escritorio. Las dos últimas filas nunca se habían escri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atribu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filas anotadas se pregunta por la característica: lo que el cliente del café de barrio compara es cuánto le quita de tiempo y cuánto le cuesta al mes. No es el grano ni la terraza. En su cabeza, el termo gana en costo y en esfuerzo; la máquina de la oficina gana en tiempo, porque no tiene que hacer fi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5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territor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escribe su posición y se le ve el límite: «más caro que el termo, igual de rápido que la máquina». En la casilla del costo no puede ganar: su estructura de costos no da. En la del tiempo sí: si el servicio sale en dos minutos, es mejor que la máquina y peor que el termo. El territorio que se escribe es ese: «el café de grano que sale en dos minutos, con mesa para trabajar», para quien llega con prisa pero no puede preparar en ca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el café que creía competir contra la máquina de la oficina · Paso 6 de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evidenc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decide si el territorio existe. Se anota lo verificable: el tiempo de la barra medido con un cronómetro en hora pico, la molienda al momento, la mesa con enchufe y wifi. Sin esas tres cosas, la posición es un deseo. Con ellas, es una posición que se puede defender y que además se puede revisar: si la fila de la barra se alarga, el territorio se está moviendo so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esiones La Hoja (nombre ficticio) es una imprenta de barrio que hace tarjetas, menús, lonas y stickers. Su dueña compite por el precio de la hoja, porque todos le preguntan el precio de la hoja. Siente que su cliente nunca ha mirado nada má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2 de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error que se ve en el map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hacer el mapa, la fila del precio sale casi vacía de evidencia: en ese atributo no puede ganar, y la copistería grande de la esquina gana siempre. La dueña iba a bajar precios para competir ahí, y el paso cinco del método se lo impidió: la fila del precio no tiene ninguna evidencia que ella pueda sostener. Pelear en un atributo que no puedes sostener es pelear con el reloj en cont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3 de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s alternativas del clien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filas del cliente de imprenta: la copistería del centro, que cobra menos por hoja pero tarda; la tienda de autoservicio, donde se compra todo junto y a la carrera; el primo que sabe de diseño y hace el archivo en la noche; imprimirlo en casa con la impresora propia; y no imprimir nada, sólo publicar en redes con lo que ya se tiene. Ninguna de las dos últimas estaba anotada y las dos se llevan presupues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4 de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atributo y la posi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que sí tiene una apertura o un evento no está comparando hojas: está comparando un trabajo terminado. Ahí el atributo es el tiempo y el ajuste, y la posición de Impresiones La Hoja es real: revisar el archivo antes de imprimir, entregar el mismo día y entregar la pieza ya lista para usarse. En el precio por hoja, en cambio, queda fuera de su terre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5 de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batalla que elig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que sale de la hoja es de orden, no de guerra: el precio por hoja se mueve al final de la conversación, cuando el cliente ya comparó el trabajo terminado. No es esconderse el precio; es no abrir la pelea en el atributo donde no tienes evidencia. La primera pregunta que hace la dueña pasa a ser «¿para qué lo necesita y para cuándo?», que es la que abre el map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l mapa de territorio en cinco pasos · Ejemplo resuelto (caso ficticio): la imprenta que quiso pelear por el precio de la hoja · Paso 6 de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no se escrib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la copistería del centro queda anotada con sus rasgos exactos: más volumen, menos por hoja, menos horas de apertura. No quedan adjetivos, no quedan dudas sobre su calidad y no queda nada para pensar en la fila de la competencia. Mapear no es descalificar: es dejar de tratar al otro como una amenaza y empezar a tratarlo como una fila de la hoja. Y todo el caso, con sus nombres y sus datos, es inventado para el ejerci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l mapa de territorio en cinc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unión donde se armó el mapa, el equipo escribió estas seis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uestra competencia son los negocios de imprenta que están en la misma call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no nos compra es porque no entendió el preci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mos a bajar el precio para ganar la pelea del preci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veedor de siempre no es de nuestro giro, así que no lo escribim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gar antes y dejarlo por escrito es una posición con evid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comprar también es una alternativa: hay que saber quién la elige y por qué.»]]></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l mapa de territorio en cinco paso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uno de los dos casos ficticios del ejercicio, el café o la imprenta, y escribe su mapa de territorio completo, con sus cinco filas: alternativa, por qué la considera el cliente, en qué se compara, dónde estás tú y qué evidencia das. Después escribe, en una sola línea, la frase que dice el puesto que ocupas: para quién atiendes y en qué te distinguen. No hace falta que sea perfecta: hace falta que esté escrita y que puedas señalar la evidencia de cada fi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ila se queda vacía, deja el hueco a la vista en vez de rellenarlo: una fila sin evidencia es información. Y no ocupes la hoja con datos de tu negocio ni con nombres de clientes: la hoja del ejercicio va con el caso fictici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sta 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o que le corresponde en el mapa de territor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compara tu servicio con el que ya tiene contratado y no quiere el riesgo de cambiar]]></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lleva su propia herramienta y decide si el trabajo lo hace él o alguien más]]></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resuelve el mismo problema con un producto de otra categorí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pregunta cuánto va a tardar cada opción y compara tiempos]]></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u negocio ocupa una posición más cara y más rápida que el negocio de al lado]]></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u negocio entrega antes y lo dice por escrito, y el cliente lo puede verificar]]></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comprar]]></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to]]></a:t>
            </a:r>
          </a:p>
        </p:txBody>
      </p:sp>
      <p:sp>
        <p:nvSpPr>
          <p:cNvPr id="13" name=""/>
          <p:cNvSpPr txBox="1"/>
          <p:nvPr/>
        </p:nvSpPr>
        <p:spPr>
          <a:xfrm>
            <a:off x="628650" y="4200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ributo de comparación: tiemp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sición dentro del atribu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vid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oveedor de siempr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sta 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alternativas: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etencia direc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veedor de siempr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stitu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ompr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aller de al lado que hace el mismo servicio para el mismo tipo de cliente]]></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empresa grande que hace lo mismo y cobra menos por piez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quien ya compran todos los meses y nunca les ha dado problemas]]></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roveedor que les atendió hace años y al que no han vuelto a cambiar]]></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roducto genérico de otra marca que resuelve el mismo problema]]></a:t>
            </a:r>
          </a:p>
        </p:txBody>
      </p:sp>
      <p:sp>
        <p:nvSpPr>
          <p:cNvPr id="12"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tienda donde se compra todo junto, aunque sea más car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e su familiar lo haga en la casa, con la herramienta que ya tien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Hacerlo por su cuenta con la impresora que ya tiene en la ofici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esta lec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es el puesto que ocupas entre las alternativas que el cliente considera; se define por el ___ por el que te compara y por la ___ con la que sostienes esa posi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en esta lección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esto que ocupas frente a las alternativ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el cliente podría hacer en vez de compr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que ofrece lo mismo que tú, en tu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en el cliente ya compra y no se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en esta lección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categoría que resuelve el mismo problema de otra man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lo por su cuenta, con un familiar o con su propio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to de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acterística por la que el cliente te pone en f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verificable que sostenga tu 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3-oa01"/>
              </a:rPr>
              <a:t><![CDATA[Abrir el juego en el O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alternativas considera mi clie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mpetencia directa, el proveedor de siempre, el sustituto, no comprar y aplazar la decis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oveedor de siempre pesa más de lo que parec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rse cuesta tiempo, riesgo y confianza: el cliente compara tu servicio con el suyo, no con el de la esquin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atributo de compar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acterística por la que el cliente te pone en fila: costo, tiempo, cercanía, confianza, esfuerzo o ajuste al cas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ubre el atributo por el que te compara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ndo: qué pesó más la vez pasada, qué le dio más lata y qué le habría hecho volver con otr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territorio sea defendibl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e pidas al cliente un cambio real y que tengas con qué sostenerlo: una posición con evidencia escrit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reviso el mapa sin volverlo a armar cada m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en esta lección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ndo en cada conversación con qué alternativa te compararon: al mes, la que se repite te dice dónde estás de verda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roveedor]]></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ribu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ap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mapeas las alternativas reales de tu cliente y ubicas tu territorio entre ellas, con el atributo y la evidencia. Siguiente paso: la frase que te distingue, donde ese territorio se vuelve una línea que el cliente puede repetir sin equivocar el sentid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mapa de las cinco alternativas y al primer ejemplo resuelto. Casi siempre el fallo es tratar a la competencia como la única alternativa: con «no comprar» y el proveedor de siempre sobre la mesa, el territorio se ve distint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inco alternativas que el cliente considera, incluidas la de no comprar y la del proveedor de siemp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el atributo por el que te comparan con las palabras del cliente, no con las tuy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tu puesto en ese atributo en una línea, sin adjetivos sobre nadi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 evidencia que sostiene ese puesto: un plazo, una garantía, un proceso medido o una referencia verificabl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4]]></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el mapa con la cuenta del mes: con qué alternativa te comparan más veces y qué cambias con ese dat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cuando tu territorio se dice frente a un cliente]]></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tu mapa interno, las alternativas se anotan con sus rasgos exactos: qué ofrecen, en qué plazo y en qué condiciones. Eso es información para ubicarte y no levanta ninguna pregunta legal.]]></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o en cuanto esos nombres salen a tu cartel, a tu publicación o a tu carta, ya no estás sólo comparando: hay una línea legal sobre lo que se puede afirmar de terceros y sobre la publicidad comparativa. La vía correcta es describir tus propias condiciones verificables, lo que entregas, en qué plazo y con qué garantía, y dejar que la comparación la haga quien te escucha.]]></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el mapa interno no es un guion para desacreditar a nadie. Esto no sustituye la asesoría legal de un profesional: si tu caso es delicado, que alguien revise tus textos antes de publicarlo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05050"/>
                <a:gridCol w="350520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posicionamiento y en qué se diferencia de pub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onamien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ninguna regla de negocio ni ningú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la competencia y qué es un bien sustituto en ec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 (economí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orden de trabajo lo fija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05050"/>
                <a:gridCol w="350520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ajedrez y en qué consiste controlar casillas en lugar de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edrez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ogía; no es un método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negocios de tu actividad hay en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directorio, para tu búsqueda; no es un promedio ni u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305050"/>
                <a:gridCol w="350520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los negocios y los dat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s afirmar de otro negocio cuando comparas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describir lo que tú haces y lo que no haces;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ENUE del INEGI: los negocios de tu actividad en tu municipi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lo, busca tu actividad y tu municipio y mira qué negocios aparecen: es tu entorno de comparación visto desde afuer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Competencia_(econom%C3%ADa)"/>
              </a:rPr>
              <a:t><![CDATA[Competencia (economía): por qué un sustituto también te compit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ee la idea de bien sustituto: el cliente no compara únicamente con negocios parecidos al tuyo, y por eso tu mapa tiene más de una fila.]]></a:t>
            </a:r>
          </a:p>
        </p:txBody>
      </p:sp>
      <p:sp>
        <p:nvSpPr>
          <p:cNvPr id="11" name=""/>
          <p:cNvSpPr txBox="1"/>
          <p:nvPr/>
        </p:nvSpPr>
        <p:spPr>
          <a:xfrm>
            <a:off x="514350" y="3219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territorio frente a la competencia»: «La frase que te distingue», la ruta siguiente del curso «Posicionamiento: qué vendes y a quié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3-oa01"/>
              </a:rPr>
              <a:t><![CDATA[El territorio frente a la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mapa de las alternativas que tu cliente realmente considera y el puesto que ocupas entre ellas— también decide la frase que vas a escribir; sólo que la siguiente baja del mapa a la frase: convierte un territorio con atributos y evidencia en una línea que el cliente pueda repetir sin equivocar el sentid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qué alternativas existen y en qué atributo te comparan) y el instrumento de medición (la cuenta mensual de comparaciones); la siguiente los lleva a la frase de una líne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2026-10-25T01:28:31Z</dcterms:created>
  <dcterms:modified xsi:type="dcterms:W3CDTF">2026-10-25T01:28:31Z</dcterms:modified>
  <dc:title>El territorio frente a la competencia</dc:title>
  <dc:description>Presentación editable del OA «El territorio frente a la competencia». Enlace: https://marketing.lumbre.lat/object/mkt-mar-r03-oa01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