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propuesta de valor»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propuesta de valor»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propuesta de valor»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propuesta de valor»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propuesta de valor»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propuesta de valor»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triz: una columna por tipo de cliente»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triz: una columna por tipo de cliente»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triz: una columna por tipo de cliente»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5-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triz: una columna por tipo de client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reglas de llenado»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reglas de llenado»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5-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lumna de prueba y la de riesgo»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lumna de prueba y la de riesgo»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columna de prueba sólo admite pruebas que existen y que están respaldadas por ti: una muestra, un dato de tu registro de ventas o un caso identificable. Una afirmación sobre lo que hacen los demás no se sostiene con una muestra ni con tu registro: se sostiene o no se sostiene, y por eso es un argumento, no una prueba. Además, una frase así necesita que puedas verificar laXs Comparison of the other business, algo que no está en tu poder ni corresponde a tu negocio. Si no tienes el respaldo, la celda dice «pendiente» y s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lumna de prueba admite sólo muestra, dato del registro de ventas o caso identificable; en cualquier otro caso se escribe «pendiente»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columna de riesgo, con sus palabras: «que el pan llegue vi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correcta. Lo que la persona teme que ocurra si te compra va en la columna de riesgo, y se copia con sus palabras: «que el pan llegue viejo». No es resultado, porque el resultado es lo que quiere conseguir («que el pan no se eche a perder antes del día 2»). No es prueba, porque una prueba es un hecho que respalda tu beneficio, no un miedo. Y no es alternativa: la alternativa es lo que usa hoy, con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lumna de riesgo recoge lo que el cliente puede perder si te compra, y se anota co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e el pan no se eche a perder antes del día 2» → Resultado que el cliente quiere, en su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neamos dos veces al día y cortamos al pedido» → Causa: lo que haces tú que produce es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s la cantidad que van a comer, no más» → Beneficio de tu solución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nadería de esquina», que hornea una sola vez al mediodía → Alternativa del cliente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pedidos de pan grande en 30 días» (dato inventado para el ejercicio) → Prueba: un dato de tu registro de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 el pan llegue viejo» → Riesgo que corre el cliente si t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is campos que se llenan por columna, tal como aparecen en la tabla de campo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e el pan no se eche a perder antes del día 2»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no tenga que correr a la panadería antes de que cierre»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orneamos dos veces al día y cortamos al pedido» →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mos cada lote antes de que salga del horno» →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ides la cantidad que van a comer, no más» → Bene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 compras pan que se queda en la bolsa hasta el domingo» → Bene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anadería de esquina», que hornea una sola vez al mediodía →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súper», donde el pan se queda junto al mostrador hasta el día que te toca →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ultado, causa, beneficio y alternativa son cuatro columnas distintas; confundirlas es el error más común al llenar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dos · criterio · tipo · resultado · prueba · pendiente ·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rma de la matriz y las tres columnas que la sostienen: resultado con la frase literal del cliente, prueba sólo con pruebas que existen y «pendiente» cuando no hay, y riesgo siempre. Con esas siete palabras ya sabes qué va en cada celda y qué error se está comet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reglas de llenado de la herramienta, con la forma de la rejilla y las columnas obligato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lena la matriz, paso a paso»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lena la matriz, paso a paso»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lena la matriz, paso a paso»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boratorio interactivo. Enlace: https://marketing.lumbre.lat/object/mkt-mar-r05-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dor de cobertura de la matriz»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 celda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eldas totales son columnas por seis campos: dos por seis son doce. Las escritas son nueve, así que en blanco quedan doce menos nueve, es decir tres. Las tres marcadas como «pendiente» no son huecos: están escritas, lo que falta es el respaldo de la prueba, y eso se cuenta aparte. La fórmula es celdas en blanco = columnas por 6 campos, menos celdas escr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is campos que se llenan por columna en la herramienta y la regla de la columna de prueba: si no hay prueba, se escribe «pendiente» y no se in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5-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El encabezado de la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nadería La Espiga (nombre ficticio) vende pan en un local de barrio. La primera columna de la matriz se titula «familia de 3 personas». Se escribe así, con una situación concreta y no con un segmento: una familia de tres personas es una situación de casa; «familias» es un grupo, y un grupo no permite llen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Resultado que el cliente qu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pan no se eche a perder antes del día 2». Esa frase está copiada literal: es la que dijo la clienta cuando se le preguntó qué le fastidia del pan que compra. No aparece翻译 de por medio, ni «frescura», ni «calidad». En la matriz, esa frase es la que manda: todo lo demás de la columna tiene que servir a est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Causa: lo que hac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rneamos dos veces al día y cortamos al pedido». La causa es lo que hace el negocio, no lo que el cliente recibe. Aquí se ve por qué la causa va antes del beneficio: la causa explica el resultado y, sin ella, el beneficio queda como una promesa s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Beneficio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s la cantidad que van a comer, no más». Ojo con la diferencia: la causa es «cortamos al pedido» y el beneficio es el efecto que eso tiene en la bolsa de pan de esa casa. Si en esta celda se hubiera escrito «corte al pedido», la matriz estaría describiendo el producto, no la gananci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Alternativa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lternativa del cliente es la «panadería de esquina», y su límite es que «hornean una sola vez al mediodía». Sin ese límite, la celda sólo nombraría un competidor. Con el límite, la columna ya dice por qué se te elige: hay un momento del día en que el pan de la panadería de esquina ya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9 pedidos de pan grande en 30 días». Es un dato del registro de ventas del propio negocio, con su periodo, y está marcado como dato inventado para el ejercicio. No es un adjetivo ni una estimación: es un conteo de lo que sí ocurrió. Si el negocio no llevara ese registro, aquí se escribiría «pendiente» con la fecha de la tarea, y la celda no se rellenaría con un número que nadie后可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Riesgo que corr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pan llegue viejo». Es la parte que más cuesta escribir y la que más vale: el cliente puede perder pan, y también puede perder la confianza de su casa si el pan llega viejo dos veces seguidas. Con esta celda escrita, la propuesta de valor deja de ser un anuncio y empieza a ser una comparación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matriz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a frase de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 horneado dos veces al día, en la cantidad que van a comer y no más». Se arma con las celdas de la columna, en orden, y se lee en voz alta: cabe en una línea, no tiene tecnicismos y se entiende la primera vez. La celda de riesgo y la de alternativa no aparecen en la frase, y no están de sobra: la frase es para el cliente y el resto de la columna es para tu negotiation interna y para la conversación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5-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arriba el tipo de cliente de cada columna, con una situación concreta → Copiar la frase literal del cliente en la fila de resultado → Escribir la causa y después el beneficio, con las palabras del cliente → Escribir la alternativa que usa hoy y su límite → Poner la prueba o «pendiente» con fecha → Escribir el riesgo que corre el cliente si te compra → Leer la frase de una línea en voz alta → Revisar la columna completa y anotar la celda que no dice nada, con nombr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encabezado, porque sin saber a quién le hablas no hay celda donde escribir. Segundo el resultado, porque es la frase del cliente y es la que manda sobre el resto. Tercero la causa y el beneficio, en ese orden: la causa explica, el beneficio traduce. Cuarto la alternativa con su límite, para que la comparación tenga contra qué compararse. Quinto la prueba, o «pendiente» con fecha. Sexto el riesgo, que siempre va. Séptimo la frase de una línea, leída en voz alta. Y octavo la revisión, que es donde aparece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ocho pasos del método de llenado, en el orden con el que se leen y se ano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 la matriz y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matriz como que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lumna «familia de 3 personas» de La Espiga (nombre ficticio) tiene sus seis celdas escritas y una frase de una línea. Todo se ve bien en la pantalla: el resultado, la causa, el beneficio, la alternativa con su límite, la prueba y el riesgo. Es el momento en el que casi todo mundo cierra la lapto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 la matriz y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a revisión: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la columna completa, una celda no dice nada: la de prueba. En la copia que se imprimió para la conversación con el equipo, esa celda quedó en blanco porque quien la copió no encontró el registro. El hueco se ve en la frase final: la frase promete «en la cantidad que van a comer y no más» y no hay nada detrás que la sostenga. Ése es el juego de la matriz: una celda vacía no se nota en la frase, se nota cuando alguien pregunta «¿y eso cómo l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 la matriz y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rellena con un número de memoria, no se copia el dato de otro negocio y no se escribe «la mejor calidad». Tampoco se deja en blanco: el blanco hides the problem and the price of the problem, que es que la oferta deja de sostenerse. La regla es una sola: si no hay prueba, se escribe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 la matriz y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pendiente» en la celda de prueba y se le pone fecha y nombre de responsable: buscar el registro de pedidos del mes. Con eso, la matriz deja de fingir: ahora dice exactamente dónde está el agujero y quién lo tapa. Eso no debilita la propuesta de valor; la vuelve honesta, y una propuesta honesta se puede defender en un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 la matriz y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celda de riesgo se revis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iesgo dice «que el pan llegue viejo». Con esa celda escrita, la conversación deja de ser sobre la panadería y pasa a ser sobre la bolsa de pan de la casa del cliente: qué pasa si llega viejo, qué se hace y qué no. Si esa celda hubiera quedado vacía, la propuesta de valor habría sido sólo un anuncio con adjecti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 la matriz y la celda que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qued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una hoja con seis celdas, una frase de una línea, una celda con «pendiente» y una fecha. Ese «pendiente» es el resultado más útil de la herramienta: no dice lo que tu negocio sabe, dice lo que tu negocio todavía no sabe y no ha escrito. Todas las cifras y nombre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tengo prueba, escribo «pendiente» y le pongo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 se sostiene: la prueba tiene que existir en tu negocio. Un dato del proveedor no es una muestra tuya, no es tu registro de ventas y no es un caso identificable de tu cliente; como mucho es un antecedente para buscar. La segunda, la quinta y la sexta sí se sostienen: son la regla de la prueba, el criterio de la columna de riesgo y la forma de armar la frase final. La tercera contradice la regla de copiar la frase literal del cliente: tus palabras son la traducción que precisamente hay que evitar. La cuarta contradice una regla que es obligatoria: sin riesgo nombrado, el beneficio se queda e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reglas de llenado: prueba sólo con pruebas que existen, resultado con la frase literal, riesgo obligatorio, y la frase de una línea armada con las cel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5-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bre una matriz con una columna por cada tipo de cliente que atiendes y llena las seis celdas de una columna: resultado con la frase literal de una clienta o un cliente, causa, beneficio, alternativa con su límite, prueba y riesgo. En la prueba pon sólo lo que exista: una muestra, un dato de tu registro de ventas o un caso identificable; si no tienes, escribe «pendiente» y ponle fecha. Después escribe la frase de una línea, léela en voz alta y anota la celda que no dice nada. Con eso tienes la hoja que esta rut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se llena la matriz, paso a paso · Memoria: camp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se llena la matriz, paso a paso · Memoria: camp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ómo se llena la matriz, paso a paso · Memoria: camp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lena la matriz: hacia abajo o hacia los 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cia los lados. Una fila por criterio y una columna por cada tipo de cliente. Hacia abajo se hace un cliente por fila y se pierde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la fil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rase literal del cliente, con sus palabras. Nada de traducción de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admiten la columna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muestra, un dato de tu registro de ventas o un caso identificable. Si no hay prueba, se escribe «pendiente» con fecha y nunca se inventa un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columna de riesgo es oblig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beneficio sin riesgo reconocido no es propuesta de valor: es un anuncio. Nombrar el riesgo es lo que permite que el cliente compare en s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riesgo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iesgo es lo que el cliente puede perder si te compra; la garantía es lo que tú prometes hacer si algo sale mal. La matriz pide el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abe si la frase de una líne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yéndola en voz alta. Si necesita dos frases o tres tecnicismos, todavía no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cosas NO hace la matriz aunque la llenes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valida que tu beneficio importe y no detecta al competidor que no está en tu mapa de altern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5-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5769" r:id="rId1"/>
    <p:sldLayoutId id="2481925770" r:id="rId2"/>
    <p:sldLayoutId id="2481925771" r:id="rId3"/>
    <p:sldLayoutId id="24819257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cf0866788c6ca9c63b831eabc29b62e490777e55635c5351.jpg"/>
  <Relationship Id="rId3" Type="http://schemas.openxmlformats.org/officeDocument/2006/relationships/hyperlink" Target="https://marketing.lumbre.lat/object/mkt-mar-r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hyperlink" Target="https://marketing.lumbre.lat/object/mkt-mar-r05-oa01" TargetMode="External"/>
  <Relationship Id="rId4" Type="http://schemas.openxmlformats.org/officeDocument/2006/relationships/hyperlink" Target="https://marketing.lumbre.lat/object/mkt-mar-r05-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hyperlink" Target="https://marketing.lumbre.lat/object/mkt-mar-r05-oa01" TargetMode="External"/>
  <Relationship Id="rId4" Type="http://schemas.openxmlformats.org/officeDocument/2006/relationships/hyperlink" Target="https://marketing.lumbre.lat/object/mkt-mar-r05-oa01"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hyperlink" Target="https://marketing.lumbre.lat/object/mkt-mar-r05-oa01" TargetMode="External"/>
  <Relationship Id="rId4" Type="http://schemas.openxmlformats.org/officeDocument/2006/relationships/hyperlink" Target="https://marketing.lumbre.lat/object/mkt-mar-r05-oa01"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hyperlink" Target="https://marketing.lumbre.lat/object/mkt-mar-r05-oa01" TargetMode="External"/>
  <Relationship Id="rId4" Type="http://schemas.openxmlformats.org/officeDocument/2006/relationships/hyperlink" Target="https://marketing.lumbre.lat/object/mkt-mar-r05-oa01"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hyperlink" Target="https://marketing.lumbre.lat/object/mkt-mar-r05-oa01"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hyperlink" Target="https://es.wikipedia.org/wiki/Propuesta_de_valor" TargetMode="External"/>
  <Relationship Id="rId4" Type="http://schemas.openxmlformats.org/officeDocument/2006/relationships/hyperlink" Target="https://es.wikipedia.org/wiki/Hoja_de_c%C3%A1lculo" TargetMode="External"/>
  <Relationship Id="rId5" Type="http://schemas.openxmlformats.org/officeDocument/2006/relationships/hyperlink" Target="https://www.inegi.org.mx/app/denue/"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5-oa01" TargetMode="External"/>
  <Relationship Id="rId3" Type="http://schemas.openxmlformats.org/officeDocument/2006/relationships/notesSlide" Target="../notesSlides/notesSlide9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tri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ues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ar-r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247775"/>
            <a:ext cx="3105150" cy="24860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letar una matriz de propuesta de valor con comprador, beneficio, evidencia y diferenciación, y señalar en qué celda la oferta no dice n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Posicionamiento: qué vendes y a quién». Enseña la matriz de propuesta de valor como hoja de trabajo: los ocho campos, el beneficio frente a la alternativa del cliente, la prueba que lo respalda y el riesgo que corre. Incluye el ejemplo resuelto de la panadería, un medidor de cobertura de la matriz, ocho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triz de propuesta de valor · beneficio · evidencia · diferenciación · prueba · alternativa · riesgo del cliente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propuesta de valo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mos los únicos que…» no convence a nadie, y es lo primero que sale cuando te preguntan en qué te distingues. El problema no suele ser que sea falso: es que no dice nada. No dice a quién le sirve, no dice qué gana el cliente, no dice con qué prueba, y no dice frente a qué alternativa. Cuando alguien lo escucha, no tiene con qué compararl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propuesta de valo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la herramienta que resuelve ese problema: una matriz de propuesta de valor. Es una tabla con una fila por criterio y una columna por cada tipo de cliente. Sirve para tres cosas concretas: resumir tu oferta en una frase, escribir la campaña o la ficha de producto sin inventar nada, y dejar a la vista la celda donde tu oferta no dice n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propuesta de valo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s a llenar con lo que ya sabes y también con lo que todavía no sabes, y esa segunda parte es la importante. Al final te queda una hoja: no un documento bonito, sino un instrumento que se puede corregir. Y trae sus límites escritos, porque hay dos cosas que la matriz no puede hacer por ti aunque la llenes completa: no valida que tu beneficio importe, y no detecta al competidor que no está en tu ma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propuesta de valo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nar una matriz de propuesta de valor con una columna por cada tipo de cliente y los seis campos que se llenan por columna: resultado, causa, beneficio, alternativa, prueba y riesgo. Escribir en la columna de resultado la frase literal del cliente y no tu traducción de mark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propuesta de valo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8]]></a:t>
            </a:r>
          </a:p>
        </p:txBody>
      </p:sp>
      <p:sp>
        <p:nvSpPr>
          <p:cNvPr id="7" name="" descr=""/>
          <p:cNvSpPr/>
          <p:nvPr/>
        </p:nvSpPr>
        <p:spPr>
          <a:xfrm>
            <a:off x="514350" y="1219200"/>
            <a:ext cx="8115300" cy="22764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ner en la columna de prueba sólo lo que existe —una muestra, un dato de tu registro de ventas o un caso identificable— y marcar «pendiente» con fecha cuando no tengas nada. Nombrar el riesgo que corre el cliente si te compra. Leer la frase de una línea en voz alta y saber si está lista.]]></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decir en qué celda tu oferta no dice nada y qué hay que hacer con esa cel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propuesta de valo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la hoja completa con sus ocho campos, las cinco reglas de llenado, un ejemplo resuelto de principio a fin y un medidor que te dice qué tan llena está tu matriz.]]></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valida que tu beneficio importe, no decide tu precio y no encuentra al competidor que no está en tu map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de prueba sólo admite pruebas que existen. Donde no hay registro, se escribe «pendiente» y se fecha; la cifra no se inve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propuesta de valo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mplo trabaja con datos inventados para el ejercicio y está señalado como tal.]]></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un método de orden y de revisión; lo que tu mercado haga con la frase depende de tu operación, de tus precios y de tu equip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tiene una regla de forma que conviene decir primero, porque es la que más se olvida: se llena hacia los lados, no hacia abajo. Las filas son los criterios y las columnas son los tipos de cliente. Si la haces al revés —un cliente por fila— terminas con ocho filas de un solo cliente y sin poder comparar, y comparar es justo lo que la herramienta sirve par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ocho campos, dos no se llenan por celda: el tipo de cliente es el encabezado de la columna, y la frase de una línea es el resultado, la fila final donde se lee lo que salió de la colum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campos que sí se llenan por celda van siempre en el mismo orden, y ese orden es el orden en que razona el cliente: qué quiere conseguir (resultado), qué es lo que lo consigue (causa), qué gana con tu solución (beneficio), qué alternativa tiene hoy y hasta dónde le llega (alternativa), qué prueba respalda todo eso (prueba) y qué riesgo corre si te compra (ries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va antes que el beneficio a propósito: si escribes el beneficio primero, terminas escribiendo el beneficio de tu negocio —«entregamos rápido»— en vez del del cliente —«no compro pan que se echa a perder»—. Y la prueba va antes que el riesgo por una razón práctica: cuando no sabes qué prueba respalda tu beneficio, todavía no sabes qué riesgo le estás pidiendo al cliente que acep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tamaño: una columna es un tipo de cliente, no una variante. Si empiezas a meter variantes («familia grande», «familia con niños»), el beneficio se duplica, la alternativa se difumina y la comparación se pier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ocho campos de la herramienta. Los seis del medio se llenan una vez por cada tipo de cliente; el primero es el encabezado y el último es el resul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95450"/>
                <a:gridCol w="3152775"/>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en la cel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cabezado de la columna: a quién le hablas, con una situación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un segmento («familias», «jóvenes»): una columna así no se puede ll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que el cliente qui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literal del cliente, con sus palabras: lo que quiere con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ucirlo a lenguaje de marketing: «calidad y frescura en cada p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de es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s tú que produce es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el beneficio con otras palabras y llamarlo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95450"/>
                <a:gridCol w="3152775"/>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en la cel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eficio de tu 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gana con tu solución, en los términos de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la característica de tu producto en vez del bene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del cliente y su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usa hoy y hasta dónde le llega: dónde se acaba y qué le c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r a un negocio conocido y dejar fuera su límit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uestra, un dato de tu registro de ventas o un caso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un adjetivo: ahí no hay prueba, hay una 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8]]></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695450"/>
                <a:gridCol w="3152775"/>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 en la cel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que corr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 salir mal si t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a vacía: sin riesgo reconocido no hay 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de 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final, escrita en el orden en que se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gar tres frases: si necesita dos, todavía no está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jilla vacía ya te dice dos cosas: cuántos campos tienes que llenar por cliente y dónde se acaba el trabajo. Una columna por tipo de cliente, seis celdas por columna, y una fila al final que es el resultado de la column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triz-estructur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8]]></a:t>
            </a:r>
          </a:p>
        </p:txBody>
      </p:sp>
      <p:sp>
        <p:nvSpPr>
          <p:cNvPr id="7" name="" descr=""/>
          <p:cNvSpPr/>
          <p:nvPr/>
        </p:nvSpPr>
        <p:spPr>
          <a:xfrm>
            <a:off x="514350" y="1219200"/>
            <a:ext cx="8115300" cy="30670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670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onfusiones que unproductive una matriz]]></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eneficio contra característica: la característica es lo que tu producto tiene («horneamos dos veces al día»); el beneficio es lo que al cliente le pasa («pides la cantidad que van a comer, no más»). En la matriz, las dos cosas van en filas distintas.]]></a:t>
            </a:r>
          </a:p>
        </p:txBody>
      </p:sp>
      <p:sp>
        <p:nvSpPr>
          <p:cNvPr id="11" name=""/>
          <p:cNvSpPr txBox="1"/>
          <p:nvPr/>
        </p:nvSpPr>
        <p:spPr>
          <a:xfrm>
            <a:off x="685800" y="29527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ueba contra argumento: un argumento es una razón que se dice; una prueba es un hecho que se puede mostrar o consultar. «Somos los únicos que lo hacemos así» es un argumento; una muestra que el cliente puede ver es una prueb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una columna por tipo de cl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8]]></a:t>
            </a:r>
          </a:p>
        </p:txBody>
      </p:sp>
      <p:sp>
        <p:nvSpPr>
          <p:cNvPr id="7" name="" descr=""/>
          <p:cNvSpPr/>
          <p:nvPr/>
        </p:nvSpPr>
        <p:spPr>
          <a:xfrm>
            <a:off x="514350" y="1219200"/>
            <a:ext cx="8115300" cy="20383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383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iesgo contra garantía: el riesgo es lo que el cliente puede perder si te compra y sales mal; la garantía es lo que tú te comprometes a hacer si algo sale mal. La matriz pide el del cliente, no el tuyo.]]></a:t>
            </a:r>
          </a:p>
        </p:txBody>
      </p:sp>
      <p:sp>
        <p:nvSpPr>
          <p:cNvPr id="10" name=""/>
          <p:cNvSpPr txBox="1"/>
          <p:nvPr/>
        </p:nvSpPr>
        <p:spPr>
          <a:xfrm>
            <a:off x="685800" y="22383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ase contra eslogan: la frase de una línea no se elige de antemano ni se recicla de una campaña anterior; se arma con las celdas de la columna, en ord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de llen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glas son cinco y ninguna es opcional.]]></a:t>
            </a:r>
          </a:p>
        </p:txBody>
      </p:sp>
      <p:sp>
        <p:nvSpPr>
          <p:cNvPr id="8" name=""/>
          <p:cNvSpPr txBox="1"/>
          <p:nvPr/>
        </p:nvSpPr>
        <p:spPr>
          <a:xfrm>
            <a:off x="514350" y="16287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una fila por criterio y una columna por cada tipo de cliente. Si te sobran filas, el problema no es la matriz: es que estás metiendo dos criterios en la misma fila.]]></a:t>
            </a:r>
          </a:p>
        </p:txBody>
      </p:sp>
      <p:sp>
        <p:nvSpPr>
          <p:cNvPr id="9" name=""/>
          <p:cNvSpPr txBox="1"/>
          <p:nvPr/>
        </p:nvSpPr>
        <p:spPr>
          <a:xfrm>
            <a:off x="514350" y="2686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n la columna «resultado que el cliente quiere» se copia la frase literal del cliente, no tu traducción. Se copia tal cual, aunque suene torpe, porque esa frase es la que te va a decir después si entendiste bien el problema. Si no la tienes escrita, la celda dice «pendiente de entrevista» y esa es información, no un hue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de llen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la columna de prueba sólo admite pruebas que existen: una muestra, una cifra de tu registro de ventas o un caso identificable. Si no tienes prueba, escribes «pendiente» y no la inventes. «Pendiente» no es una celda vacía: es una tarea con fecha y con nombre.]]></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la columna de riesgo es obligatoria. Un beneficio sin riesgo reconocido no es una propuesta de valor, es un anuncio: parece que todo lo tuyo es bueno y nunca le dices al cliente qué es lo que puede salir m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de llen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la frase final se lee en voz alta. Si necesita dos frases o tres tecnicismos, todavía no está lista. La voz es el detector: hay frases que en la pantalla se ven bien y al decirse se atropell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de lle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hueco y la falta de prueba son dos problemas distintos y se anotan distinto. La celda en blanco se convierte en tarea con nombre y fecha; la celda pendiente ya está escrita, sólo que falta el respal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elda-tres-estad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lumna de prueba y la de ries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columnas que separan una matriz útil de un decorado son la de prueba y la de riesgo, y las dos siguen el mismo criterio: sólo admiten hech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lumna de prueba y la de ries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 prueba admite tres cosas. Una muestra: algo que el cliente puede ver, tocar o probar, y que existe antes de que le digas nada. Un dato de tu registro de ventas: un conteo de lo que sí ocurrió, con su periodo. Un caso identificable: una clienta o un cliente que puedes nombrar, con su permiso, y que cuenta lo mismo que tú. Todo lo demás —«la mejor calidad», «más de tres años de experiencia», «la opción preferida del sector»— no es una prueba: es una afirmación sin respaldo. Si la celda no puede sostenerse con una de las tres, se escribe «pendiente» y se le pone fec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lumna de prueba y la de ries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 riesgo se llena con lo que la persona puede perder si te compra: el pan que llega viejo, la máquina que se queda parada el martes, la deuda que se mueve al nombre de tu negocio. Nombrar el riesgo no es tirar el negocio: es lo que permite que el cliente compare en serio. Una celda de riesgo en blanco es la señal más clara de que la oferta no está pensada para ese client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onviene tener clara una diferencia: el riesgo es del cliente, la garantía es tuya. La matriz pide el del cliente. Cuando alguien pregunta «¿y si me llega malo?», la respuesta honesta no es «eso no pasa»: es «esto es lo que puede pasar y esto es lo que hago y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olumna de prueba y la de riesg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columna de prueba puedo escribir «somos los únicos que horneamos dos veces al día» si en mi negocio efectivamente nadie más hornea dos veces al dí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olumna de prueba y la de riesg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e dice que lo que le preocupa es que el pan llegue viejo. ¿En qué celda va, con qué palabra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columna de prueba, porque es la frase más importante que dij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columna de riesgo, con sus palabras: «que el pan llegue viej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columna de resultado, porque es lo que ella quiere consegu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la columna de alternativa, porque es lo que le da miedo de la compet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elda con la columna de la matriz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 el pan no se eche a perder antes del día 2»]]></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rneamos dos veces al día y cortamos al ped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des la cantidad que van a comer, no má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nadería de esquina», que hornea una sola vez al mediodía]]></a:t>
            </a:r>
          </a:p>
        </p:txBody>
      </p:sp>
      <p:sp>
        <p:nvSpPr>
          <p:cNvPr id="14" name=""/>
          <p:cNvSpPr txBox="1"/>
          <p:nvPr/>
        </p:nvSpPr>
        <p:spPr>
          <a:xfrm>
            <a:off x="514350" y="3676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9 pedidos de pan grande en 30 días» (dato inventado para el ejerc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pan llegue viej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usa: lo que haces tú que produce ese resulta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eneficio de tu solución para el client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ternativa del cliente y su límit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ueba: un dato de tu registro de ventas]]></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iesgo que corre el cliente si te compr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sultado que el cliente quiere, en su palab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fragmento pertenece a una columna de la matriz. Clasifica los och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us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enefici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ternativ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 el pan no se eche a perder antes del día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no tenga que correr a la panadería antes de que cierr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neamos dos veces al día y cortamos al ped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mos cada lote antes de que salga del hor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des la cantidad que van a comer, no má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compras pan que se queda en la bolsa hasta el doming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anadería de esquina», que hornea una sola vez al mediodía]]></a:t>
            </a:r>
          </a:p>
        </p:txBody>
      </p:sp>
      <p:sp>
        <p:nvSpPr>
          <p:cNvPr id="13" name=""/>
          <p:cNvSpPr txBox="1"/>
          <p:nvPr/>
        </p:nvSpPr>
        <p:spPr>
          <a:xfrm>
            <a:off x="514350" y="3390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súper», donde el pan se queda junto al mostrador hasta el día que te toca]]></a:t>
            </a:r>
          </a:p>
        </p:txBody>
      </p:sp>
      <p:sp>
        <p:nvSpPr>
          <p:cNvPr id="14"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triz se llena hacia los ___: una fila por ___ y una columna por cada ___ de cliente. En la columna de ___ copias la frase literal del cliente; en la de ___ sólo entran pruebas que existen, y si no hay, escribes ___; y la columna de ___ es obligatoria, porque un beneficio sin riesgo reconocido no es propuesta de val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cabe en ocho pasos, y los ocho caben en una hoja.]]></a:t>
            </a:r>
          </a:p>
        </p:txBody>
      </p:sp>
      <p:sp>
        <p:nvSpPr>
          <p:cNvPr id="8" name=""/>
          <p:cNvSpPr txBox="1"/>
          <p:nvPr/>
        </p:nvSpPr>
        <p:spPr>
          <a:xfrm>
            <a:off x="514350" y="16287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Escribe arriba el tipo de cliente de cada columna. Si no lo puedes escribir con una situación concreta, todavía no sabes a quién le hablas y la matriz no tiene dónde apoyarse.]]></a:t>
            </a:r>
          </a:p>
        </p:txBody>
      </p:sp>
      <p:sp>
        <p:nvSpPr>
          <p:cNvPr id="9" name=""/>
          <p:cNvSpPr txBox="1"/>
          <p:nvPr/>
        </p:nvSpPr>
        <p:spPr>
          <a:xfrm>
            <a:off x="514350" y="2686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pia en la fila de resultado la frase literal del cliente. Si no la tienes escrita, escribe «pendiente de entrevista» y sigue: una celda honesta vale más que una celda invent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scribe la causa: qué haces tú. Y después el beneficio, en palabras del cliente. Si el beneficio se parece a la causa con otros términos, todavía no está separado de tu product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Escribe la alternativa que el cliente usa hoy y su límite: dónde se acaba y qué le cuesta. Sin el límite, la alternativa no sirve para comparar.]]></a:t>
            </a:r>
          </a:p>
        </p:txBody>
      </p:sp>
      <p:sp>
        <p:nvSpPr>
          <p:cNvPr id="9" name=""/>
          <p:cNvSpPr txBox="1"/>
          <p:nvPr/>
        </p:nvSpPr>
        <p:spPr>
          <a:xfrm>
            <a:off x="514350" y="3343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Pon la prueba o «pendiente». Si es «pendiente», ponle fecha y tu nombre: es una tarea, no un huec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Escribe el riesgo que corre el cliente si te compra, con sus palabra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Lee la frase de una línea en voz alta, con el orden de las filas. Si necesita dos frases o tres tecnicismos, todavía no está lista.]]></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cho. Revisa la columna completa en busca de la celda que no dice nada: la que quedó en blanco o la que dice «pendiente». Esa celda es tu siguiente tarea, y se anota con nombre y fe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espués defilled: revisa la matriz entera cada vez que cambie el negocio. Un precio nuevo, un cliente nuevo o una hornada que cambió el turno cambian celdas, y una matriz que no se revisa deja de decir la verdad sin avis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dor de cobertura de la matri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eve las tres barras y mira las cuatro cifras: cuántas celdas tiene tu matriz, cuántas quedan en blanco, qué tanto está cubierta y qué parte de lo escrito sigue sin respaldo. Seis campos se llenan por columna: resultado, causa, beneficio, alternativa, prueba y riesgo.]]></a:t>
            </a:r>
          </a:p>
        </p:txBody>
      </p:sp>
      <p:sp>
        <p:nvSpPr>
          <p:cNvPr id="8" name=""/>
          <p:cNvSpPr txBox="1"/>
          <p:nvPr/>
        </p:nvSpPr>
        <p:spPr>
          <a:xfrm>
            <a:off x="514350" y="25527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edidor de la matriz de propuesta de valor: con el número de columnas, de celdas escritas y de pendientes muestra cuántas celdas hay, cuántas quedan en blanco, la cobertura en por ciento y el porcentaje de pendientes.]]></a:t>
            </a:r>
          </a:p>
        </p:txBody>
      </p:sp>
      <p:sp>
        <p:nvSpPr>
          <p:cNvPr id="9" name=""/>
          <p:cNvSpPr txBox="1"/>
          <p:nvPr/>
        </p:nvSpPr>
        <p:spPr>
          <a:xfrm>
            <a:off x="514350" y="3429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Variables del laboratorio]]></a:t>
            </a:r>
          </a:p>
        </p:txBody>
      </p:sp>
      <p:sp>
        <p:nvSpPr>
          <p:cNvPr id="10"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lumnas (tipos de cliente): 1 a 4]]></a:t>
            </a:r>
          </a:p>
        </p:txBody>
      </p:sp>
      <p:sp>
        <p:nvSpPr>
          <p:cNvPr id="11"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ldas escritas: 0 a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dor de cobertura de la matri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ldas escritas como «pendiente»: 0 a 24]]></a:t>
            </a:r>
          </a:p>
        </p:txBody>
      </p:sp>
      <p:sp>
        <p:nvSpPr>
          <p:cNvPr id="8" name=""/>
          <p:cNvSpPr txBox="1"/>
          <p:nvPr/>
        </p:nvSpPr>
        <p:spPr>
          <a:xfrm>
            <a:off x="514350" y="15716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interacción se realiza en el OA; esta diapositiva conserva la explicación y los parámetr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na la matriz, paso a pas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matriz de dos tipos de cliente hay doce celdas que se llenan: seis campos por columna. Escribiste nueve y marcaste tres de ellas como «pendiente». ¿Cuántas celdas quedan en blanco, es decir, sin decir nada?]]></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celdas): _____________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rase de una línea no es una tarea de copywriting: es la lectura en orden de las seis celdas de una columna. Si al leer en voz alta sobran tecnicismos, lo que sobra está en las celdas, no en la fras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celdas-a-fras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1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encabezado de la colum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nadería La Espiga (nombre ficticio) vende pan en un local de barrio. La primera columna de la matriz se titula «familia de 3 personas». Se escribe así, con una situación concreta y no con un segmento: una familia de tres personas es una situación de casa; «familias» es un grupo, y un grupo no permite llenar n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2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sultado que el cliente quier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pan no se eche a perder antes del día 2». Esa frase está copiada literal: es la que dijo la clienta cuando se le preguntó qué le fastidia del pan que compra. No aparece翻译 de por medio, ni «frescura», ni «calidad». En la matriz, esa frase es la que manda: todo lo demás de la columna tiene que servir a este result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3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usa: lo que haces tú]]></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neamos dos veces al día y cortamos al pedido». La causa es lo que hace el negocio, no lo que el cliente recibe. Aquí se ve por qué la causa va antes del beneficio: la causa explica el resultado y, sin ella, el beneficio queda como una promesa suel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4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Beneficio para el clien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s la cantidad que van a comer, no más». Ojo con la diferencia: la causa es «cortamos al pedido» y el beneficio es el efecto que eso tiene en la bolsa de pan de esa casa. Si en esta celda se hubiera escrito «corte al pedido», la matriz estaría describiendo el producto, no la ganancia del cl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5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lternativa y su lími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del cliente es la «panadería de esquina», y su límite es que «hornean una sola vez al mediodía». Sin ese límite, la celda sólo nombraría un competidor. Con el límite, la columna ya dice por qué se te elige: hay un momento del día en que el pan de la panadería de esquina ya no sir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6 de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Prueb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 pedidos de pan grande en 30 días». Es un dato del registro de ventas del propio negocio, con su periodo, y está marcado como dato inventado para el ejercicio. No es un adjetivo ni una estimación: es un conteo de lo que sí ocurrió. Si el negocio no llevara ese registro, aquí se escribiría «pendiente» con la fecha de la tarea, y la celda no se rellenaría con un número que nadie后可 verific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7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Riesgo que corre el clien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pan llegue viejo». Es la parte que más cuesta escribir y la que más vale: el cliente puede perder pan, y también puede perder la confianza de su casa si el pan llega viejo dos veces seguidas. Con esta celda escrita, la propuesta de valor deja de ser un anuncio y empieza a ser una comparación hone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matriz de la Panadería La Espiga · Paso 8 de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a frase de una líne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 horneado dos veces al día, en la cantidad que van a comer y no más». Se arma con las celdas de la columna, en orden, y se lee en voz alta: cabe en una línea, no tiene tecnicismos y se entiende la primera vez. La celda de riesgo y la de alternativa no aparecen en la frase, y no están de sobra: la frase es para el cliente y el resto de la columna es para tu negotiation interna y para la conversación de ven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completa de un solo tipo de cliente. Es más de lo que parece: seis celdas escrito con las palabras de la clienta y con un dato del registro del negoc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jemplo-la-espig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na la matriz, paso a 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ocho pasos para llenar una columna de la matriz.]]></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arriba el tipo de cliente de cada columna, con una situación concret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causa y después el beneficio, con las palabras del cliente]]></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er la prueba o «pendiente» con fech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er la frase de una línea en voz alt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piar la frase literal del cliente en la fila de result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cribir el riesgo que corre el cliente si te compra]]></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scribir la alternativa que usa hoy y su límite]]></a:t>
            </a:r>
          </a:p>
        </p:txBody>
      </p:sp>
      <p:sp>
        <p:nvSpPr>
          <p:cNvPr id="9" name=""/>
          <p:cNvSpPr txBox="1"/>
          <p:nvPr/>
        </p:nvSpPr>
        <p:spPr>
          <a:xfrm>
            <a:off x="628650" y="1943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 Revisar la columna completa y anotar la celda que no dice nada, con nombre y fec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revisión de la matriz y la celda que no dice nad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matriz como qued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familia de 3 personas» de La Espiga (nombre ficticio) tiene sus seis celdas escritas y una frase de una línea. Todo se ve bien en la pantalla: el resultado, la causa, el beneficio, la alternativa con su límite, la prueba y el riesgo. Es el momento en el que casi todo mundo cierra la laptop.]]></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revisión de la matriz y la celda que no dice nada · Paso 2 de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revisión: la celda que no dice na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la columna completa, una celda no dice nada: la de prueba. En la copia que se imprimió para la conversación con el equipo, esa celda quedó en blanco porque quien la copió no encontró el registro. El hueco se ve en la frase final: la frase promete «en la cantidad que van a comer y no más» y no hay nada detrás que la sostenga. Ése es el juego de la matriz: una celda vacía no se nota en la frase, se nota cuando alguien pregunta «¿y eso cómo lo sab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revisión de la matriz y la celda que no dice nad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no se ha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llena con un número de memoria, no se copia el dato de otro negocio y no se escribe «la mejor calidad». Tampoco se deja en blanco: el blanco hides the problem and the price of the problem, que es que la oferta deja de sostenerse. La regla es una sola: si no hay prueba, se escribe «pendie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revisión de la matriz y la celda que no dice nada · Paso 4 de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rrec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pendiente» en la celda de prueba y se le pone fecha y nombre de responsable: buscar el registro de pedidos del mes. Con eso, la matriz deja de fingir: ahora dice exactamente dónde está el agujero y quién lo tapa. Eso no debilita la propuesta de valor; la vuelve honesta, y una propuesta honesta se puede defender en una convers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revisión de la matriz y la celda que no dice nad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celda de riesgo se revisa apar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ice «que el pan llegue viejo». Con esa celda escrita, la conversación deja de ser sobre la panadería y pasa a ser sobre la bolsa de pan de la casa del cliente: qué pasa si llega viejo, qué se hace y qué no. Si esa celda hubiera quedado vacía, la propuesta de valor habría sido sólo un anuncio con adjectiv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Ejemplo resuelto (caso ficticio): la revisión de la matriz y la celda que no dice nad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queda al fin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una hoja con seis celdas, una frase de una línea, una celda con «pendiente» y una fecha. Ese «pendiente» es el resultado más útil de la herramienta: no dice lo que tu negocio sabe, dice lo que tu negocio todavía no sabe y no ha escrito. Todas las cifras y nombres de este ejemplo son inventados para el ejerc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na la matriz, paso a pa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as redes del negocio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columna de prueba puede ir el número que me dio mi proveedor, aunque yo no lo haya medid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tengo prueba, escribo «pendiente» y le pongo la fech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sultado que quiere el cliente lo escribo con mis palabras, para que se entienda mej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lumna de riesgo es opcional: si no la tengo, la dejo vacía y y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beneficio sin riesgo reconocido no es propuesta de valor.»]]></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frase de una línea se arma con las celdas, en el orden en que se dic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na la matriz, paso a pas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una matriz con una columna por cada tipo de cliente que atiendes y llena las seis celdas de una columna: resultado con la frase literal de una clienta o un cliente, causa, beneficio, alternativa con su límite, prueba y riesg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prueba pon sólo lo que exista: una muestra, un dato de tu registro de ventas o un caso identificable; si no tienes, escribe «pendiente» y ponle fecha. Después escribe la frase de una línea, léela en voz alta y anota la celda que no dice nada.]]></a:t>
            </a:r>
          </a:p>
        </p:txBody>
      </p:sp>
      <p:sp>
        <p:nvSpPr>
          <p:cNvPr id="8" name=""/>
          <p:cNvSpPr txBox="1"/>
          <p:nvPr/>
        </p:nvSpPr>
        <p:spPr>
          <a:xfrm>
            <a:off x="514350" y="26003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o tienes la hoja que esta ruta entrega.]]></a:t>
            </a:r>
          </a:p>
        </p:txBody>
      </p:sp>
      <p:sp>
        <p:nvSpPr>
          <p:cNvPr id="9" name=""/>
          <p:cNvSpPr txBox="1"/>
          <p:nvPr/>
        </p:nvSpPr>
        <p:spPr>
          <a:xfrm>
            <a:off x="514350" y="30575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copies frases de marketing en la fila de resultado: si no tienes la frase literal del cliente, escribe «pendiente de entrevista» y ya sabes que tu siguiente paso es una conversación. Y no rellenes la celda en blanco con un adjetivo para que la matriz se vea comple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Memoria: camp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8]]></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que el cliente qui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literal del cliente: lo que quiere con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de es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s tú que produce es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eficio de tu 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gana,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y su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usa hoy y hasta dónde le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uestra, un dato de tu registro o un caso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Memoria: camp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8]]></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 perder si t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lda escrita sin respaldo, con fech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de 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tura en orden de las celdas de una colum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Memoria: campo y defini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ar-r05-oa01"/>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Tarjetas de repaso rápid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lena la matriz: hacia abajo o hacia los lado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cia los lados. Una fila por criterio y una columna por cada tipo de cliente. Hacia abajo se hace un cliente por fila y se pierde la compar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Tarjetas de repaso rápid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la fila de resulta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ase literal del cliente, con sus palabras. Nada de traducción de market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Tarjetas de repaso rápid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admiten la columna de prueb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uestra, un dato de tu registro de ventas o un caso identificable. Si no hay prueba, se escribe «pendiente» con fecha y nunca se inventa una cifr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Tarjetas de repaso rápid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columna de riesgo es obligatori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beneficio sin riesgo reconocido no es propuesta de valor: es un anuncio. Nombrar el riesgo es lo que permite que el cliente compare en seri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Tarjetas de repaso rápid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riesgo y garantí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iesgo es lo que el cliente puede perder si te compra; la garantía es lo que tú prometes hacer si algo sale mal. La matriz pide el del client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Tarjetas de repaso rápid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abe si la frase de una línea está list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yéndola en voz alta. Si necesita dos frases o tres tecnicismos, todavía no está lis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na la matriz, paso a paso · Tarjetas de repaso rápid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cosas NO hace la matriz aunque la llenes complet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llena la matriz, paso a paso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valida que tu beneficio importe y no detecta al competidor que no está en tu mapa de alternativa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rueb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iesg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eric-huec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Llenas la matriz por columnas, sostienes la prueba sólo con pruebas que existes, nombras el riesgo, lees la frase en voz alta y sabes qué celda de tu oferta no dice nada.]]></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ocho campos y al medidor de cobertura. Casi siempre el fallo está en la columna de prueba: o se rellena con un dato que no es del negocio, o se confunde una celda en blanco con una celda pendient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 matriz hacia los lados: una fila por criterio y una columna por cada tipo de cliente, con los seis campos que se llenan por column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s la frase literal del cliente en la fila de resultado y no tu traducción de marketing.]]></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beneficio de característica, y el riesgo del cliente de tu garantí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ienes la columna de prueba con una muestra, un dato de tu registro de ventas o un caso identificable, y escribes «pendiente» con fecha cuando no hay nad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el riesgo que corre el cliente si te compra, porque sin riesgo reconocido no hay propuesta de valo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s la cobertura de tu matriz y localizas la celda que no dice nada, con nombre y fech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s la frase de una línea con las celdas de una columna y la lees en voz alta para decidir si está list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8]]></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914650"/>
                <a:gridCol w="2990850"/>
                <a:gridCol w="2209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iende por propuesta de valor y por qué se ordena en una tabla con criterio y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valor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lección fija el método, no ningún resultad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hoja de cálculo y por qué una rejilla de filas y columnas sirve para comparar por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cálcul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de trabajo; el contenido de cada celda lo decide 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8]]></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914650"/>
                <a:gridCol w="2990850"/>
                <a:gridCol w="2209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lternativas reales hay en tu zona, para llenar la columna de alternativa y su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del INEGI: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directorio, para tu búsqueda; no es un promedio ni un pro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ipos de prueba admite la columna: muestra, dato del registro de ventas o caso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la herramienta T04 de esta ruta (ficha de la matriz de 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la regla es de la herramienta, no un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914650"/>
                <a:gridCol w="2990850"/>
                <a:gridCol w="2209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egocios, nombres, frases y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afirmar de otro negocio al describir la alternativa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describir lo que tú haces y lo que el cliente usa, sin afirmar nada del otro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ropuesta_de_valor"/>
              </a:rPr>
              <a:t><![CDATA[Propuesta de valor: el concepto que esta matriz orden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a y compárala con tu columna de resultado: ¿dicen lo mismo o tu negocio está entendiendo otra cos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Hoja_de_c%C3%A1lculo"/>
              </a:rPr>
              <a:t><![CDATA[Hoja de cálculo: la rejilla que hace posible la matriz]]></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ira cómo una hoja ordena filas y columnas. Tu matriz es esa misma rejilla con una regla por columna.]]></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app/denue/"/>
              </a:rPr>
              <a:t><![CDATA[DENUE del INEGI: las alternativas que hay en tu zona]]></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u actividad y tu municipio: esa lista es la materia con la que se llena la columna de alternativa y su límit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Matriz de propuesta de valor»: «Constructor de oferta y paquetes», la ruta siguiente del curso «Posicionamiento: qué vendes y a quién».]]></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una oferta con beneficio, alternativa, prueba y riesgo anotados en una hoja— también decide qué se empaqueta en un paquete; sólo que el paquete tiene que tener nombre, contenido, precio y un límite, y eso obliga a decidir qué entra y qué se deja fuer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5-oa01"/>
              </a:rPr>
              <a:t><![CDATA[Matriz de propuesta de va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qué celda dice la verdad y cuál no) y el instrumento de medición (la matriz y su medidor de cobertura); la siguiente los lleva a la construcción de dos ofertas distintas, una por cada valor de comp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2026-10-25T06:24:56Z</dcterms:created>
  <dcterms:modified xsi:type="dcterms:W3CDTF">2026-10-25T06:24:56Z</dcterms:modified>
  <dc:title>Matriz de propuesta de valor</dc:title>
  <dc:description>Presentación editable del OA «Matriz de propuesta de valor». Enlace: https://marketing.lumbre.lat/object/mkt-mar-r05-oa01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