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slides/slide83.xml" ContentType="application/vnd.openxmlformats-officedocument.presentationml.slide+xml"/>
  <Override PartName="/ppt/notesSlides/notesSlide83.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presProps" Target="presProps.xml"/>
  <Relationship Id="rId87" Type="http://schemas.openxmlformats.org/officeDocument/2006/relationships/viewProps" Target="viewProps.xml"/>
  <Relationship Id="rId88" Type="http://schemas.openxmlformats.org/officeDocument/2006/relationships/tableStyles" Target="tableStyles.xml"/>
</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bjeto de aprendizaje de Lumbre · Marketing]]></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erca de este OA» (2 de 2).]]></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tructor de oferta y paquetes» (2 de 5).]]></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tructor de oferta y paquetes» (3 de 5).]]></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tructor de oferta y paquetes» (4 de 5).]]></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onstructor de oferta y paquetes» (5 de 5).]]></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rimero las palabras, porque el orden importa» (2 de 2).]]></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6-oa01]]></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nueve campos y el orden en que se llenan» (2 de 3).]]></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La ficha: nueve campos y el orden en que se llenan» (3 de 3).]]></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6-oa01]]></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so inventado para el ejercicio): la cesta de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Nombre y tipo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del paquete: «Cesta de fin de semana · 3 panes». Tipo de cliente: familia de 3 personas que compra cada 15 días. El nombre dice las dos cosas que el cliente necesita saber antes de preguntar nada: qué viene y de qué tamaño. Todos los datos de este ejemplo son inventados para el ejerci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so inventado para el ejercicio): la cesta de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Núc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 que dura dos días sin echarse a perder, en la cantidad que van a comer.» Una sola cosa, y dicha con palabras que esa familia usaría. Si el núcleo dice «pan de calidad», no dice nada: la familia no compra calidad, compra pan que no se echa a perder el lunes por la mañ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so inventado para el ejercicio): la cesta de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m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Mermelada de temporada, marcada como opcional; tarjeta de puntos, incluida. El guion del opcional es el que hace el trabajo: le dice al cliente que puede sumar sin que le cambien el paquete. Si no hay ni un solo opcional, el complemento deja de ser complemento y pasa a ser catálog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so inventado para el ejercicio): la cesta de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arto a domicilio y pedidos con menos de 24 horas de aviso. Dos líneas, cortas y explícitas. Es la lista que, después de la firma, evita la conversación de «yo pensé que sí incluía repar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1 (caso inventado para el ejercicio): la cesta de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Precio, condiciones, prueba y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de lista: 320 pesos, incluye IVA. Condiciones: entrega los jueves, pago contra entrega, cambio sólo por producto dañado. Prueba: 9 pedidos de pan grande en 30 días, del registro propio del ejercicio. Versión: 2, con fecha 20/10/2026. (Cifras inventadas para el ejercicio: no son precios de mercado medid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Es un conjunto con nombre que decide qué se compra junto, con un núcleo, complementos y un límite, y por eso tiene un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paquete se define por su contenido y su límite, no por un descuento. Si lo único que cambia es el precio según el volumen, lo que tienes es una lista con precios por volumen: el cliente sigue sin saber qué compra. El núcleo (una sola cosa), los complementos y la lista de lo que no incluye son lo que convierte un conjunto de productos en un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Definición de la herramienta: núcleo, complementos, lo que no incluye, precio de lista, condiciones, prueba y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 · Opción múltiple» (2 de 2).]]></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paquetes, dos valores de compra» (2 de 3).]]></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Dos paquetes, dos valores de compra» (3 de 3).]]></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jercicio inventado a partir del primero): la cesta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1 de 5: 1. Nombre y tipo de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Nombre: «Cesta de semana · 6 panes». Tipo de cliente: una oficina de 6 personas que pide pan el lunes para toda la semana. El nombre dice el producto, la frecuencia y la cantidad: quien lo lee sabe de un vistazo qué compra. Este segundo paquete es inventado para el ejercicio, a partir del primer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jercicio inventado a partir del primero): la cesta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2 de 5: 2. Núc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an que aguanta el lunes, el miércoles y el viernes sin echarse a perder, en la cantidad que van a comer.» El núcleo de la oficina no es «el mismo pan»: es pan que aguanta tres días, porque la diferencia entre el paquete A y el B no está en el nombre, está en la promesa. Un paquete sin núcleo propio es el mismo paquete con otro tamañ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jercicio inventado a partir del primero): la cesta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3 de 5: 3. Complement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Café de grano de tueste medio, opcional; tarjeta de puntos, incluida. La tarjeta va incluida en los dos porque separarla no cuesta nada y sí cuesta que el cliente la pida después. El café va como opcional porque es justo lo que el cliente puede agregar sin que le cambien el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jercicio inventado a partir del primero): la cesta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4 de 5: 4.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Reparto a domicilio, pedidos con menos de 24 horas de aviso y pan de grano integral. La tercera línea es la que importa aquí: la oficina pidió pan integral y el paquete no lo trae. Decirlo en el documento es lo que evita que la oficina lo pida después y tú lo ofrezcas sin cobrarl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corrido: Ejemplo resuelto 2 (ejercicio inventado a partir del primero): la cesta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Paso 5 de 5: 5. Precio, condiciones, prueba y vers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exto del paso: Precio de lista: 640 pesos, incluye IVA. Condiciones: entrega los lunes, pago contra entrega, cambio sólo por producto dañado. Prueba: 4 cestas semanales de 6 panes en un mes, del registro propio del ejercicio. Versión: 1, con fecha 20/10/2026. Las cifras son inventadas para el ejercicio: el precio sale de duplicar el del paquete A porque duplica el pan, no de un mercado medi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Sección» (2 de 2).]]></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275.86 pesos (tolerancia ±0.5)]]></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base sin IVA sale de dividir el precio de lista entre uno más la tasa: 320 entre 1.16 da 275.86 pesos (datos inventados para el ejercicio); el IVA contenido son 44.14 pesos. Ojo con el error clásico: 320 menos 16 % da 268.80, y eso no es la base sin IVA, porque el impuesto ya va dentro de la cifra que multiplicas. La tasa general es 16 %, pero hay actividades con tasa 0 % y exenciones: la que aplica a tu producto se confirma en la SAT.]]></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so 4 de las instrucciones de la herramienta: declarar si el precio incluye IVA y escribir también el precio sin IV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boratorio interactivo. Enlace: https://marketing.lumbre.lat/object/mkt-mar-r06-oa01]]></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El precio de lista de tus dos paquetes, y su base sin IVA» (2 de 2).]]></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6-oa01]]></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Fals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Falta todo lo que el documento no hace. Que el mercado pague ese precio se prueba vendiendo, no documentando; y que quede utilidad depende de tu costo y de tu margen, que se calculan con los números de tu negocio. El documento sí resuelve otra cosa, que es real y verificable: que el cliente sepa qué compra y que quede por escrito qué prometiste, con qué plazo y con qué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ímites de la herramienta: no valida que el mercado lo pague, no calcula costo ni margen y no sustituye la cotización con los datos de un cliente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Que no: el precio se pone cuando ya se sabe qué incluye el paquete y se declara si incluye IVA; ajustarlo al final rompe la promesa de la vers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de la herramienta pone el precio en el cuarto paso, después del núcleo, los complementos y el alcance, y antes de las condiciones. La razón es práctica: si el precio se negocia al final, el cliente ya decidió qué compra y tú ya prometiste un alcance, así que la conversación se vuelve sobre alcance y no sobre valor. Y el precio lleva versión y fecha: una oferta sin fecha se reutiliza por error en otro clien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Paso 4 de las instrucciones de la herramienta y el campo «Versión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4 · Opción múltiple» (2 de 2).]]></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l pan que dura dos días, en la cantidad que van a comer → Núc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mermelada de temporada, con guion de opcional →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parto a domicilio y pedidos con menos de 24 horas de aviso →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La cifra en pesos, con la entrega los jueves y el pago contra entrega → Precio de lista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ueve pedidos de pan grande en un mes, del registro propio del ejercicio → Prueb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l número 2 y la fecha 20/10/2026 → Versión y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nueve campos del constructor y el ejemplo resuelto de la cesta de fin de seman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5 · Relacionar» (2 de 2).]]></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1. El pan que dura dos días sin echarse a perder → Núc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2. «Pan que aguanta el lunes, el miércoles y el viernes» → Núc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3. La mermelada de temporada, marcada como opcional →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4. La tarjeta de puntos, incluida en el paquete → Comple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5. El reparto a domicilio →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6. Los pedidos con menos de 24 horas de aviso →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7. El precio de lista con su base sin IVA → Precio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8. La entrega los jueves y el cambio por producto dañado → Precio y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cuatro bloques de contenido de la ficha: núcleo, complementos, lo que no incluye y precio con condicion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6 · Clasificar» (2 de 2).]]></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núcleo · complementos · no incluye ·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orden importa: el núcleo define lo que se agrega, lo que se agrega define el alcance, el alcance define el precio, y el precio lleva su base sin IVA y sus condiciones. Cada respuesta es un campo de la ficha, y por eso el precio no puede ir antes que el núcle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os nueve campos del constructor y las cinco instrucciones de uso de la herramien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OA: https://marketing.lumbre.lat/object/mkt-mar-r06-oa01]]></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Escribe el núcleo en una frase, con la palabra del cliente → Lista los complementos y marca cuáles son opcionales → Escribe lo que no incluye, en una lista corta y explícita → Pon el precio de lista y, si aplica, el precio sin IVA → Versiona el documento con su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El núcleo va primero porque es lo que decide qué se agrega; los complementos van en el segundo paso, marcados como opcionales o incluidos; lo que no incluye va tercero, porque es la lista que evita la discusión de alcance; el precio va cuarto, cuando ya se sabe qué incluye; y la versión con fecha va al final, para que la próxima vez sepas qué documento estás mandand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Las cinco instrucciones de uso de la herramienta, en el orden en que se llenan los camp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Solución: B) «Incluimos mermelada, café, fruta y servilletas, todo incluido, sin opci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xplicación: La primera no es un núcleo: un núcleo resuelve una sola cosa y se dice con las palabras del cliente, y «nuestra calidad en el horno» no dice qué resuelve el paquete ni lo diría un cliente. La segunda confunde el paquete con el catálogo: si todo está incluido y no hay un solo opcional, lo que hay es una lista de todo lo que vendes. La cuarta se inventa un orden: lo que no incluye va antes del precio, porque es lo que evita la discusión de alcance. La tercera y la quinta sí se sostienen: el precio con su IVA declarado y su base, y la vers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videncia: Reglas de la herramienta: núcleo de una sola cosa con palabras del cliente, complementos con opcionales marcados, lo que no incluye antes del precio, y vers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al OA: https://marketing.lumbre.lat/object/mkt-mar-r06-oa01]]></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9 · Detective de errores» (2 de 2).]]></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flexión del OA: Producto de la lección. Toma tu negocio y arma los dos paquetes en una hoja: para cada uno, nombre del paquete, tipo de cliente, núcleo en una frase con palabras de ese cliente, complementos marcados como opcionales o incluidos, lo que no incluye, precio de lista en pesos declarando si incluye IVA, condiciones (plazo, forma de pago y garantía), la prueba que respalda el núcleo y la versión con fecha. Después escribe la respuesta de una frase: por qué no son la misma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exportan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Actividad 10 · Reflexión» (2 de 2).]]></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inco pasos antes de publicar un precio · Memoria: la palabra del constructor y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El método: cinco pasos antes de publicar un precio · Memoria: la palabra del constructor y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Juego de memoria: El método: cinco pasos antes de publicar un precio · Memoria: la palabra del constructor y su trabaj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ueve campos tiene una ficha de paquete bien h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mbre del paquete, tipo de cliente, núcleo, complementos, lo que no incluye, precio de lista con su base sin IVA, condiciones, prueba y versión con fech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1.]]></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el núcleo va antes que el preci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l núcleo define una sola cosa que resuelve el paquete; de ahí salen los complementos, el alcance y sólo entonces el precio. Al revés, el precio termina decidiendo el paque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2.]]></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Cómo se calcula el precio sin IVA cuando el precio de lista l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Dividiendo el precio de lista entre uno más la tasa. Con el ejemplo del ejercicio: 320 entre 1.16 da 275.86 pesos (datos inventados para el ejercicio); el IVA contenido son 44.14 pesos. Ojo: restar el porcentaje no es lo mism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3.]]></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Qué NO decide el constructor de ofert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No valida que el mercado pague ese precio: eso se prueba vendiendo. No calcula tu costo ni tu margen: eso es la calculadora de precio y margen. Y no sustituye la cotización con los datos de un cliente concre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4.]]></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se escribe lo que no incluy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es lo que evita la discusión de alcance al final, cuando ya firmaste. Es una lista corta y explícita: reparto a domicilio, pedidos con poco aviso, lo que se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5.]]></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Dos paquetes del mismo negocio son dos oferta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Sólo si cambian de verdad: cliente, núcleo, complementos, alcance, condiciones y precio. Si lo único que cambia es la cantidad, lo que tienes es una tabla de precio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6.]]></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Anverso: ¿Por qué versionar el documento?]]></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verso: Porque una oferta sin fecha se reutiliza por error en otro cliente. Con versión y fecha sabes qué documento mandaste, cuándo y qué prometiste.]]></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Respuesta de la tarjeta 7.]]></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mpuerta de avance: Chequeo de la lección]]></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Umbral declarado: 70%.]]></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No se incluyen puntuaciones de ninguna sesión ni respuestas personales.]]></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2 de 3).]]></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Chequeo de la lección» (3 de 3).]]></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Para dominar este tema» (2 de 2).]]></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ítulo completo de la tabla que sigue.]]></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Tabla del OA: Tabla]]></a:t>
            </a:r>
          </a:p>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Enlace: https://marketing.lumbre.lat/object/mkt-mar-r06-oa01]]></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514350" y="247650"/>
          <a:ext cx="6229350" cy="4057650"/>
          <a:chOff x="514350" y="247650"/>
          <a:chExt cx="6229350" cy="4057650"/>
        </a:xfrm>
      </p:grpSpPr>
      <p:sp>
        <p:nvSpPr>
          <p:cNvPr id="2" name="Slide Image Placeholder 1"/>
          <p:cNvSpPr>
            <a:spLocks noGrp="1" noRot="1" noChangeAspect="1"/>
          </p:cNvSpPr>
          <p:nvPr>
            <p:ph type="sldImg"/>
          </p:nvPr>
        </p:nvSpPr>
        <p:spPr>
          <a:xfrm>
            <a:off x="0" y="0"/>
            <a:ext cx="3114675" cy="2028825"/>
          </a:xfrm>
          <a:prstGeom prst="rect">
            <a:avLst/>
          </a:prstGeom>
          <a:noFill/>
          <a:ln w="12700">
            <a:solidFill>
              <a:prstClr val="black"/>
            </a:solidFill>
          </a:ln>
        </p:spPr>
      </p:sp>
      <p:sp>
        <p:nvSpPr>
          <p:cNvPr id="3" name="Notes Placeholder"/>
          <p:cNvSpPr>
            <a:spLocks noGrp="1"/>
          </p:cNvSpPr>
          <p:nvPr>
            <p:ph type="body" idx="1"/>
          </p:nvPr>
        </p:nvSpPr>
        <p:spPr>
          <a:xfrm>
            <a:off x="514350" y="2276475"/>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1B2438">
                    <a:alpha val="100000"/>
                  </a:srgbClr>
                </a:solidFill>
                <a:latin typeface="Calibri"/>
              </a:rPr>
              <a:t><![CDATA[Continuación de «Fuentes, vigencia y revisión» (2 de 2).]]></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2.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3.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_rels/slideLayout4.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type="title">
  <p:cSld name="Lumbre - Portada">
    <p:bg>
      <p:bgPr>
        <a:solidFill>
          <a:srgbClr val="FFF9F0"/>
        </a:solidFill>
        <a:effectLst/>
      </p:bgPr>
    </p:bg>
    <p:spTree>
      <p:nvGrpSpPr>
        <p:cNvPr id="1" name=""/>
        <p:cNvGrpSpPr/>
        <p:nvPr/>
      </p:nvGrpSpPr>
      <p:grpSpPr>
        <a:xfrm>
          <a:off x="514350" y="990600"/>
          <a:ext cx="4991100" cy="3562350"/>
          <a:chOff x="514350" y="990600"/>
          <a:chExt cx="4991100" cy="356235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Título del objeto de aprendizaje]]></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Autor o entidad]]></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type="secHead">
  <p:cSld name="Lumbre - Seccion">
    <p:bg>
      <p:bgPr>
        <a:solidFill>
          <a:srgbClr val="172033"/>
        </a:solidFill>
        <a:effectLst/>
      </p:bgPr>
    </p:bg>
    <p:spTree>
      <p:nvGrpSpPr>
        <p:cNvPr id="1" name=""/>
        <p:cNvGrpSpPr/>
        <p:nvPr/>
      </p:nvGrpSpPr>
      <p:grpSpPr>
        <a:xfrm>
          <a:off x="514350" y="1962150"/>
          <a:ext cx="8629650" cy="4629150"/>
          <a:chOff x="514350" y="1962150"/>
          <a:chExt cx="8629650" cy="4629150"/>
        </a:xfrm>
      </p:grpSpPr>
      <p:sp>
        <p:nvSpPr>
          <p:cNvPr id="2" name="Placeholder for title"/>
          <p:cNvSpPr/>
          <p:nvPr>
            <p:ph type="title"/>
          </p:nvPr>
        </p:nvSpPr>
        <p:spPr>
          <a:xfrm>
            <a:off x="514350" y="1962150"/>
            <a:ext cx="8115300" cy="266700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FFF9F0">
                    <a:alpha val="100000"/>
                  </a:srgbClr>
                </a:solidFill>
                <a:latin typeface="Calibri"/>
              </a:rPr>
              <a:t><![CDATA[Título de la sección]]></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type="picTx">
  <p:cSld name="Lumbre - Imagen">
    <p:bg>
      <p:bgPr>
        <a:solidFill>
          <a:srgbClr val="FFFDF8"/>
        </a:solidFill>
        <a:effectLst/>
      </p:bgPr>
    </p:bg>
    <p:spTree>
      <p:nvGrpSpPr>
        <p:cNvPr id="1" name=""/>
        <p:cNvGrpSpPr/>
        <p:nvPr/>
      </p:nvGrpSpPr>
      <p:grpSpPr>
        <a:xfrm>
          <a:off x="514350" y="247650"/>
          <a:ext cx="8629650" cy="4495800"/>
          <a:chOff x="514350" y="247650"/>
          <a:chExt cx="8629650" cy="4495800"/>
        </a:xfrm>
      </p:grpSpPr>
      <p:sp>
        <p:nvSpPr>
          <p:cNvPr id="2" name="Placeholder for title"/>
          <p:cNvSpPr/>
          <p:nvPr>
            <p:ph type="title"/>
          </p:nvPr>
        </p:nvSpPr>
        <p:spPr>
          <a:xfrm>
            <a:off x="514350" y="247650"/>
            <a:ext cx="8115300" cy="876300"/>
          </a:xfrm>
          <a:prstGeom prst="rect">
            <a:avLst/>
          </a:prstGeom>
          <a:noFill/>
        </p:spPr>
        <p:txBody>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ítulo de la imagen]]></a:t>
            </a:r>
          </a:p>
        </p:txBody>
      </p:sp>
      <p:sp>
        <p:nvSpPr>
          <p:cNvPr id="3" name="Placeholder for pic"/>
          <p:cNvSpPr/>
          <p:nvPr>
            <p:ph type="pic" idx="1"/>
          </p:nvPr>
        </p:nvSpPr>
        <p:spPr>
          <a:xfrm>
            <a:off x="514350" y="1257300"/>
            <a:ext cx="8115300" cy="2857500"/>
          </a:xfrm>
          <a:prstGeom prst="rect">
            <a:avLst/>
          </a:prstGeom>
          <a:noFill/>
        </p:spPr>
        <p:txBody>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 ]]></a:t>
            </a:r>
          </a:p>
        </p:txBody>
      </p:sp>
      <p:sp>
        <p:nvSpPr>
          <p:cNvPr id="4" name="Placeholder for body"/>
          <p:cNvSpPr/>
          <p:nvPr>
            <p:ph type="body" idx="2"/>
          </p:nvPr>
        </p:nvSpPr>
        <p:spPr>
          <a:xfrm>
            <a:off x="514350" y="4171950"/>
            <a:ext cx="8115300" cy="323850"/>
          </a:xfrm>
          <a:prstGeom prst="rect">
            <a:avLst/>
          </a:prstGeom>
          <a:noFill/>
        </p:spPr>
        <p:txBody>
          <a:bodyPr/>
          <a:lstStyle/>
          <a:p>
            <a:pPr algn="l" rtl="0" fontAlgn="t" marL="0" marR="0" indent="0" lvl="0">
              <a:lnSpc>
                <a:spcPct val="100000"/>
              </a:lnSpc>
              <a:spcBef>
                <a:spcPts val="0"/>
              </a:spcBef>
              <a:spcAft>
                <a:spcPts val="0"/>
              </a:spcAft>
            </a:pPr>
            <a:r>
              <a:rPr lang="en-US" strike="noStrike" sz="1700" spc="0" u="none" cap="none">
                <a:solidFill>
                  <a:srgbClr val="5C6577">
                    <a:alpha val="100000"/>
                  </a:srgbClr>
                </a:solidFill>
                <a:latin typeface="Calibri"/>
              </a:rPr>
              <a:t><![CDATA[Pie de imagen]]></a:t>
            </a:r>
          </a:p>
        </p:txBody>
      </p:sp>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slideLayout" Target="../slideLayouts/slideLayout2.xml"/>
  <Relationship Id="rId3" Type="http://schemas.openxmlformats.org/officeDocument/2006/relationships/slideLayout" Target="../slideLayouts/slideLayout3.xml"/>
  <Relationship Id="rId4" Type="http://schemas.openxmlformats.org/officeDocument/2006/relationships/slideLayout" Target="../slideLayouts/slideLayout4.xml"/>
  <Relationship Id="rId5"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925768" r:id="rId1"/>
    <p:sldLayoutId id="2481925769" r:id="rId2"/>
    <p:sldLayoutId id="2481925770" r:id="rId3"/>
    <p:sldLayoutId id="2481925771" r:id="rId4"/>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2.xml"/>
  <Relationship Id="rId2" Type="http://schemas.openxmlformats.org/officeDocument/2006/relationships/image" Target="../media/1111ac77f83e2e3f9805ebf10d9f9ecb5c632a266588deed1.jpg"/>
  <Relationship Id="rId3" Type="http://schemas.openxmlformats.org/officeDocument/2006/relationships/hyperlink" Target="https://marketing.lumbre.lat/object/mkt-mar-r06-oa01" TargetMode="External"/>
  <Relationship Id="rId4" Type="http://schemas.openxmlformats.org/officeDocument/2006/relationships/notesSlide" Target="../notesSlides/notesSlide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hyperlink" Target="https://marketing.lumbre.lat/object/mkt-mar-r06-oa01" TargetMode="External"/>
  <Relationship Id="rId4" Type="http://schemas.openxmlformats.org/officeDocument/2006/relationships/hyperlink" Target="https://marketing.lumbre.lat/object/mkt-mar-r06-oa01" TargetMode="External"/>
  <Relationship Id="rId5"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hyperlink" Target="https://marketing.lumbre.lat/object/mkt-mar-r06-oa01" TargetMode="External"/>
  <Relationship Id="rId4" Type="http://schemas.openxmlformats.org/officeDocument/2006/relationships/hyperlink" Target="https://marketing.lumbre.lat/object/mkt-mar-r06-oa01" TargetMode="External"/>
  <Relationship Id="rId5"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hyperlink" Target="https://marketing.lumbre.lat/object/mkt-mar-r06-oa01" TargetMode="External"/>
  <Relationship Id="rId4" Type="http://schemas.openxmlformats.org/officeDocument/2006/relationships/hyperlink" Target="https://marketing.lumbre.lat/object/mkt-mar-r06-oa01" TargetMode="External"/>
  <Relationship Id="rId5"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hyperlink" Target="https://marketing.lumbre.lat/object/mkt-mar-r06-oa01" TargetMode="External"/>
  <Relationship Id="rId4" Type="http://schemas.openxmlformats.org/officeDocument/2006/relationships/hyperlink" Target="https://marketing.lumbre.lat/object/mkt-mar-r06-oa01" TargetMode="External"/>
  <Relationship Id="rId5"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hyperlink" Target="https://marketing.lumbre.lat/object/mkt-mar-r06-oa01" TargetMode="External"/>
  <Relationship Id="rId4"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hyperlink" Target="https://www.gob.mx/sat" TargetMode="External"/>
  <Relationship Id="rId4" Type="http://schemas.openxmlformats.org/officeDocument/2006/relationships/hyperlink" Target="https://es.wikipedia.org/wiki/Impuesto_al_Valor_Agregado" TargetMode="Externa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marketing.lumbre.lat/object/mkt-mar-r06-oa01" TargetMode="External"/>
  <Relationship Id="rId3" Type="http://schemas.openxmlformats.org/officeDocument/2006/relationships/notesSlide" Target="../notesSlides/notesSlide83.xm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F9F0">
            <a:alpha val="100000"/>
          </a:srgbClr>
        </a:solidFill>
      </p:bgPr>
    </p:bg>
    <p:spTree>
      <p:nvGrpSpPr>
        <p:cNvPr id="1" name=""/>
        <p:cNvGrpSpPr/>
        <p:nvPr/>
      </p:nvGrpSpPr>
      <p:grpSpPr>
        <a:xfrm>
          <a:off x="514350" y="990600"/>
          <a:ext cx="8534400" cy="4800600"/>
          <a:chOff x="514350" y="990600"/>
          <a:chExt cx="8534400" cy="4800600"/>
        </a:xfrm>
      </p:grpSpPr>
      <p:sp>
        <p:nvSpPr>
          <p:cNvPr id="2" name="Placeholder for ctrTitle"/>
          <p:cNvSpPr/>
          <p:nvPr>
            <p:ph type="ctrTitle"/>
          </p:nvPr>
        </p:nvSpPr>
        <p:spPr>
          <a:xfrm>
            <a:off x="514350" y="990600"/>
            <a:ext cx="4476750" cy="2457450"/>
          </a:xfrm>
          <a:prstGeom prst="rect">
            <a:avLst/>
          </a:prstGeom>
          <a:noFill/>
        </p:spPr>
        <p:txBody>
          <a:bodyPr/>
          <a:lstStyle/>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Constructor]]></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de]]></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oferta]]></a:t>
            </a:r>
          </a:p>
          <a:p>
            <a:pPr algn="l" rtl="0" fontAlgn="t" marL="0" marR="0" indent="0" lvl="0">
              <a:lnSpc>
                <a:spcPct val="100000"/>
              </a:lnSpc>
              <a:spcBef>
                <a:spcPts val="0"/>
              </a:spcBef>
              <a:spcAft>
                <a:spcPts val="0"/>
              </a:spcAft>
            </a:pPr>
            <a:r>
              <a:rPr lang="en-US" b="1" strike="noStrike" sz="3400" spc="0" u="none" cap="none">
                <a:solidFill>
                  <a:srgbClr val="172033">
                    <a:alpha val="100000"/>
                  </a:srgbClr>
                </a:solidFill>
                <a:latin typeface="Calibri"/>
              </a:rPr>
              <a:t><![CDATA[y]]></a:t>
            </a:r>
            <a:r>
              <a:rPr lang="en-US" b="1" strike="noStrike" sz="3400" spc="0" u="none" cap="none">
                <a:solidFill>
                  <a:srgbClr val="172033">
                    <a:alpha val="100000"/>
                  </a:srgbClr>
                </a:solidFill>
                <a:latin typeface="Calibri"/>
              </a:rPr>
              <a:t><![CDATA[ ]]></a:t>
            </a:r>
            <a:r>
              <a:rPr lang="en-US" b="1" strike="noStrike" sz="3400" spc="0" u="none" cap="none">
                <a:solidFill>
                  <a:srgbClr val="172033">
                    <a:alpha val="100000"/>
                  </a:srgbClr>
                </a:solidFill>
                <a:latin typeface="Calibri"/>
              </a:rPr>
              <a:t><![CDATA[paquetes]]></a:t>
            </a:r>
          </a:p>
        </p:txBody>
      </p:sp>
      <p:sp>
        <p:nvSpPr>
          <p:cNvPr id="3" name="Placeholder for subTitle"/>
          <p:cNvSpPr/>
          <p:nvPr>
            <p:ph type="subTitle" idx="1"/>
          </p:nvPr>
        </p:nvSpPr>
        <p:spPr>
          <a:xfrm>
            <a:off x="514350" y="3276600"/>
            <a:ext cx="4476750" cy="285750"/>
          </a:xfrm>
          <a:prstGeom prst="rect">
            <a:avLst/>
          </a:prstGeom>
          <a:noFill/>
        </p:spPr>
        <p:txBody>
          <a:bodyPr/>
          <a:lstStyle/>
          <a:p>
            <a:pPr algn="l" rtl="0" fontAlgn="t" marL="0" marR="0" indent="0" lvl="0">
              <a:lnSpc>
                <a:spcPct val="100000"/>
              </a:lnSpc>
              <a:spcBef>
                <a:spcPts val="0"/>
              </a:spcBef>
              <a:spcAft>
                <a:spcPts val="0"/>
              </a:spcAft>
            </a:pPr>
            <a:r>
              <a:rPr lang="en-US" strike="noStrike" sz="2000" spc="0" u="none" cap="none">
                <a:solidFill>
                  <a:srgbClr val="5C6577">
                    <a:alpha val="100000"/>
                  </a:srgbClr>
                </a:solidFill>
                <a:latin typeface="Calibri"/>
              </a:rPr>
              <a:t><![CDATA[Marketing]]></a:t>
            </a:r>
          </a:p>
        </p:txBody>
      </p:sp>
      <p:sp>
        <p:nvSpPr>
          <p:cNvPr id="4" name=""/>
          <p:cNvSpPr txBox="1"/>
          <p:nvPr/>
        </p:nvSpPr>
        <p:spPr>
          <a:xfrm>
            <a:off x="514350" y="4591050"/>
            <a:ext cx="4476750" cy="2095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3" tooltip="https://marketing.lumbre.lat/object/mkt-mar-r06-oa01"/>
              </a:rPr>
              <a:t><![CDATA[Ver el OA en marketing.lumbre.lat]]></a:t>
            </a:r>
          </a:p>
        </p:txBody>
      </p:sp>
      <p:pic>
        <p:nvPicPr>
          <p:cNvPr id="5" name="" descr="Portada del objeto de aprendizaje"/>
          <p:cNvPicPr>
            <a:picLocks noChangeAspect="1"/>
          </p:cNvPicPr>
          <p:nvPr/>
        </p:nvPicPr>
        <p:blipFill>
          <a:blip r:embed="rId2"/>
          <a:stretch>
            <a:fillRect/>
          </a:stretch>
        </p:blipFill>
        <p:spPr>
          <a:xfrm>
            <a:off x="5429250" y="1247775"/>
            <a:ext cx="3105150" cy="2486025"/>
          </a:xfrm>
          <a:prstGeom prst="rect">
            <a:avLst/>
          </a:prstGeom>
          <a:noFill/>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Objetivo]]></a:t>
            </a:r>
          </a:p>
        </p:txBody>
      </p:sp>
      <p:sp>
        <p:nvSpPr>
          <p:cNvPr id="8" name=""/>
          <p:cNvSpPr txBox="1"/>
          <p:nvPr/>
        </p:nvSpPr>
        <p:spPr>
          <a:xfrm>
            <a:off x="514350" y="15049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onstruir dos paquetes de tu negocio con nombre, contenido, precio y límite, y explicar a qué cliente sirve cada uno y por qué no son la misma ofert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erca de este O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Descripción]]></a:t>
            </a:r>
          </a:p>
        </p:txBody>
      </p:sp>
      <p:sp>
        <p:nvSpPr>
          <p:cNvPr id="8" name=""/>
          <p:cNvSpPr txBox="1"/>
          <p:nvPr/>
        </p:nvSpPr>
        <p:spPr>
          <a:xfrm>
            <a:off x="514350" y="150495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xta ruta del curso «Posicionamiento: qué vendes y a quién». La lección es la herramienta: una ficha de nueve campos (nombre, cliente, núcleo, complementos, lo que no incluye, precio, condiciones, prueba y versión), dos paquetes resueltos con datos inventados para el ejercicio, un laboratorio para calcular el precio sin IVA y los límites del documento a la vista.]]></a:t>
            </a:r>
          </a:p>
        </p:txBody>
      </p:sp>
      <p:sp>
        <p:nvSpPr>
          <p:cNvPr id="9" name=""/>
          <p:cNvSpPr txBox="1"/>
          <p:nvPr/>
        </p:nvSpPr>
        <p:spPr>
          <a:xfrm>
            <a:off x="514350" y="36195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utoría: Marketing]]></a:t>
            </a:r>
          </a:p>
        </p:txBody>
      </p:sp>
      <p:sp>
        <p:nvSpPr>
          <p:cNvPr id="10" name=""/>
          <p:cNvSpPr txBox="1"/>
          <p:nvPr/>
        </p:nvSpPr>
        <p:spPr>
          <a:xfrm>
            <a:off x="514350" y="40100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tiquetas: constructor de oferta · paquetes · núcleo y complementos · precio de lista · IVA · alcance de la oferta · cotización · PyM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tructor de oferta y paquetes · 1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Te escriben por WhatsApp: «¿cuánto me costaría todo junto?». Tienes cinco cosas que vendes, ninguna con precio, y te pasas veinte minutos armando una lista en el teléfono. Se la mandas. El cliente contesta: «esto es mucho, ¿no me puedes hacer un precio más cerrado?». No sabe qué está comprando: le mandaste un catálogo disfrazado de oferta.]]></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tructor de oferta y paquetes · 2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problema no es el precio. Es que no existe un paquete. Un paquete tiene nombre, un contenido que se puede enumerar, un precio y un límite escrito. Cuando existe, el cliente sabe qué compra y tú sabes qué prometiste; cuando no existe, cada conversación rehace la oferta desde cero y la discusión se va al alcance, que es el peor lugar para discutir con alguien que quiere compr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tructor de oferta y paquetes · 3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ta lección es la herramienta. No te da una plantilla para rellenar: te da la ficha de nueve campos, el orden en que se llenan, dos paquetes ya resueltos para que los veas completos, el cálculo del precio sin IVA que el documento exige y los límites de lo que este documento puede y no puede hac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tructor de oferta y paquetes · 4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 / 83]]></a:t>
            </a:r>
          </a:p>
        </p:txBody>
      </p:sp>
      <p:sp>
        <p:nvSpPr>
          <p:cNvPr id="7" name="" descr=""/>
          <p:cNvSpPr/>
          <p:nvPr/>
        </p:nvSpPr>
        <p:spPr>
          <a:xfrm>
            <a:off x="514350" y="1219200"/>
            <a:ext cx="8115300" cy="2362200"/>
          </a:xfrm>
          <a:prstGeom prst="roundRect">
            <a:avLst/>
          </a:prstGeom>
          <a:solidFill>
            <a:srgbClr val="EEF3FB">
              <a:alpha val="100000"/>
            </a:srgbClr>
          </a:solidFill>
          <a:ln w="9525">
            <a:solidFill>
              <a:srgbClr val="C9D8EA">
                <a:alpha val="100000"/>
              </a:srgbClr>
            </a:solidFill>
          </a:ln>
        </p:spPr>
        <p:txBody>
          <a:bodyPr vertOverflow="clip" rtlCol="0" anchor="ctr"/>
          <a:lstStyle/>
          <a:p>
            <a:pPr algn="ctr"/>
            <a:r>
              <a:t/>
            </a:r>
          </a:p>
        </p:txBody>
      </p:sp>
      <p:sp>
        <p:nvSpPr>
          <p:cNvPr id="8" name="" descr=""/>
          <p:cNvSpPr/>
          <p:nvPr/>
        </p:nvSpPr>
        <p:spPr>
          <a:xfrm>
            <a:off x="514350" y="1219200"/>
            <a:ext cx="38100" cy="2362200"/>
          </a:xfrm>
          <a:prstGeom prst="roundRect">
            <a:avLst/>
          </a:prstGeom>
          <a:solidFill>
            <a:srgbClr val="C9D8EA">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Al terminar esta lección vas a tener]]></a:t>
            </a:r>
          </a:p>
        </p:txBody>
      </p:sp>
      <p:sp>
        <p:nvSpPr>
          <p:cNvPr id="10" name=""/>
          <p:cNvSpPr txBox="1"/>
          <p:nvPr/>
        </p:nvSpPr>
        <p:spPr>
          <a:xfrm>
            <a:off x="685800" y="1619250"/>
            <a:ext cx="7772400" cy="19240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os paquetes escritos de tu negocio, cada uno con nombre, tipo de cliente, núcleo, complementos, lo que no incluye, precio de lista, condiciones, prueba y versión con fecha. Y una respuesta de una frase a por qué son dos ofertas y no la misma con dos tamaños. También un cálculo: el precio sin IVA de cada paquete, que es la base que tu equipo necesita para comparar sin mentirle a nadie.]]></a:t>
            </a:r>
          </a:p>
        </p:txBody>
      </p:sp>
      <p:sp>
        <p:nvSpPr>
          <p:cNvPr id="11" name=""/>
          <p:cNvSpPr txBox="1"/>
          <p:nvPr/>
        </p:nvSpPr>
        <p:spPr>
          <a:xfrm>
            <a:off x="514350" y="35814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5814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hace: te entrega el constructor de oferta y paquetes, con sus nueve campos, su orden de llenado y dos ejemplos completo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onstructor de oferta y paquetes · 5 de 5]]></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 / 8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hace: no calcula tu costo ni tu margen, no dice si el mercado va a pagar ese precio y no reemplaza la cotización con los datos de un cliente concreto.]]></a:t>
            </a:r>
          </a:p>
        </p:txBody>
      </p:sp>
      <p:sp>
        <p:nvSpPr>
          <p:cNvPr id="9" name=""/>
          <p:cNvSpPr txBox="1"/>
          <p:nvPr/>
        </p:nvSpPr>
        <p:spPr>
          <a:xfrm>
            <a:off x="514350" y="2276475"/>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0" name=""/>
          <p:cNvSpPr txBox="1"/>
          <p:nvPr/>
        </p:nvSpPr>
        <p:spPr>
          <a:xfrm>
            <a:off x="762000" y="2276475"/>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no te va a pedir: el presupuesto de tu negocio, la lista de tus clientes ni datos de una cuenta real. El ejercicio se hace con un caso inventado para el ejercicio.]]></a:t>
            </a:r>
          </a:p>
        </p:txBody>
      </p:sp>
      <p:sp>
        <p:nvSpPr>
          <p:cNvPr id="11" name=""/>
          <p:cNvSpPr txBox="1"/>
          <p:nvPr/>
        </p:nvSpPr>
        <p:spPr>
          <a:xfrm>
            <a:off x="514350" y="3324225"/>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a:t>
            </a:r>
          </a:p>
        </p:txBody>
      </p:sp>
      <p:sp>
        <p:nvSpPr>
          <p:cNvPr id="12" name=""/>
          <p:cNvSpPr txBox="1"/>
          <p:nvPr/>
        </p:nvSpPr>
        <p:spPr>
          <a:xfrm>
            <a:off x="762000" y="3324225"/>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sí te va a pedir: una hora con tu negocio a la vista y dos clientes distintos en la cabez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orden import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9 / 83]]></a:t>
            </a:r>
          </a:p>
        </p:txBody>
      </p:sp>
      <p:sp>
        <p:nvSpPr>
          <p:cNvPr id="7" name=""/>
          <p:cNvSpPr txBox="1"/>
          <p:nvPr/>
        </p:nvSpPr>
        <p:spPr>
          <a:xfrm>
            <a:off x="514350" y="1219200"/>
            <a:ext cx="8115300" cy="3009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Antes de llenar nada hay que separar cuatro cosas que se mezclan todo el tiempo: el núcleo, los complementos, lo que no incluye y el precio. «Núcleo» es lo que el paquete resuelve, una sola cosa, dicha con las palabras del cliente. «Complementos» son lo que se agrega: si todo lo que pones está incluido, no tienes un paquete, tienes un catálogo. «Lo que no incluye» es la lista corta y explícita que evita la discusión de alcance al final, cuando ya firmaste. «Precio de lista» es la cifra que aparece en el documento, con su unidad y con la pregunta del IVA resuelt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orden import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0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hay una palabra que se usa mal: «oferta». Una oferta puede ser un paquete cerrado, un servicio por horas o tres niveles de un mismo producto. Lo que las tres tienen en común no es el precio: es que el cliente sabe exactamente qué compra. Si no lo puede decir de vuelta, todavía no es una oferta: es un catálogo con buenas intencione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orden imp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1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Glosario de la herramienta: las nueve palabras del constructor y qué resuelve cada una.]]></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2 / 83]]></a:t>
            </a:r>
          </a:p>
        </p:txBody>
      </p:sp>
      <p:graphicFrame>
        <p:nvGraphicFramePr>
          <p:cNvPr id="7" name="" descr=""/>
          <p:cNvGraphicFramePr>
            <a:graphicFrameLocks noGrp="1"/>
          </p:cNvGraphicFramePr>
          <p:nvPr/>
        </p:nvGraphicFramePr>
        <p:xfrm>
          <a:off x="514350" y="1257300"/>
          <a:ext cx="8115300" cy="3219450"/>
        </p:xfrm>
        <a:graphic>
          <a:graphicData uri="http://schemas.openxmlformats.org/drawingml/2006/table">
            <a:tbl>
              <a:tblPr firstRow="1" bandRow="1"/>
              <a:tblGrid>
                <a:gridCol w="1781175"/>
                <a:gridCol w="3257550"/>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dentro del paque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blema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mbre del paqu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que dirá el cliente, con el producto y el tamañ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pueda repetirlo y pedirlo despué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Tipo de clien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A quién va dirigido, con un rasgo observa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le hables a todos al mismo tiemp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c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paquete resuelve, una sola cosa, en una fras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cliente sepa para qué 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m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agrega y por qué; con guion a los opcional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paquete se pueda ajustar sin romper su pre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3 / 83]]></a:t>
            </a:r>
          </a:p>
        </p:txBody>
      </p:sp>
      <p:graphicFrame>
        <p:nvGraphicFramePr>
          <p:cNvPr id="7" name="" descr=""/>
          <p:cNvGraphicFramePr>
            <a:graphicFrameLocks noGrp="1"/>
          </p:cNvGraphicFramePr>
          <p:nvPr/>
        </p:nvGraphicFramePr>
        <p:xfrm>
          <a:off x="514350" y="1257300"/>
          <a:ext cx="8115300" cy="3324225"/>
        </p:xfrm>
        <a:graphic>
          <a:graphicData uri="http://schemas.openxmlformats.org/drawingml/2006/table">
            <a:tbl>
              <a:tblPr firstRow="1" bandRow="1"/>
              <a:tblGrid>
                <a:gridCol w="1781175"/>
                <a:gridCol w="3257550"/>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dentro del paque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blema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corta y explícita de lo que queda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discusión de alcance, que llega al final y arruina la ven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del documento, en pesos, declarando si incluye 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comparación sea posibl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sin 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de lista sobre la misma base, cuando el precio l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el equipo compare con la misma unidad]]></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4 / 83]]></a:t>
            </a:r>
          </a:p>
        </p:txBody>
      </p:sp>
      <p:graphicFrame>
        <p:nvGraphicFramePr>
          <p:cNvPr id="7" name="" descr=""/>
          <p:cNvGraphicFramePr>
            <a:graphicFrameLocks noGrp="1"/>
          </p:cNvGraphicFramePr>
          <p:nvPr/>
        </p:nvGraphicFramePr>
        <p:xfrm>
          <a:off x="514350" y="1257300"/>
          <a:ext cx="8115300" cy="2524125"/>
        </p:xfrm>
        <a:graphic>
          <a:graphicData uri="http://schemas.openxmlformats.org/drawingml/2006/table">
            <a:tbl>
              <a:tblPr firstRow="1" bandRow="1"/>
              <a:tblGrid>
                <a:gridCol w="1781175"/>
                <a:gridCol w="3257550"/>
                <a:gridCol w="3076575"/>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Palabr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es dentro del paquet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Qué problema resuelv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forma de pago y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sepas qué tienes que cumpli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concreto que respalda el núc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la promesa no sea sólo de palab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mero de versión y fecha d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e no reutilices por error una oferta viej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orden imp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5 / 8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0001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orden importa: primero el núcleo, porque es lo que define al paquete; el precio va en el cuarto paso, cuando ya se sabe qué incluye. Si empiezas por el precio, el precio termina decidiendo el paquete.]]></a:t>
            </a:r>
          </a:p>
        </p:txBody>
      </p:sp>
      <p:sp>
        <p:nvSpPr>
          <p:cNvPr id="9" name=""/>
          <p:cNvSpPr txBox="1"/>
          <p:nvPr/>
        </p:nvSpPr>
        <p:spPr>
          <a:xfrm>
            <a:off x="514350" y="306705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nueve-campos.svg no se pudo convertir a un formato editable compatible.]]></a:t>
            </a:r>
          </a:p>
        </p:txBody>
      </p:sp>
      <p:sp>
        <p:nvSpPr>
          <p:cNvPr id="10" name="" descr=""/>
          <p:cNvSpPr/>
          <p:nvPr/>
        </p:nvSpPr>
        <p:spPr>
          <a:xfrm>
            <a:off x="514350" y="3781425"/>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3905250"/>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rimero las palabras, porque el orden import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6 / 83]]></a:t>
            </a:r>
          </a:p>
        </p:txBody>
      </p:sp>
      <p:sp>
        <p:nvSpPr>
          <p:cNvPr id="7" name="" descr=""/>
          <p:cNvSpPr/>
          <p:nvPr/>
        </p:nvSpPr>
        <p:spPr>
          <a:xfrm>
            <a:off x="514350" y="1219200"/>
            <a:ext cx="8115300" cy="3305175"/>
          </a:xfrm>
          <a:prstGeom prst="roundRect">
            <a:avLst/>
          </a:prstGeom>
          <a:solidFill>
            <a:srgbClr val="FDECE6">
              <a:alpha val="100000"/>
            </a:srgbClr>
          </a:solidFill>
          <a:ln w="9525">
            <a:solidFill>
              <a:srgbClr val="E7BCA7">
                <a:alpha val="100000"/>
              </a:srgbClr>
            </a:solidFill>
          </a:ln>
        </p:spPr>
        <p:txBody>
          <a:bodyPr vertOverflow="clip" rtlCol="0" anchor="ctr"/>
          <a:lstStyle/>
          <a:p>
            <a:pPr algn="ctr"/>
            <a:r>
              <a:t/>
            </a:r>
          </a:p>
        </p:txBody>
      </p:sp>
      <p:sp>
        <p:nvSpPr>
          <p:cNvPr id="8" name="" descr=""/>
          <p:cNvSpPr/>
          <p:nvPr/>
        </p:nvSpPr>
        <p:spPr>
          <a:xfrm>
            <a:off x="514350" y="1219200"/>
            <a:ext cx="38100" cy="3305175"/>
          </a:xfrm>
          <a:prstGeom prst="roundRect">
            <a:avLst/>
          </a:prstGeom>
          <a:solidFill>
            <a:srgbClr val="E7BCA7">
              <a:alpha val="100000"/>
            </a:srgbClr>
          </a:solidFill>
          <a:ln w="9525">
            <a:noFill/>
          </a:ln>
        </p:spPr>
        <p:txBody>
          <a:bodyPr vertOverflow="clip" rtlCol="0" anchor="ctr"/>
          <a:lstStyle/>
          <a:p>
            <a:pPr algn="ctr"/>
            <a:r>
              <a:t/>
            </a:r>
          </a:p>
        </p:txBody>
      </p:sp>
      <p:sp>
        <p:nvSpPr>
          <p:cNvPr id="9" name=""/>
          <p:cNvSpPr txBox="1"/>
          <p:nvPr/>
        </p:nvSpPr>
        <p:spPr>
          <a:xfrm>
            <a:off x="685800" y="1219200"/>
            <a:ext cx="77724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Oferta no es catálogo]]></a:t>
            </a:r>
          </a:p>
        </p:txBody>
      </p:sp>
      <p:sp>
        <p:nvSpPr>
          <p:cNvPr id="10" name=""/>
          <p:cNvSpPr txBox="1"/>
          <p:nvPr/>
        </p:nvSpPr>
        <p:spPr>
          <a:xfrm>
            <a:off x="685800" y="1619250"/>
            <a:ext cx="7772400" cy="28670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Un catálogo vende piezas sueltas: pan, mermelada, café, cada una con su propio precio. El cliente arma su propia compra y el total sale de su bolsillo, no del tuyo. Un paquete decide por el cliente qué se compra junto y qué no, y por eso tiene un precio. La diferencia práctica: con catálogo, el cliente pregunta «¿cuánto me va a salir todo?»; con paquete, pregunta «¿esto me sirve?». La segunda es la conversación que sí se puede tener. Y ojo: dos paquetes del mismo negocio no son un catálogo bien ordenado; si sólo cambia la cantidad, no son dos oferta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nueve campos y el orden en que se llena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7 / 83]]></a:t>
            </a:r>
          </a:p>
        </p:txBody>
      </p:sp>
      <p:sp>
        <p:nvSpPr>
          <p:cNvPr id="7" name=""/>
          <p:cNvSpPr txBox="1"/>
          <p:nvPr/>
        </p:nvSpPr>
        <p:spPr>
          <a:xfrm>
            <a:off x="514350" y="121920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l constructor tiene un orden, y saltarse un paso es la forma más rápida de armar una oferta que no sirve. Primero se escribe el núcleo en una frase y con la palabra del cliente: el paquete resuelve una sola cosa.]]></a:t>
            </a:r>
          </a:p>
        </p:txBody>
      </p:sp>
      <p:sp>
        <p:nvSpPr>
          <p:cNvPr id="8" name=""/>
          <p:cNvSpPr txBox="1"/>
          <p:nvPr/>
        </p:nvSpPr>
        <p:spPr>
          <a:xfrm>
            <a:off x="514350" y="2533650"/>
            <a:ext cx="8115300" cy="1362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gundo, se listan los complementos y se marca con un guion cuáles son opcionales; si todo queda incluido, no es un paquete, es un catálogo. Tercero, se escribe lo que no incluye: es lo que evita la discusión de alcance al final.]]></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nueve campos y el orden en que se llena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8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uarto, se pone el precio de lista en pesos y se declara si incluye IVA; si aplica, se escribe también el precio sin IVA, para que el equipo use la misma base. Quinto, se versiona el documento con su fecha, porque una oferta sin fecha se reutiliza por error en otro client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nueve campos y el orden en que se llena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19 / 83]]></a:t>
            </a:r>
          </a:p>
        </p:txBody>
      </p:sp>
      <p:sp>
        <p:nvSpPr>
          <p:cNvPr id="7" name=""/>
          <p:cNvSpPr txBox="1"/>
          <p:nvPr/>
        </p:nvSpPr>
        <p:spPr>
          <a:xfrm>
            <a:off x="514350" y="12192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e orden tiene una razón: cada paso depende del anterior. El núcleo define qué se agrega; lo que se agrega define el alcance; el alcance define el precio; el precio con su base define las condiciones; y la versión sella todo, para que la próxima vez sepas qué documento estás mandando. Por eso el precio no se pone al principio: puesto al principio, manda el precio.]]></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a ficha: nueve campos y el orden en que se llena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0 / 8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mismo negocio, dos paquetes. Cambian el tipo de cliente, la frecuencia, el contenido, el precio y las condiciones; por eso son dos ofertas y no un tamaño grande y uno pequeño. Todos los datos son del ejercicio inventado: no son precios de mercado.]]></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dos-paquete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1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nueve campos y el orden en que se llenan · Ejemplo resuelto 1 (caso inventado para el ejercicio): la cesta de fin de seman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Nombre y tipo de clie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del paquete: «Cesta de fin de semana · 3 panes». Tipo de cliente: familia de 3 personas que compra cada 15 días. El nombre dice las dos cosas que el cliente necesita saber antes de preguntar nada: qué viene y de qué tamaño. Todos los datos de este ejemplo son inventados para el ejercicio.]]></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2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nueve campos y el orden en que se llenan · Ejemplo resuelto 1 (caso inventado para el ejercicio): la cesta de fin de semana · Paso 2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Núcleo]]></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 que dura dos días sin echarse a perder, en la cantidad que van a comer.» Una sola cosa, y dicha con palabras que esa familia usaría. Si el núcleo dice «pan de calidad», no dice nada: la familia no compra calidad, compra pan que no se echa a perder el lunes por la mañan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3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nueve campos y el orden en que se llenan · Ejemplo resuelto 1 (caso inventado para el ejercicio): la cesta de fin de seman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lement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Mermelada de temporada, marcada como opcional; tarjeta de puntos, incluida. El guion del opcional es el que hace el trabajo: le dice al cliente que puede sumar sin que le cambien el paquete. Si no hay ni un solo opcional, el complemento deja de ser complemento y pasa a ser catálogo.]]></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4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nueve campos y el orden en que se llenan · Ejemplo resuelto 1 (caso inventado para el ejercicio): la cesta de fin de seman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no incluye]]></a:t>
            </a:r>
          </a:p>
        </p:txBody>
      </p:sp>
      <p:sp>
        <p:nvSpPr>
          <p:cNvPr id="9" name=""/>
          <p:cNvSpPr txBox="1"/>
          <p:nvPr/>
        </p:nvSpPr>
        <p:spPr>
          <a:xfrm>
            <a:off x="514350" y="2790825"/>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o a domicilio y pedidos con menos de 24 horas de aviso. Dos líneas, cortas y explícitas. Es la lista que, después de la firma, evita la conversación de «yo pensé que sí incluía repart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5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La ficha: nueve campos y el orden en que se llenan · Ejemplo resuelto 1 (caso inventado para el ejercicio): la cesta de fin de semana · Paso 5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ecio, condiciones, prueba y versión]]></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 lista: 320 pesos, incluye IVA. Condiciones: entrega los jueves, pago contra entrega, cambio sólo por producto dañado. Prueba: 9 pedidos de pan grande en 30 días, del registro propio del ejercicio. Versión: 2, con fecha 20/10/2026. (Cifras inventadas para el ejercicio: no son precios de mercado medido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6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a ficha: nueve campos y el orden en que se llenan]]></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 cliente pide «un paquete para mi oficina». Tú puedes ofrecer pan, café, fruta y servilletas, todo junto o por separado. ¿Qué es un paquete, en el sentido del constructor?]]></a:t>
            </a:r>
          </a:p>
        </p:txBody>
      </p:sp>
      <p:sp>
        <p:nvSpPr>
          <p:cNvPr id="9" name=""/>
          <p:cNvSpPr txBox="1"/>
          <p:nvPr/>
        </p:nvSpPr>
        <p:spPr>
          <a:xfrm>
            <a:off x="666750" y="264795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s el precio de lista con el IVA incluido, aunque el cliente pueda comprar piezas sueltas.]]></a:t>
            </a:r>
          </a:p>
        </p:txBody>
      </p:sp>
      <p:sp>
        <p:nvSpPr>
          <p:cNvPr id="10" name=""/>
          <p:cNvSpPr txBox="1"/>
          <p:nvPr/>
        </p:nvSpPr>
        <p:spPr>
          <a:xfrm>
            <a:off x="666750" y="334327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 un conjunto con nombre que decide qué se compra junto, con un núcleo, complementos y un límite, y por eso tiene un precio.]]></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7 / 8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s cualquier descuento que se aplica a la lista cuando el cliente compra más.]]></a:t>
            </a:r>
          </a:p>
        </p:txBody>
      </p:sp>
      <p:sp>
        <p:nvSpPr>
          <p:cNvPr id="8" name=""/>
          <p:cNvSpPr txBox="1"/>
          <p:nvPr/>
        </p:nvSpPr>
        <p:spPr>
          <a:xfrm>
            <a:off x="666750" y="1914525"/>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 el catálogo del negocio ordenado de mayor a menor precio.]]></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paquetes, dos valores de compr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8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a ficha resuelve una oferta; el tema de esta ruta pide dos. Y no son dos versiones de lo mismo: son dos compras de valor distinto, para dos clientes distintos. En el caso de la panadería, la familia compra una vez cada quince días, en cantidad pequeña, y se lo lleva para el fin de semana; la oficina compra cada semana, en volumen, y lo consume entre semana. El mismo pan, dos decisiones de compra.]]></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paquetes, dos valores de compr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29 / 83]]></a:t>
            </a:r>
          </a:p>
        </p:txBody>
      </p:sp>
      <p:sp>
        <p:nvSpPr>
          <p:cNvPr id="7" name=""/>
          <p:cNvSpPr txBox="1"/>
          <p:nvPr/>
        </p:nvSpPr>
        <p:spPr>
          <a:xfrm>
            <a:off x="514350" y="1219200"/>
            <a:ext cx="8115300" cy="23526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or eso el segundo paquete no es «la cesta grande»: cambia el tipo de cliente, el núcleo (pan que aguanta tres días de oficina, no dos de casa), los complementos, las condiciones (entrega los lunes, no los jueves) y el precio. Lo que se mantiene es el nombre del negocio y la operación: mismo horno, mismo reparto. Lo que define el valor de compra es la frecuencia y el volumen, y el paquete lo dice con palabra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Dos paquetes, dos valores de compr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0 / 83]]></a:t>
            </a:r>
          </a:p>
        </p:txBody>
      </p:sp>
      <p:sp>
        <p:nvSpPr>
          <p:cNvPr id="7" name=""/>
          <p:cNvSpPr txBox="1"/>
          <p:nvPr/>
        </p:nvSpPr>
        <p:spPr>
          <a:xfrm>
            <a:off x="514350" y="1219200"/>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Y una advertencia: dos paquetes no son dos precios del mismo paquete. Si el cliente puede comprar el A y el B y el B es sólo «el doble del A», lo que hiciste fue una tabla de precios, no dos ofertas. La diferencia real está en a quién sirve cada uno y en qué no incluye cada uno.]]></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1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aquetes, dos valores de compra · Ejemplo resuelto 2 (ejercicio inventado a partir del primero): la cesta de semana · Paso 1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1. Nombre y tipo de client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Nombre: «Cesta de semana · 6 panes». Tipo de cliente: una oficina de 6 personas que pide pan el lunes para toda la semana. El nombre dice el producto, la frecuencia y la cantidad: quien lo lee sabe de un vistazo qué compra. Este segundo paquete es inventado para el ejercicio, a partir del primer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2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aquetes, dos valores de compra · Ejemplo resuelto 2 (ejercicio inventado a partir del primero): la cesta de semana · Paso 2 de 5]]></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3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2. Núcleo]]></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an que aguanta el lunes, el miércoles y el viernes sin echarse a perder, en la cantidad que van a comer.» El núcleo de la oficina no es «el mismo pan»: es pan que aguanta tres días, porque la diferencia entre el paquete A y el B no está en el nombre, está en la promesa. Un paquete sin núcleo propio es el mismo paquete con otro tamaño.]]></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4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aquetes, dos valores de compra · Ejemplo resuelto 2 (ejercicio inventado a partir del primero): la cesta de semana · Paso 3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3. Complementos]]></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Café de grano de tueste medio, opcional; tarjeta de puntos, incluida. La tarjeta va incluida en los dos porque separarla no cuesta nada y sí cuesta que el cliente la pida después. El café va como opcional porque es justo lo que el cliente puede agregar sin que le cambien el paquet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5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aquetes, dos valores de compra · Ejemplo resuelto 2 (ejercicio inventado a partir del primero): la cesta de semana · Paso 4 de 5]]></a:t>
            </a:r>
          </a:p>
        </p:txBody>
      </p:sp>
      <p:sp>
        <p:nvSpPr>
          <p:cNvPr id="8" name=""/>
          <p:cNvSpPr txBox="1"/>
          <p:nvPr/>
        </p:nvSpPr>
        <p:spPr>
          <a:xfrm>
            <a:off x="514350" y="2371725"/>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4. Lo que no incluye]]></a:t>
            </a:r>
          </a:p>
        </p:txBody>
      </p:sp>
      <p:sp>
        <p:nvSpPr>
          <p:cNvPr id="9" name=""/>
          <p:cNvSpPr txBox="1"/>
          <p:nvPr/>
        </p:nvSpPr>
        <p:spPr>
          <a:xfrm>
            <a:off x="514350" y="2790825"/>
            <a:ext cx="8115300" cy="1685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Reparto a domicilio, pedidos con menos de 24 horas de aviso y pan de grano integral. La tercera línea es la que importa aquí: la oficina pidió pan integral y el paquete no lo trae. Decirlo en el documento es lo que evita que la oficina lo pida después y tú lo ofrezcas sin cobrarlo.]]></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6 / 83]]></a:t>
            </a:r>
          </a:p>
        </p:txBody>
      </p:sp>
      <p:sp>
        <p:nvSpPr>
          <p:cNvPr id="7" name=""/>
          <p:cNvSpPr txBox="1"/>
          <p:nvPr/>
        </p:nvSpPr>
        <p:spPr>
          <a:xfrm>
            <a:off x="514350" y="1219200"/>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Dos paquetes, dos valores de compra · Ejemplo resuelto 2 (ejercicio inventado a partir del primero): la cesta de semana · Paso 5 de 5]]></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7 / 83]]></a:t>
            </a:r>
          </a:p>
        </p:txBody>
      </p:sp>
      <p:sp>
        <p:nvSpPr>
          <p:cNvPr id="7" name=""/>
          <p:cNvSpPr txBox="1"/>
          <p:nvPr/>
        </p:nvSpPr>
        <p:spPr>
          <a:xfrm>
            <a:off x="514350" y="1219200"/>
            <a:ext cx="8115300" cy="3905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5. Precio, condiciones, prueba y versión]]></a:t>
            </a:r>
          </a:p>
        </p:txBody>
      </p:sp>
      <p:sp>
        <p:nvSpPr>
          <p:cNvPr id="8" name=""/>
          <p:cNvSpPr txBox="1"/>
          <p:nvPr/>
        </p:nvSpPr>
        <p:spPr>
          <a:xfrm>
            <a:off x="514350" y="1638300"/>
            <a:ext cx="8115300" cy="2019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Precio de lista: 640 pesos, incluye IVA. Condiciones: entrega los lunes, pago contra entrega, cambio sólo por producto dañado. Prueba: 4 cestas semanales de 6 panes en un mes, del registro propio del ejercicio. Versión: 1, con fecha 20/10/2026. Las cifras son inventadas para el ejercicio: el precio sale de duplicar el del paquete A porque duplica el pan, no de un mercado medid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2 · Respuesta numéric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8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Dos paquetes, dos valores de compra]]></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En el paquete A del ejercicio, el precio de lista es 320 pesos con el IVA incluido. Con una tasa de 16 %, ¿qué precio queda sin IVA? (Cifras inventadas para el ejercicio.)]]></a:t>
            </a:r>
          </a:p>
        </p:txBody>
      </p:sp>
      <p:sp>
        <p:nvSpPr>
          <p:cNvPr id="9" name=""/>
          <p:cNvSpPr txBox="1"/>
          <p:nvPr/>
        </p:nvSpPr>
        <p:spPr>
          <a:xfrm>
            <a:off x="628650" y="26479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Respuesta numérica (pesos): ________________]]></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de lista de tus dos paquetes, y su base sin IV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39 / 8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Mueve el precio de lista de cada paquete, la cantidad de panes y la tasa de IVA que te aplica. La tabla se recalcula sola: te da la base sin IVA de cada paquete, el IVA contenido, el precio por pan y la diferencia entre los dos.]]></a:t>
            </a:r>
          </a:p>
        </p:txBody>
      </p:sp>
      <p:sp>
        <p:nvSpPr>
          <p:cNvPr id="8" name=""/>
          <p:cNvSpPr txBox="1"/>
          <p:nvPr/>
        </p:nvSpPr>
        <p:spPr>
          <a:xfrm>
            <a:off x="514350" y="2552700"/>
            <a:ext cx="8115300" cy="11049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Tabla de seis columnas que se recalcula al mover los controles: base sin IVA del paquete A, base sin IVA del paquete B, IVA contenido del paquete A, precio por pan del paquete A, precio por pan del paquete B y diferencia de precio de lista entre los dos paquetes.]]></a:t>
            </a:r>
          </a:p>
        </p:txBody>
      </p:sp>
      <p:sp>
        <p:nvSpPr>
          <p:cNvPr id="9" name=""/>
          <p:cNvSpPr txBox="1"/>
          <p:nvPr/>
        </p:nvSpPr>
        <p:spPr>
          <a:xfrm>
            <a:off x="514350" y="36957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Variables del laboratorio]]></a:t>
            </a:r>
          </a:p>
        </p:txBody>
      </p:sp>
      <p:sp>
        <p:nvSpPr>
          <p:cNvPr id="10"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de lista del paquete A: 0 a 2000]]></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precio de lista de tus dos paquetes, y su base sin IV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0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de lista del paquete B: 0 a 5000]]></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nes del paquete A: 1 a 12]]></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anes del paquete B: 1 a 24]]></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Tasa de IVA que aplica a tu producto: 0 a 40]]></a:t>
            </a:r>
          </a:p>
        </p:txBody>
      </p:sp>
      <p:sp>
        <p:nvSpPr>
          <p:cNvPr id="11" name=""/>
          <p:cNvSpPr txBox="1"/>
          <p:nvPr/>
        </p:nvSpPr>
        <p:spPr>
          <a:xfrm>
            <a:off x="514350" y="2628900"/>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La interacción se realiza en el OA; esta diapositiva conserva la explicación y los parámetros.]]></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Lo que este documento hace y lo que no hac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1 / 8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constructor de oferta te dice qué vendes, a qué precio y bajo qué condiciones. Que el mercado lo pague y qué te queda se prueban vendiendo y se calculan con tus costos: eso es trabajo de otra herramienta.]]></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limite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3 · Verdadero o fals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ste documento hace y lo que no hace]]></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Si el constructor de oferta muestra un precio de lista y sus condiciones, ya sabemos que el mercado va a pagar ese precio y que el negocio gana en cada venta.]]></a:t>
            </a:r>
          </a:p>
        </p:txBody>
      </p:sp>
      <p:sp>
        <p:nvSpPr>
          <p:cNvPr id="9" name=""/>
          <p:cNvSpPr txBox="1"/>
          <p:nvPr/>
        </p:nvSpPr>
        <p:spPr>
          <a:xfrm>
            <a:off x="666750" y="2647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Verdadero]]></a:t>
            </a:r>
          </a:p>
        </p:txBody>
      </p:sp>
      <p:sp>
        <p:nvSpPr>
          <p:cNvPr id="10" name=""/>
          <p:cNvSpPr txBox="1"/>
          <p:nvPr/>
        </p:nvSpPr>
        <p:spPr>
          <a:xfrm>
            <a:off x="666750" y="3028950"/>
            <a:ext cx="79629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Falso]]></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Lo que este documento hace y lo que no hac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Tu socio dice: «dejemos el precio hasta el final, así ajustamos según el cliente». ¿Qué responde el constructor de oferta?]]></a:t>
            </a:r>
          </a:p>
        </p:txBody>
      </p:sp>
      <p:sp>
        <p:nvSpPr>
          <p:cNvPr id="9" name=""/>
          <p:cNvSpPr txBox="1"/>
          <p:nvPr/>
        </p:nvSpPr>
        <p:spPr>
          <a:xfrm>
            <a:off x="666750" y="23241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Que sí: el precio es lo único que se ajusta, y por eso conviene negociarlo al final.]]></a:t>
            </a:r>
          </a:p>
        </p:txBody>
      </p:sp>
      <p:sp>
        <p:nvSpPr>
          <p:cNvPr id="10" name=""/>
          <p:cNvSpPr txBox="1"/>
          <p:nvPr/>
        </p:nvSpPr>
        <p:spPr>
          <a:xfrm>
            <a:off x="666750" y="3009900"/>
            <a:ext cx="79629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Que no: el precio se pone cuando ya se sabe qué incluye el paquete y se declara si incluye IVA; ajustarlo al final rompe la promesa de la versión con fech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4 · Opción múltiple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4 / 83]]></a:t>
            </a:r>
          </a:p>
        </p:txBody>
      </p:sp>
      <p:sp>
        <p:nvSpPr>
          <p:cNvPr id="7" name=""/>
          <p:cNvSpPr txBox="1"/>
          <p:nvPr/>
        </p:nvSpPr>
        <p:spPr>
          <a:xfrm>
            <a:off x="666750" y="1219200"/>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Que no: el precio nunca se escribe, se cotiza por separado cada vez.]]></a:t>
            </a:r>
          </a:p>
        </p:txBody>
      </p:sp>
      <p:sp>
        <p:nvSpPr>
          <p:cNvPr id="8" name=""/>
          <p:cNvSpPr txBox="1"/>
          <p:nvPr/>
        </p:nvSpPr>
        <p:spPr>
          <a:xfrm>
            <a:off x="666750" y="1914525"/>
            <a:ext cx="79629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Que sí, pero sólo si el paquete no lleva núcleo, para tener libertad.]]></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5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núcleo, complemento, catálogo y alcance]]></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Une cada frase con la palabra del constructor que la describe.]]></a:t>
            </a:r>
          </a:p>
        </p:txBody>
      </p:sp>
      <p:sp>
        <p:nvSpPr>
          <p:cNvPr id="9" name=""/>
          <p:cNvSpPr txBox="1"/>
          <p:nvPr/>
        </p:nvSpPr>
        <p:spPr>
          <a:xfrm>
            <a:off x="514350" y="19907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A]]></a:t>
            </a:r>
          </a:p>
        </p:txBody>
      </p:sp>
      <p:sp>
        <p:nvSpPr>
          <p:cNvPr id="10" name=""/>
          <p:cNvSpPr txBox="1"/>
          <p:nvPr/>
        </p:nvSpPr>
        <p:spPr>
          <a:xfrm>
            <a:off x="514350" y="2266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an que dura dos días, en la cantidad que van a comer]]></a:t>
            </a:r>
          </a:p>
        </p:txBody>
      </p:sp>
      <p:sp>
        <p:nvSpPr>
          <p:cNvPr id="11" name=""/>
          <p:cNvSpPr txBox="1"/>
          <p:nvPr/>
        </p:nvSpPr>
        <p:spPr>
          <a:xfrm>
            <a:off x="514350" y="261937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La mermelada de temporada, con guion de opcional]]></a:t>
            </a:r>
          </a:p>
        </p:txBody>
      </p:sp>
      <p:sp>
        <p:nvSpPr>
          <p:cNvPr id="12" name=""/>
          <p:cNvSpPr txBox="1"/>
          <p:nvPr/>
        </p:nvSpPr>
        <p:spPr>
          <a:xfrm>
            <a:off x="514350" y="29718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Reparto a domicilio y pedidos con menos de 24 horas de aviso]]></a:t>
            </a:r>
          </a:p>
        </p:txBody>
      </p:sp>
      <p:sp>
        <p:nvSpPr>
          <p:cNvPr id="13" name=""/>
          <p:cNvSpPr txBox="1"/>
          <p:nvPr/>
        </p:nvSpPr>
        <p:spPr>
          <a:xfrm>
            <a:off x="514350" y="33242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cifra en pesos, con la entrega los jueves y el pago contra entrega]]></a:t>
            </a:r>
          </a:p>
        </p:txBody>
      </p:sp>
      <p:sp>
        <p:nvSpPr>
          <p:cNvPr id="14" name=""/>
          <p:cNvSpPr txBox="1"/>
          <p:nvPr/>
        </p:nvSpPr>
        <p:spPr>
          <a:xfrm>
            <a:off x="514350" y="399097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Nueve pedidos de pan grande en un mes, del registro propio del ejercicio]]></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5 · Relacion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6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El número 2 y la fecha 20/10/2026]]></a:t>
            </a:r>
          </a:p>
        </p:txBody>
      </p:sp>
      <p:sp>
        <p:nvSpPr>
          <p:cNvPr id="8" name=""/>
          <p:cNvSpPr txBox="1"/>
          <p:nvPr/>
        </p:nvSpPr>
        <p:spPr>
          <a:xfrm>
            <a:off x="514350" y="157162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olumna B]]></a:t>
            </a:r>
          </a:p>
        </p:txBody>
      </p:sp>
      <p:sp>
        <p:nvSpPr>
          <p:cNvPr id="9" name=""/>
          <p:cNvSpPr txBox="1"/>
          <p:nvPr/>
        </p:nvSpPr>
        <p:spPr>
          <a:xfrm>
            <a:off x="628650" y="18478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Complemento]]></a:t>
            </a:r>
          </a:p>
        </p:txBody>
      </p:sp>
      <p:sp>
        <p:nvSpPr>
          <p:cNvPr id="10" name=""/>
          <p:cNvSpPr txBox="1"/>
          <p:nvPr/>
        </p:nvSpPr>
        <p:spPr>
          <a:xfrm>
            <a:off x="628650" y="22002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Lo que no incluye]]></a:t>
            </a:r>
          </a:p>
        </p:txBody>
      </p:sp>
      <p:sp>
        <p:nvSpPr>
          <p:cNvPr id="11" name=""/>
          <p:cNvSpPr txBox="1"/>
          <p:nvPr/>
        </p:nvSpPr>
        <p:spPr>
          <a:xfrm>
            <a:off x="628650" y="25527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recio de lista y condiciones]]></a:t>
            </a:r>
          </a:p>
        </p:txBody>
      </p:sp>
      <p:sp>
        <p:nvSpPr>
          <p:cNvPr id="12" name=""/>
          <p:cNvSpPr txBox="1"/>
          <p:nvPr/>
        </p:nvSpPr>
        <p:spPr>
          <a:xfrm>
            <a:off x="628650" y="29051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Prueba]]></a:t>
            </a:r>
          </a:p>
        </p:txBody>
      </p:sp>
      <p:sp>
        <p:nvSpPr>
          <p:cNvPr id="13" name=""/>
          <p:cNvSpPr txBox="1"/>
          <p:nvPr/>
        </p:nvSpPr>
        <p:spPr>
          <a:xfrm>
            <a:off x="628650" y="32575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ersión y fecha]]></a:t>
            </a:r>
          </a:p>
        </p:txBody>
      </p:sp>
      <p:sp>
        <p:nvSpPr>
          <p:cNvPr id="14" name=""/>
          <p:cNvSpPr txBox="1"/>
          <p:nvPr/>
        </p:nvSpPr>
        <p:spPr>
          <a:xfrm>
            <a:off x="628650" y="36099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F) Núcleo]]></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7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núcleo, complemento, catálogo y alcance]]></a:t>
            </a:r>
          </a:p>
        </p:txBody>
      </p:sp>
      <p:sp>
        <p:nvSpPr>
          <p:cNvPr id="8" name=""/>
          <p:cNvSpPr txBox="1"/>
          <p:nvPr/>
        </p:nvSpPr>
        <p:spPr>
          <a:xfrm>
            <a:off x="514350" y="15430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Clasifica estas ocho afirmaciones según lo que describe el constructor. Cuatro categorías y dos en cada una.]]></a:t>
            </a:r>
          </a:p>
        </p:txBody>
      </p:sp>
      <p:sp>
        <p:nvSpPr>
          <p:cNvPr id="9" name=""/>
          <p:cNvSpPr txBox="1"/>
          <p:nvPr/>
        </p:nvSpPr>
        <p:spPr>
          <a:xfrm>
            <a:off x="514350" y="23241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ategorías]]></a:t>
            </a:r>
          </a:p>
        </p:txBody>
      </p:sp>
      <p:sp>
        <p:nvSpPr>
          <p:cNvPr id="10" name=""/>
          <p:cNvSpPr txBox="1"/>
          <p:nvPr/>
        </p:nvSpPr>
        <p:spPr>
          <a:xfrm>
            <a:off x="628650" y="26003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Núcleo]]></a:t>
            </a:r>
          </a:p>
        </p:txBody>
      </p:sp>
      <p:sp>
        <p:nvSpPr>
          <p:cNvPr id="11" name=""/>
          <p:cNvSpPr txBox="1"/>
          <p:nvPr/>
        </p:nvSpPr>
        <p:spPr>
          <a:xfrm>
            <a:off x="628650" y="2952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mento]]></a:t>
            </a:r>
          </a:p>
        </p:txBody>
      </p:sp>
      <p:sp>
        <p:nvSpPr>
          <p:cNvPr id="12" name=""/>
          <p:cNvSpPr txBox="1"/>
          <p:nvPr/>
        </p:nvSpPr>
        <p:spPr>
          <a:xfrm>
            <a:off x="628650" y="3305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Lo que no incluye]]></a:t>
            </a:r>
          </a:p>
        </p:txBody>
      </p:sp>
      <p:sp>
        <p:nvSpPr>
          <p:cNvPr id="13" name=""/>
          <p:cNvSpPr txBox="1"/>
          <p:nvPr/>
        </p:nvSpPr>
        <p:spPr>
          <a:xfrm>
            <a:off x="628650" y="3657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Precio y condiciones]]></a:t>
            </a:r>
          </a:p>
        </p:txBody>
      </p:sp>
      <p:sp>
        <p:nvSpPr>
          <p:cNvPr id="14" name=""/>
          <p:cNvSpPr txBox="1"/>
          <p:nvPr/>
        </p:nvSpPr>
        <p:spPr>
          <a:xfrm>
            <a:off x="514350" y="4010025"/>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1. El pan que dura dos días sin echarse a perder]]></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6 · Clasificar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8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2. «Pan que aguanta el lunes, el miércoles y el viernes»]]></a:t>
            </a:r>
          </a:p>
        </p:txBody>
      </p:sp>
      <p:sp>
        <p:nvSpPr>
          <p:cNvPr id="8" name=""/>
          <p:cNvSpPr txBox="1"/>
          <p:nvPr/>
        </p:nvSpPr>
        <p:spPr>
          <a:xfrm>
            <a:off x="514350" y="1581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3. La mermelada de temporada, marcada como opcional]]></a:t>
            </a:r>
          </a:p>
        </p:txBody>
      </p:sp>
      <p:sp>
        <p:nvSpPr>
          <p:cNvPr id="9" name=""/>
          <p:cNvSpPr txBox="1"/>
          <p:nvPr/>
        </p:nvSpPr>
        <p:spPr>
          <a:xfrm>
            <a:off x="514350" y="19431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4. La tarjeta de puntos, incluida en el paquete]]></a:t>
            </a:r>
          </a:p>
        </p:txBody>
      </p:sp>
      <p:sp>
        <p:nvSpPr>
          <p:cNvPr id="10" name=""/>
          <p:cNvSpPr txBox="1"/>
          <p:nvPr/>
        </p:nvSpPr>
        <p:spPr>
          <a:xfrm>
            <a:off x="514350" y="23050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5. El reparto a domicilio]]></a:t>
            </a:r>
          </a:p>
        </p:txBody>
      </p:sp>
      <p:sp>
        <p:nvSpPr>
          <p:cNvPr id="11" name=""/>
          <p:cNvSpPr txBox="1"/>
          <p:nvPr/>
        </p:nvSpPr>
        <p:spPr>
          <a:xfrm>
            <a:off x="514350" y="26670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6. Los pedidos con menos de 24 horas de aviso]]></a:t>
            </a:r>
          </a:p>
        </p:txBody>
      </p:sp>
      <p:sp>
        <p:nvSpPr>
          <p:cNvPr id="12" name=""/>
          <p:cNvSpPr txBox="1"/>
          <p:nvPr/>
        </p:nvSpPr>
        <p:spPr>
          <a:xfrm>
            <a:off x="514350" y="30289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7. El precio de lista con su base sin IVA]]></a:t>
            </a:r>
          </a:p>
        </p:txBody>
      </p:sp>
      <p:sp>
        <p:nvSpPr>
          <p:cNvPr id="13" name=""/>
          <p:cNvSpPr txBox="1"/>
          <p:nvPr/>
        </p:nvSpPr>
        <p:spPr>
          <a:xfrm>
            <a:off x="514350" y="33909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8. La entrega los jueves y el cambio por producto dañado]]></a:t>
            </a:r>
          </a:p>
        </p:txBody>
      </p:sp>
      <p:sp>
        <p:nvSpPr>
          <p:cNvPr id="14" name=""/>
          <p:cNvSpPr txBox="1"/>
          <p:nvPr/>
        </p:nvSpPr>
        <p:spPr>
          <a:xfrm>
            <a:off x="514350" y="375285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lasifica cada elemento en una de las categorías.]]></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7 · Completar la frase]]></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49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Cuatro palabras que se confunden: núcleo, complemento, catálogo y alcance]]></a:t>
            </a:r>
          </a:p>
        </p:txBody>
      </p:sp>
      <p:sp>
        <p:nvSpPr>
          <p:cNvPr id="8" name=""/>
          <p:cNvSpPr txBox="1"/>
          <p:nvPr/>
        </p:nvSpPr>
        <p:spPr>
          <a:xfrm>
            <a:off x="514350" y="1543050"/>
            <a:ext cx="8115300" cy="17716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El ___ es lo que el paquete resuelve, una sola cosa, dicho con las palabras del cliente. Los ___ son lo que se agrega, y se marcan como opcionales o incluidos. Lo que ___ es la lista corta que evita la discusión de alcance al final. Y el ___ de lista va en pesos, declarando si incluye IVA.]]></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inco pasos antes de publicar un precio]]></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0 / 83]]></a:t>
            </a:r>
          </a:p>
        </p:txBody>
      </p:sp>
      <p:sp>
        <p:nvSpPr>
          <p:cNvPr id="7" name=""/>
          <p:cNvSpPr txBox="1"/>
          <p:nvPr/>
        </p:nvSpPr>
        <p:spPr>
          <a:xfrm>
            <a:off x="514350" y="1352550"/>
            <a:ext cx="8115300" cy="4667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600" spc="0" u="none" cap="none">
                <a:solidFill>
                  <a:srgbClr val="172033">
                    <a:alpha val="100000"/>
                  </a:srgbClr>
                </a:solidFill>
                <a:latin typeface="Calibri"/>
              </a:rPr>
              <a:t><![CDATA[Imagen no disponible]]></a:t>
            </a:r>
          </a:p>
        </p:txBody>
      </p:sp>
      <p:sp>
        <p:nvSpPr>
          <p:cNvPr id="8" name=""/>
          <p:cNvSpPr txBox="1"/>
          <p:nvPr/>
        </p:nvSpPr>
        <p:spPr>
          <a:xfrm>
            <a:off x="514350" y="1952625"/>
            <a:ext cx="8115300" cy="13144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l paso cuatro es el que casi todos saltan: poner un precio sin decir qué incluye es lo que produce la discusión de alcance. Y el paso cinco no es burocracia: una oferta sin fecha se reutiliza por error en otro cliente.]]></a:t>
            </a:r>
          </a:p>
        </p:txBody>
      </p:sp>
      <p:sp>
        <p:nvSpPr>
          <p:cNvPr id="9" name=""/>
          <p:cNvSpPr txBox="1"/>
          <p:nvPr/>
        </p:nvSpPr>
        <p:spPr>
          <a:xfrm>
            <a:off x="514350" y="3381375"/>
            <a:ext cx="8115300" cy="5429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La imagen vectorial assets/fig-cinco-pasos.svg no se pudo convertir a un formato editable compatible.]]></a:t>
            </a:r>
          </a:p>
        </p:txBody>
      </p:sp>
      <p:sp>
        <p:nvSpPr>
          <p:cNvPr id="10" name="" descr=""/>
          <p:cNvSpPr/>
          <p:nvPr/>
        </p:nvSpPr>
        <p:spPr>
          <a:xfrm>
            <a:off x="514350" y="4095750"/>
            <a:ext cx="2667000" cy="495300"/>
          </a:xfrm>
          <a:prstGeom prst="roundRect">
            <a:avLst/>
          </a:prstGeom>
          <a:solidFill>
            <a:srgbClr val="5C6577">
              <a:alpha val="100000"/>
            </a:srgbClr>
          </a:solidFill>
          <a:ln w="9525">
            <a:noFill/>
          </a:ln>
        </p:spPr>
        <p:txBody>
          <a:bodyPr vertOverflow="clip" rtlCol="0" anchor="ctr"/>
          <a:lstStyle/>
          <a:p>
            <a:pPr algn="ctr"/>
            <a:r>
              <a:t/>
            </a:r>
          </a:p>
        </p:txBody>
      </p:sp>
      <p:sp>
        <p:nvSpPr>
          <p:cNvPr id="11" name=""/>
          <p:cNvSpPr txBox="1"/>
          <p:nvPr/>
        </p:nvSpPr>
        <p:spPr>
          <a:xfrm>
            <a:off x="685800" y="4219575"/>
            <a:ext cx="2324100" cy="266700"/>
          </a:xfrm>
          <a:prstGeom prst="rect">
            <a:avLst/>
          </a:prstGeom>
          <a:noFill/>
        </p:spPr>
        <p:txBody>
          <a:bodyPr anchor="ctr" anchorCtr="0" rtlCol="0" vert="horz" bIns="0" lIns="0" rIns="0" tIns="0">
            <a:noAutofit/>
          </a:bodyPr>
          <a:lstStyle/>
          <a:p>
            <a:pPr algn="ctr" rtl="0" fontAlgn="ctr" marL="0" marR="0" indent="0" lvl="0">
              <a:lnSpc>
                <a:spcPct val="100000"/>
              </a:lnSpc>
              <a:spcBef>
                <a:spcPts val="0"/>
              </a:spcBef>
              <a:spcAft>
                <a:spcPts val="0"/>
              </a:spcAft>
            </a:pPr>
            <a:r>
              <a:rPr lang="en-US" b="1" strike="noStrike" sz="2000" spc="0" u="none" cap="none">
                <a:solidFill>
                  <a:srgbClr val="FFFFFF">
                    <a:alpha val="100000"/>
                  </a:srgbClr>
                </a:solidFill>
                <a:latin typeface="Calibri"/>
                <a:hlinkClick r:id="rId4" tooltip="Abrir el OA"/>
              </a:rPr>
              <a:t><![CDATA[Abrir el OA]]></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8 · Ordenar la secuencia]]></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1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inco pasos antes de publicar un precio]]></a:t>
            </a:r>
          </a:p>
        </p:txBody>
      </p:sp>
      <p:sp>
        <p:nvSpPr>
          <p:cNvPr id="8" name=""/>
          <p:cNvSpPr txBox="1"/>
          <p:nvPr/>
        </p:nvSpPr>
        <p:spPr>
          <a:xfrm>
            <a:off x="514350" y="1543050"/>
            <a:ext cx="8115300" cy="3714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Ordena los cinco pasos del constructor antes de publicar un precio.]]></a:t>
            </a:r>
          </a:p>
        </p:txBody>
      </p:sp>
      <p:sp>
        <p:nvSpPr>
          <p:cNvPr id="9" name=""/>
          <p:cNvSpPr txBox="1"/>
          <p:nvPr/>
        </p:nvSpPr>
        <p:spPr>
          <a:xfrm>
            <a:off x="628650" y="19907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Lista los complementos y marca cuáles son opcionales]]></a:t>
            </a:r>
          </a:p>
        </p:txBody>
      </p:sp>
      <p:sp>
        <p:nvSpPr>
          <p:cNvPr id="10" name=""/>
          <p:cNvSpPr txBox="1"/>
          <p:nvPr/>
        </p:nvSpPr>
        <p:spPr>
          <a:xfrm>
            <a:off x="628650" y="23526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Escribe el núcleo en una frase, con la palabra del cliente]]></a:t>
            </a:r>
          </a:p>
        </p:txBody>
      </p:sp>
      <p:sp>
        <p:nvSpPr>
          <p:cNvPr id="11" name=""/>
          <p:cNvSpPr txBox="1"/>
          <p:nvPr/>
        </p:nvSpPr>
        <p:spPr>
          <a:xfrm>
            <a:off x="628650" y="2714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Pon el precio de lista y, si aplica, el precio sin IVA]]></a:t>
            </a:r>
          </a:p>
        </p:txBody>
      </p:sp>
      <p:sp>
        <p:nvSpPr>
          <p:cNvPr id="12" name=""/>
          <p:cNvSpPr txBox="1"/>
          <p:nvPr/>
        </p:nvSpPr>
        <p:spPr>
          <a:xfrm>
            <a:off x="628650" y="30765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Escribe lo que no incluye, en una lista corta y explícita]]></a:t>
            </a:r>
          </a:p>
        </p:txBody>
      </p:sp>
      <p:sp>
        <p:nvSpPr>
          <p:cNvPr id="13" name=""/>
          <p:cNvSpPr txBox="1"/>
          <p:nvPr/>
        </p:nvSpPr>
        <p:spPr>
          <a:xfrm>
            <a:off x="628650" y="34385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Versiona el documento con su fecha]]></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2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inco pasos antes de publicar un precio]]></a:t>
            </a:r>
          </a:p>
        </p:txBody>
      </p:sp>
      <p:sp>
        <p:nvSpPr>
          <p:cNvPr id="8" name=""/>
          <p:cNvSpPr txBox="1"/>
          <p:nvPr/>
        </p:nvSpPr>
        <p:spPr>
          <a:xfrm>
            <a:off x="514350" y="1543050"/>
            <a:ext cx="811530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1B2438">
                    <a:alpha val="100000"/>
                  </a:srgbClr>
                </a:solidFill>
                <a:latin typeface="Calibri"/>
              </a:rPr>
              <a:t><![CDATA[Alguien llenó la ficha del paquete B de una panadería (caso inventado para el ejercicio). Marca las afirmaciones que no se sostienen.]]></a:t>
            </a:r>
          </a:p>
        </p:txBody>
      </p:sp>
      <p:sp>
        <p:nvSpPr>
          <p:cNvPr id="9" name=""/>
          <p:cNvSpPr txBox="1"/>
          <p:nvPr/>
        </p:nvSpPr>
        <p:spPr>
          <a:xfrm>
            <a:off x="628650" y="264795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 «El núcleo del paquete es: nuestra calidad en el horno, como siempre.»]]></a:t>
            </a:r>
          </a:p>
        </p:txBody>
      </p:sp>
      <p:sp>
        <p:nvSpPr>
          <p:cNvPr id="10" name=""/>
          <p:cNvSpPr txBox="1"/>
          <p:nvPr/>
        </p:nvSpPr>
        <p:spPr>
          <a:xfrm>
            <a:off x="628650" y="332422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B) «Incluimos mermelada, café, fruta y servilletas, todo incluido, sin opcionales.»]]></a:t>
            </a:r>
          </a:p>
        </p:txBody>
      </p:sp>
      <p:sp>
        <p:nvSpPr>
          <p:cNvPr id="11" name=""/>
          <p:cNvSpPr txBox="1"/>
          <p:nvPr/>
        </p:nvSpPr>
        <p:spPr>
          <a:xfrm>
            <a:off x="628650" y="40005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C) «El precio de lista va en pesos y declara si incluye IVA; además va la base sin IVA.»]]></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9 · Detective de errores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3 / 83]]></a:t>
            </a:r>
          </a:p>
        </p:txBody>
      </p:sp>
      <p:sp>
        <p:nvSpPr>
          <p:cNvPr id="7" name=""/>
          <p:cNvSpPr txBox="1"/>
          <p:nvPr/>
        </p:nvSpPr>
        <p:spPr>
          <a:xfrm>
            <a:off x="628650" y="1219200"/>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D) «La lista de lo que no incluye se escribe al final, cuando el cliente pregunte.»]]></a:t>
            </a:r>
          </a:p>
        </p:txBody>
      </p:sp>
      <p:sp>
        <p:nvSpPr>
          <p:cNvPr id="8" name=""/>
          <p:cNvSpPr txBox="1"/>
          <p:nvPr/>
        </p:nvSpPr>
        <p:spPr>
          <a:xfrm>
            <a:off x="628650" y="1895475"/>
            <a:ext cx="80010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 «La versión y la fecha del documento sirven para saber qué oferta se mandó y cuándo.»]]></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4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Sección: El método: cinco pasos antes de publicar un precio]]></a:t>
            </a:r>
          </a:p>
        </p:txBody>
      </p:sp>
      <p:sp>
        <p:nvSpPr>
          <p:cNvPr id="8" name=""/>
          <p:cNvSpPr txBox="1"/>
          <p:nvPr/>
        </p:nvSpPr>
        <p:spPr>
          <a:xfrm>
            <a:off x="514350" y="1543050"/>
            <a:ext cx="8115300" cy="28003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roducto de la lección. Toma tu negocio y arma los dos paquetes en una hoja: para cada uno, nombre del paquete, tipo de cliente, núcleo en una frase con palabras de ese cliente, complementos marcados como opcionales o incluidos, lo que no incluye, precio de lista en pesos declarando si incluye IVA, condiciones (plazo, forma de pago y garantía), la prueba que respalda el núcleo y la versión con fecha. Después escribe la respuesta de una frase: por qué no son la misma oferta.]]></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Actividad 10 · Reflex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5 / 83]]></a:t>
            </a:r>
          </a:p>
        </p:txBody>
      </p:sp>
      <p:sp>
        <p:nvSpPr>
          <p:cNvPr id="7" name=""/>
          <p:cNvSpPr txBox="1"/>
          <p:nvPr/>
        </p:nvSpPr>
        <p:spPr>
          <a:xfrm>
            <a:off x="514350" y="1219200"/>
            <a:ext cx="8115300" cy="9810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Pista: No empieces por el precio. Empieza por el núcleo de cada paquete: si los dos núcleos se escriben igual, todavía tienes un solo paquete con dos nombres, y eso también es una respuesta válida.]]></a:t>
            </a:r>
          </a:p>
        </p:txBody>
      </p:sp>
      <p:sp>
        <p:nvSpPr>
          <p:cNvPr id="8" name=""/>
          <p:cNvSpPr txBox="1"/>
          <p:nvPr/>
        </p:nvSpPr>
        <p:spPr>
          <a:xfrm>
            <a:off x="514350" y="2238375"/>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 abierta · las respuestas personales no se incluyen en esta exportación.]]></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inco pasos antes de publicar un precio · Memoria: la palabra del constructor y su trabajo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6 / 83]]></a:t>
            </a:r>
          </a:p>
        </p:txBody>
      </p:sp>
      <p:graphicFrame>
        <p:nvGraphicFramePr>
          <p:cNvPr id="7" name="" descr=""/>
          <p:cNvGraphicFramePr>
            <a:graphicFrameLocks noGrp="1"/>
          </p:cNvGraphicFramePr>
          <p:nvPr/>
        </p:nvGraphicFramePr>
        <p:xfrm>
          <a:off x="514350" y="1257300"/>
          <a:ext cx="8115300" cy="3114675"/>
        </p:xfrm>
        <a:graphic>
          <a:graphicData uri="http://schemas.openxmlformats.org/drawingml/2006/table">
            <a:tbl>
              <a:tblPr firstRow="1" bandRow="1"/>
              <a:tblGrid>
                <a:gridCol w="2762250"/>
                <a:gridCol w="5353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úc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el paquete resuelve, una sola cos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mple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se agrega, marcado como opcional o inclu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 que no incluy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ista corta y explícita de lo que queda fuer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ecio de list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cifra del documento, en pesos, declarando si incluye 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6953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ase sin 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precio de lista puesto sobre la misma base para comparar]]></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El método: cinco pasos antes de publicar un precio · Memoria: la palabra del constructor y su trabajo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7 / 83]]></a:t>
            </a:r>
          </a:p>
        </p:txBody>
      </p:sp>
      <p:graphicFrame>
        <p:nvGraphicFramePr>
          <p:cNvPr id="7" name="" descr=""/>
          <p:cNvGraphicFramePr>
            <a:graphicFrameLocks noGrp="1"/>
          </p:cNvGraphicFramePr>
          <p:nvPr/>
        </p:nvGraphicFramePr>
        <p:xfrm>
          <a:off x="514350" y="1257300"/>
          <a:ext cx="8115300" cy="1724025"/>
        </p:xfrm>
        <a:graphic>
          <a:graphicData uri="http://schemas.openxmlformats.org/drawingml/2006/table">
            <a:tbl>
              <a:tblPr firstRow="1" bandRow="1"/>
              <a:tblGrid>
                <a:gridCol w="2762250"/>
                <a:gridCol w="5353050"/>
              </a:tblGrid>
              <a:tr h="438150">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Cara B]]></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ueb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hecho concreto que respalda el núcle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Versión y fech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El número de versión y la fecha del document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r h="4286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di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lazo, forma de pago y garantí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8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Memoria: la palabra del constructor y su trabajo · Cómo practicar]]></a:t>
            </a:r>
          </a:p>
        </p:txBody>
      </p:sp>
      <p:sp>
        <p:nvSpPr>
          <p:cNvPr id="8" name=""/>
          <p:cNvSpPr txBox="1"/>
          <p:nvPr/>
        </p:nvSpPr>
        <p:spPr>
          <a:xfrm>
            <a:off x="514350" y="2019300"/>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Este es el contenido estático del juego. Para emparejar las cartas y practicar la interacción, abre el OA.]]></a:t>
            </a:r>
          </a:p>
        </p:txBody>
      </p:sp>
      <p:sp>
        <p:nvSpPr>
          <p:cNvPr id="9" name=""/>
          <p:cNvSpPr txBox="1"/>
          <p:nvPr/>
        </p:nvSpPr>
        <p:spPr>
          <a:xfrm>
            <a:off x="514350" y="272415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marketing.lumbre.lat/object/mkt-mar-r06-oa01"/>
              </a:rPr>
              <a:t><![CDATA[Abrir el juego en el OA]]></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59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1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ueve campos tiene una ficha de paquete bien hecha?]]></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0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1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mbre del paquete, tipo de cliente, núcleo, complementos, lo que no incluye, precio de lista con su base sin IVA, condiciones, prueba y versión con fecha.]]></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1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2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el núcleo va antes que el precio?]]></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2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2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l núcleo define una sola cosa que resuelve el paquete; de ahí salen los complementos, el alcance y sólo entonces el precio. Al revés, el precio termina decidiendo el paquete.]]></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3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3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800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Cómo se calcula el precio sin IVA cuando el precio de lista lo incluye?]]></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4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3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Dividiendo el precio de lista entre uno más la tasa. Con el ejemplo del ejercicio: 320 entre 1.16 da 275.86 pesos (datos inventados para el ejercicio); el IVA contenido son 44.14 pesos. Ojo: restar el porcentaje no es lo mismo.]]></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5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4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Qué NO decide el constructor de oferta?]]></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6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4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4192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No valida que el mercado pague ese precio: eso se prueba vendiendo. No calcula tu costo ni tu margen: eso es la calculadora de precio y margen. Y no sustituye la cotización con los datos de un cliente concreto.]]></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7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5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se escribe lo que no incluye?]]></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8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5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es lo que evita la discusión de alcance al final, cuando ya firmaste. Es una lista corta y explícita: reparto a domicilio, pedidos con poco aviso, lo que sea.]]></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69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6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Dos paquetes del mismo negocio son dos ofertas?]]></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0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6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Sólo si cambian de verdad: cliente, núcleo, complementos, alcance, condiciones y precio. Si lo único que cambia es la cantidad, lo que tienes es una tabla de precios.]]></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1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7 de 7]]></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Pregunta]]></a:t>
            </a:r>
          </a:p>
        </p:txBody>
      </p:sp>
      <p:sp>
        <p:nvSpPr>
          <p:cNvPr id="9" name=""/>
          <p:cNvSpPr txBox="1"/>
          <p:nvPr/>
        </p:nvSpPr>
        <p:spPr>
          <a:xfrm>
            <a:off x="514350" y="2314575"/>
            <a:ext cx="8115300" cy="4191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400" spc="0" u="none" cap="none">
                <a:solidFill>
                  <a:srgbClr val="1B2438">
                    <a:alpha val="100000"/>
                  </a:srgbClr>
                </a:solidFill>
                <a:latin typeface="Calibri"/>
              </a:rPr>
              <a:t><![CDATA[¿Por qué versionar el documento?]]></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Secc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2 / 83]]></a:t>
            </a:r>
          </a:p>
        </p:txBody>
      </p:sp>
      <p:sp>
        <p:nvSpPr>
          <p:cNvPr id="7" name=""/>
          <p:cNvSpPr txBox="1"/>
          <p:nvPr/>
        </p:nvSpPr>
        <p:spPr>
          <a:xfrm>
            <a:off x="514350" y="1219200"/>
            <a:ext cx="8115300" cy="733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200" spc="0" u="none" cap="none">
                <a:solidFill>
                  <a:srgbClr val="172033">
                    <a:alpha val="100000"/>
                  </a:srgbClr>
                </a:solidFill>
                <a:latin typeface="Calibri"/>
              </a:rPr>
              <a:t><![CDATA[El método: cinco pasos antes de publicar un precio · Tarjetas de repaso rápido · Tarjeta 7 de 7 · Respuesta]]></a:t>
            </a:r>
          </a:p>
        </p:txBody>
      </p:sp>
      <p:sp>
        <p:nvSpPr>
          <p:cNvPr id="8" name=""/>
          <p:cNvSpPr txBox="1"/>
          <p:nvPr/>
        </p:nvSpPr>
        <p:spPr>
          <a:xfrm>
            <a:off x="514350" y="20193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Respuesta]]></a:t>
            </a:r>
          </a:p>
        </p:txBody>
      </p:sp>
      <p:sp>
        <p:nvSpPr>
          <p:cNvPr id="9" name=""/>
          <p:cNvSpPr txBox="1"/>
          <p:nvPr/>
        </p:nvSpPr>
        <p:spPr>
          <a:xfrm>
            <a:off x="514350" y="2314575"/>
            <a:ext cx="8115300" cy="10763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200" spc="0" u="none" cap="none">
                <a:solidFill>
                  <a:srgbClr val="1B2438">
                    <a:alpha val="100000"/>
                  </a:srgbClr>
                </a:solidFill>
                <a:latin typeface="Calibri"/>
              </a:rPr>
              <a:t><![CDATA[Porque una oferta sin fecha se reutiliza por error en otro cliente. Con versión y fecha sabes qué documento mandaste, cuándo y qué prometiste.]]></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3 / 83]]></a:t>
            </a:r>
          </a:p>
        </p:txBody>
      </p:sp>
      <p:sp>
        <p:nvSpPr>
          <p:cNvPr id="7" name=""/>
          <p:cNvSpPr txBox="1"/>
          <p:nvPr/>
        </p:nvSpPr>
        <p:spPr>
          <a:xfrm>
            <a:off x="514350" y="12192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Criterio de avance]]></a:t>
            </a:r>
          </a:p>
        </p:txBody>
      </p:sp>
      <p:sp>
        <p:nvSpPr>
          <p:cNvPr id="8" name=""/>
          <p:cNvSpPr txBox="1"/>
          <p:nvPr/>
        </p:nvSpPr>
        <p:spPr>
          <a:xfrm>
            <a:off x="514350" y="150495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e considera superado con al menos 70% de acierto agregado en las actividades cubiertas.]]></a:t>
            </a:r>
          </a:p>
        </p:txBody>
      </p:sp>
      <p:sp>
        <p:nvSpPr>
          <p:cNvPr id="9" name=""/>
          <p:cNvSpPr txBox="1"/>
          <p:nvPr/>
        </p:nvSpPr>
        <p:spPr>
          <a:xfrm>
            <a:off x="514350" y="2286000"/>
            <a:ext cx="8115300" cy="29527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1600" spc="0" u="none" cap="none">
                <a:solidFill>
                  <a:srgbClr val="5C6577">
                    <a:alpha val="100000"/>
                  </a:srgbClr>
                </a:solidFill>
                <a:latin typeface="Calibri"/>
              </a:rPr>
              <a:t><![CDATA[Actividades cubiertas]]></a:t>
            </a:r>
          </a:p>
        </p:txBody>
      </p:sp>
      <p:sp>
        <p:nvSpPr>
          <p:cNvPr id="10" name=""/>
          <p:cNvSpPr txBox="1"/>
          <p:nvPr/>
        </p:nvSpPr>
        <p:spPr>
          <a:xfrm>
            <a:off x="628650" y="25717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nucleo]]></a:t>
            </a:r>
          </a:p>
        </p:txBody>
      </p:sp>
      <p:sp>
        <p:nvSpPr>
          <p:cNvPr id="11" name=""/>
          <p:cNvSpPr txBox="1"/>
          <p:nvPr/>
        </p:nvSpPr>
        <p:spPr>
          <a:xfrm>
            <a:off x="628650" y="29241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spuesta numérica · act-num-iva]]></a:t>
            </a:r>
          </a:p>
        </p:txBody>
      </p:sp>
      <p:sp>
        <p:nvSpPr>
          <p:cNvPr id="12" name=""/>
          <p:cNvSpPr txBox="1"/>
          <p:nvPr/>
        </p:nvSpPr>
        <p:spPr>
          <a:xfrm>
            <a:off x="628650" y="32766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Verdadero o falso · act-tf-limite]]></a:t>
            </a:r>
          </a:p>
        </p:txBody>
      </p:sp>
      <p:sp>
        <p:nvSpPr>
          <p:cNvPr id="13" name=""/>
          <p:cNvSpPr txBox="1"/>
          <p:nvPr/>
        </p:nvSpPr>
        <p:spPr>
          <a:xfrm>
            <a:off x="628650" y="36290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pción múltiple · act-mcq-precios]]></a:t>
            </a:r>
          </a:p>
        </p:txBody>
      </p:sp>
      <p:sp>
        <p:nvSpPr>
          <p:cNvPr id="14" name=""/>
          <p:cNvSpPr txBox="1"/>
          <p:nvPr/>
        </p:nvSpPr>
        <p:spPr>
          <a:xfrm>
            <a:off x="628650" y="39814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Relacionar · act-match]]></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4 / 83]]></a:t>
            </a:r>
          </a:p>
        </p:txBody>
      </p:sp>
      <p:sp>
        <p:nvSpPr>
          <p:cNvPr id="7" name=""/>
          <p:cNvSpPr txBox="1"/>
          <p:nvPr/>
        </p:nvSpPr>
        <p:spPr>
          <a:xfrm>
            <a:off x="628650" y="121920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lasificar · act-sort]]></a:t>
            </a:r>
          </a:p>
        </p:txBody>
      </p:sp>
      <p:sp>
        <p:nvSpPr>
          <p:cNvPr id="8" name=""/>
          <p:cNvSpPr txBox="1"/>
          <p:nvPr/>
        </p:nvSpPr>
        <p:spPr>
          <a:xfrm>
            <a:off x="628650" y="157162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Completar la frase · act-fill]]></a:t>
            </a:r>
          </a:p>
        </p:txBody>
      </p:sp>
      <p:sp>
        <p:nvSpPr>
          <p:cNvPr id="9" name=""/>
          <p:cNvSpPr txBox="1"/>
          <p:nvPr/>
        </p:nvSpPr>
        <p:spPr>
          <a:xfrm>
            <a:off x="628650" y="1924050"/>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Ordenar la secuencia · act-seq]]></a:t>
            </a:r>
          </a:p>
        </p:txBody>
      </p:sp>
      <p:sp>
        <p:nvSpPr>
          <p:cNvPr id="10" name=""/>
          <p:cNvSpPr txBox="1"/>
          <p:nvPr/>
        </p:nvSpPr>
        <p:spPr>
          <a:xfrm>
            <a:off x="628650" y="2276475"/>
            <a:ext cx="80010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 Detective de errores · act-det]]></a:t>
            </a:r>
          </a:p>
        </p:txBody>
      </p:sp>
      <p:sp>
        <p:nvSpPr>
          <p:cNvPr id="11" name=""/>
          <p:cNvSpPr txBox="1"/>
          <p:nvPr/>
        </p:nvSpPr>
        <p:spPr>
          <a:xfrm>
            <a:off x="514350" y="26289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Al superar: Listo. Ya tienes dos paquetes escritos con su contenido, su precio y su límite, y sabes por qué no son la misma oferta. Siguiente paso: la calculadora de precio y margen, para saber cuánto te queda de cada paquete.]]></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Chequeo de la lección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5 / 83]]></a:t>
            </a:r>
          </a:p>
        </p:txBody>
      </p:sp>
      <p:sp>
        <p:nvSpPr>
          <p:cNvPr id="7" name=""/>
          <p:cNvSpPr txBox="1"/>
          <p:nvPr/>
        </p:nvSpPr>
        <p:spPr>
          <a:xfrm>
            <a:off x="514350" y="1219200"/>
            <a:ext cx="8115300" cy="12954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none" cap="none">
                <a:solidFill>
                  <a:srgbClr val="1B2438">
                    <a:alpha val="100000"/>
                  </a:srgbClr>
                </a:solidFill>
                <a:latin typeface="Calibri"/>
              </a:rPr>
              <a:t><![CDATA[Si aún no se alcanza: Vuelve a la ficha de nueve campos y al segundo ejemplo resuelto. Casi siempre el fallo es el mismo: escribiste el precio antes que el núcleo, o dejaste la lista de lo que no incluye para el final.]]></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6 / 83]]></a:t>
            </a:r>
          </a:p>
        </p:txBody>
      </p:sp>
      <p:sp>
        <p:nvSpPr>
          <p:cNvPr id="7" name=""/>
          <p:cNvSpPr txBox="1"/>
          <p:nvPr/>
        </p:nvSpPr>
        <p:spPr>
          <a:xfrm>
            <a:off x="514350" y="12192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1.]]></a:t>
            </a:r>
          </a:p>
        </p:txBody>
      </p:sp>
      <p:sp>
        <p:nvSpPr>
          <p:cNvPr id="8" name=""/>
          <p:cNvSpPr txBox="1"/>
          <p:nvPr/>
        </p:nvSpPr>
        <p:spPr>
          <a:xfrm>
            <a:off x="762000" y="12192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scribes un paquete con sus nueve campos, en el orden correcto, y lo entregas como documento con versión y fecha.]]></a:t>
            </a:r>
          </a:p>
        </p:txBody>
      </p:sp>
      <p:sp>
        <p:nvSpPr>
          <p:cNvPr id="9" name=""/>
          <p:cNvSpPr txBox="1"/>
          <p:nvPr/>
        </p:nvSpPr>
        <p:spPr>
          <a:xfrm>
            <a:off x="514350" y="19431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2.]]></a:t>
            </a:r>
          </a:p>
        </p:txBody>
      </p:sp>
      <p:sp>
        <p:nvSpPr>
          <p:cNvPr id="10" name=""/>
          <p:cNvSpPr txBox="1"/>
          <p:nvPr/>
        </p:nvSpPr>
        <p:spPr>
          <a:xfrm>
            <a:off x="762000" y="19431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stingues el núcleo de los complementos y de la lista de lo que no incluye, y no confundo un paquete con un catálogo.]]></a:t>
            </a:r>
          </a:p>
        </p:txBody>
      </p:sp>
      <p:sp>
        <p:nvSpPr>
          <p:cNvPr id="11" name=""/>
          <p:cNvSpPr txBox="1"/>
          <p:nvPr/>
        </p:nvSpPr>
        <p:spPr>
          <a:xfrm>
            <a:off x="514350" y="26670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3.]]></a:t>
            </a:r>
          </a:p>
        </p:txBody>
      </p:sp>
      <p:sp>
        <p:nvSpPr>
          <p:cNvPr id="12" name=""/>
          <p:cNvSpPr txBox="1"/>
          <p:nvPr/>
        </p:nvSpPr>
        <p:spPr>
          <a:xfrm>
            <a:off x="762000" y="26670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Explicas a quién sirve cada paquete y dices por qué dos paquetes tuyos no son la misma oferta.]]></a:t>
            </a:r>
          </a:p>
        </p:txBody>
      </p:sp>
      <p:sp>
        <p:nvSpPr>
          <p:cNvPr id="13" name=""/>
          <p:cNvSpPr txBox="1"/>
          <p:nvPr/>
        </p:nvSpPr>
        <p:spPr>
          <a:xfrm>
            <a:off x="514350" y="3390900"/>
            <a:ext cx="24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4.]]></a:t>
            </a:r>
          </a:p>
        </p:txBody>
      </p:sp>
      <p:sp>
        <p:nvSpPr>
          <p:cNvPr id="14" name=""/>
          <p:cNvSpPr txBox="1"/>
          <p:nvPr/>
        </p:nvSpPr>
        <p:spPr>
          <a:xfrm>
            <a:off x="762000" y="3390900"/>
            <a:ext cx="786765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eclaras si el precio de lista incluye IVA y calculas la base sin IVA de cada paquete, con la tasa que aplica a tu producto.]]></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Para dominar este tema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7 / 83]]></a:t>
            </a:r>
          </a:p>
        </p:txBody>
      </p:sp>
      <p:sp>
        <p:nvSpPr>
          <p:cNvPr id="7" name=""/>
          <p:cNvSpPr txBox="1"/>
          <p:nvPr/>
        </p:nvSpPr>
        <p:spPr>
          <a:xfrm>
            <a:off x="514350" y="1219200"/>
            <a:ext cx="24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100" spc="0" u="none" cap="none">
                <a:solidFill>
                  <a:srgbClr val="BF4018">
                    <a:alpha val="100000"/>
                  </a:srgbClr>
                </a:solidFill>
                <a:latin typeface="Calibri"/>
              </a:rPr>
              <a:t><![CDATA[5.]]></a:t>
            </a:r>
          </a:p>
        </p:txBody>
      </p:sp>
      <p:sp>
        <p:nvSpPr>
          <p:cNvPr id="8" name=""/>
          <p:cNvSpPr txBox="1"/>
          <p:nvPr/>
        </p:nvSpPr>
        <p:spPr>
          <a:xfrm>
            <a:off x="762000" y="1219200"/>
            <a:ext cx="7867650" cy="10287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Dices qué no hace este documento: que el mercado lo pague y cuánto te queda se prueban vendiendo y se calculan con tus costos.]]></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8 / 83]]></a:t>
            </a:r>
          </a:p>
        </p:txBody>
      </p:sp>
      <p:sp>
        <p:nvSpPr>
          <p:cNvPr id="7" name=""/>
          <p:cNvSpPr txBox="1"/>
          <p:nvPr/>
        </p:nvSpPr>
        <p:spPr>
          <a:xfrm>
            <a:off x="514350" y="1219200"/>
            <a:ext cx="8115300" cy="7048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Lo que esta lección afirma y dónde se puede verificar. Ámbito: México. Vigencia revisada 2026-10.]]></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1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79 / 8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247900"/>
                <a:gridCol w="2714625"/>
                <a:gridCol w="3152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4954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sa general del IVA es 16 %, y hay actividades con tasa 0 % y con exencione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ey del Impuesto al Valor Agregado, artículo 1; se consulta en el portal de la SAT (www.gob.mx/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a tasa que aplica a tu producto se confirma ahí; la lección usa 16 % como tasa general y como supuesto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9620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precio de lista y qué es la base sin IVA]]></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Impuesto al Valor Agregad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cifra de la tasa se verifica con la SAT]]></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2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0 / 83]]></a:t>
            </a:r>
          </a:p>
        </p:txBody>
      </p:sp>
      <p:graphicFrame>
        <p:nvGraphicFramePr>
          <p:cNvPr id="7" name="" descr=""/>
          <p:cNvGraphicFramePr>
            <a:graphicFrameLocks noGrp="1"/>
          </p:cNvGraphicFramePr>
          <p:nvPr/>
        </p:nvGraphicFramePr>
        <p:xfrm>
          <a:off x="514350" y="1257300"/>
          <a:ext cx="8115300" cy="3152775"/>
        </p:xfrm>
        <a:graphic>
          <a:graphicData uri="http://schemas.openxmlformats.org/drawingml/2006/table">
            <a:tbl>
              <a:tblPr firstRow="1" bandRow="1"/>
              <a:tblGrid>
                <a:gridCol w="2247900"/>
                <a:gridCol w="2714625"/>
                <a:gridCol w="3152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Qué es un producto y por qué se documenta su conteni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Producto (Wikipedia en españo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Concepto; la lección fija el método del documento, no un resultado comercial]]></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negocios de tu zona, para saber a quién puede servir cada paquete]]></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ENUE, del INEGI: directorio de establecimien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Búsqueda por actividad y municipio; sirve para nombrar al cliente, no para prometer venta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8F4EC">
                        <a:alpha val="100000"/>
                      </a:srgbClr>
                    </a:solidFill>
                  </a:tcPr>
                </a:tc>
              </a:tr>
            </a:tbl>
          </a:graphicData>
        </a:graphic>
      </p:graphicFrame>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Tabla · 3 de 3]]></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1 / 83]]></a:t>
            </a:r>
          </a:p>
        </p:txBody>
      </p:sp>
      <p:graphicFrame>
        <p:nvGraphicFramePr>
          <p:cNvPr id="7" name="" descr=""/>
          <p:cNvGraphicFramePr>
            <a:graphicFrameLocks noGrp="1"/>
          </p:cNvGraphicFramePr>
          <p:nvPr/>
        </p:nvGraphicFramePr>
        <p:xfrm>
          <a:off x="514350" y="1257300"/>
          <a:ext cx="8115300" cy="1924050"/>
        </p:xfrm>
        <a:graphic>
          <a:graphicData uri="http://schemas.openxmlformats.org/drawingml/2006/table">
            <a:tbl>
              <a:tblPr firstRow="1" bandRow="1"/>
              <a:tblGrid>
                <a:gridCol w="2247900"/>
                <a:gridCol w="2714625"/>
                <a:gridCol w="3152775"/>
              </a:tblGrid>
              <a:tr h="695325">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firmación de la lección]]></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Dónde verificarla]]></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c>
                  <a:txBody>
                    <a:bodyPr wrap="square" rtlCol="0">
                      <a:spAutoFit/>
                    </a:bodyPr>
                    <a:lstStyle/>
                    <a:p>
                      <a:pPr algn="l" rtl="0" fontAlgn="ctr" marL="95250" marR="95250" indent="0" lvl="0">
                        <a:lnSpc>
                          <a:spcPct val="100000"/>
                        </a:lnSpc>
                        <a:spcBef>
                          <a:spcPts val="0"/>
                        </a:spcBef>
                        <a:spcAft>
                          <a:spcPts val="0"/>
                        </a:spcAft>
                      </a:pPr>
                      <a:r>
                        <a:rPr lang="en-US" b="1" strike="noStrike" sz="1700" spc="0" u="none" cap="none">
                          <a:solidFill>
                            <a:srgbClr val="FFFFFF">
                              <a:alpha val="100000"/>
                            </a:srgbClr>
                          </a:solidFill>
                          <a:latin typeface="Calibri"/>
                        </a:rPr>
                        <a:t><![CDATA[Alcance]]></a:t>
                      </a:r>
                    </a:p>
                  </a:txBody>
                  <a:tcPr anchor="ctr" marL="95250" marR="95250" marT="38100" marB="38100">
                    <a:lnL w="9525" cap="flat" cmpd="sng" algn="ctr">
                      <a:solidFill>
                        <a:srgbClr val="FFFFFF">
                          <a:alpha val="100000"/>
                        </a:srgbClr>
                      </a:solidFill>
                      <a:prstDash val="solid"/>
                      <a:round/>
                      <a:headEnd type="none" w="med" len="med"/>
                      <a:tailEnd type="none" w="med" len="med"/>
                    </a:lnL>
                    <a:lnR w="9525" cap="flat" cmpd="sng" algn="ctr">
                      <a:solidFill>
                        <a:srgbClr val="FFFFFF">
                          <a:alpha val="100000"/>
                        </a:srgbClr>
                      </a:solidFill>
                      <a:prstDash val="solid"/>
                      <a:round/>
                      <a:headEnd type="none" w="med" len="med"/>
                      <a:tailEnd type="none" w="med" len="med"/>
                    </a:lnR>
                    <a:lnT w="9525" cap="flat" cmpd="sng" algn="ctr">
                      <a:solidFill>
                        <a:srgbClr val="FFFFFF">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172033">
                        <a:alpha val="100000"/>
                      </a:srgbClr>
                    </a:solidFill>
                  </a:tcPr>
                </a:tc>
              </a:tr>
              <a:tr h="1228725">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Los precios, cantidades y clientes de los dos paquetes resueltos]]></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No existen: son datos inventados del ejercici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c>
                  <a:txBody>
                    <a:bodyPr wrap="square" rtlCol="0">
                      <a:spAutoFit/>
                    </a:bodyPr>
                    <a:lstStyle/>
                    <a:p>
                      <a:pPr algn="l" rtl="0" fontAlgn="t" marL="95250" marR="95250" indent="0" lvl="0">
                        <a:lnSpc>
                          <a:spcPct val="100000"/>
                        </a:lnSpc>
                        <a:spcBef>
                          <a:spcPts val="0"/>
                        </a:spcBef>
                        <a:spcAft>
                          <a:spcPts val="0"/>
                        </a:spcAft>
                      </a:pPr>
                      <a:r>
                        <a:rPr lang="en-US" strike="noStrike" sz="1700" spc="0" u="none" cap="none">
                          <a:solidFill>
                            <a:srgbClr val="1B2438">
                              <a:alpha val="100000"/>
                            </a:srgbClr>
                          </a:solidFill>
                          <a:latin typeface="Calibri"/>
                        </a:rPr>
                        <a:t><![CDATA[Didáctico, sin valor de mercado]]></a:t>
                      </a:r>
                    </a:p>
                  </a:txBody>
                  <a:tcPr anchor="t" marL="95250" marR="95250" marT="38100" marB="38100">
                    <a:lnL w="7143" cap="flat" cmpd="sng" algn="ctr">
                      <a:solidFill>
                        <a:srgbClr val="DCD4C4">
                          <a:alpha val="100000"/>
                        </a:srgbClr>
                      </a:solidFill>
                      <a:prstDash val="solid"/>
                      <a:round/>
                      <a:headEnd type="none" w="med" len="med"/>
                      <a:tailEnd type="none" w="med" len="med"/>
                    </a:lnL>
                    <a:lnR w="7143" cap="flat" cmpd="sng" algn="ctr">
                      <a:solidFill>
                        <a:srgbClr val="DCD4C4">
                          <a:alpha val="100000"/>
                        </a:srgbClr>
                      </a:solidFill>
                      <a:prstDash val="solid"/>
                      <a:round/>
                      <a:headEnd type="none" w="med" len="med"/>
                      <a:tailEnd type="none" w="med" len="med"/>
                    </a:lnR>
                    <a:lnT w="7143" cap="flat" cmpd="sng" algn="ctr">
                      <a:solidFill>
                        <a:srgbClr val="DCD4C4">
                          <a:alpha val="100000"/>
                        </a:srgbClr>
                      </a:solidFill>
                      <a:prstDash val="solid"/>
                      <a:round/>
                      <a:headEnd type="none" w="med" len="med"/>
                      <a:tailEnd type="none" w="med" len="med"/>
                    </a:lnT>
                    <a:lnB w="7143" cap="flat" cmpd="sng" algn="ctr">
                      <a:solidFill>
                        <a:srgbClr val="DCD4C4">
                          <a:alpha val="100000"/>
                        </a:srgbClr>
                      </a:solidFill>
                      <a:prstDash val="solid"/>
                      <a:round/>
                      <a:headEnd type="none" w="med" len="med"/>
                      <a:tailEnd type="none" w="med" len="med"/>
                    </a:lnB>
                    <a:lnTlToBr w="9525" cap="flat" cmpd="sng" algn="ctr">
                      <a:noFill/>
                      <a:prstDash val="solid"/>
                      <a:round/>
                      <a:headEnd type="none" w="med" len="med"/>
                      <a:tailEnd type="none" w="med" len="med"/>
                    </a:lnTlToBr>
                    <a:lnBlToTr w="9525" cap="flat" cmpd="sng" algn="ctr">
                      <a:noFill/>
                      <a:prstDash val="solid"/>
                      <a:round/>
                      <a:headEnd type="none" w="med" len="med"/>
                      <a:tailEnd type="none" w="med" len="med"/>
                    </a:lnBlToTr>
                    <a:solidFill>
                      <a:srgbClr val="FFFFFF">
                        <a:alpha val="100000"/>
                      </a:srgbClr>
                    </a:solidFill>
                  </a:tcPr>
                </a:tc>
              </a:tr>
            </a:tbl>
          </a:graphicData>
        </a:graphic>
      </p:graphicFrame>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1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2 / 83]]></a:t>
            </a:r>
          </a:p>
        </p:txBody>
      </p:sp>
      <p:sp>
        <p:nvSpPr>
          <p:cNvPr id="7" name=""/>
          <p:cNvSpPr txBox="1"/>
          <p:nvPr/>
        </p:nvSpPr>
        <p:spPr>
          <a:xfrm>
            <a:off x="514350" y="1219200"/>
            <a:ext cx="8115300" cy="352425"/>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3" tooltip="https://www.gob.mx/sat"/>
              </a:rPr>
              <a:t><![CDATA[SAT: la tasa de IVA que aplica a tu producto]]></a:t>
            </a:r>
          </a:p>
        </p:txBody>
      </p:sp>
      <p:sp>
        <p:nvSpPr>
          <p:cNvPr id="8" name=""/>
          <p:cNvSpPr txBox="1"/>
          <p:nvPr/>
        </p:nvSpPr>
        <p:spPr>
          <a:xfrm>
            <a:off x="514350" y="1590675"/>
            <a:ext cx="8115300" cy="8382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Entra al apartado de IVA y revisa la tasa que corresponde a lo que vendes. La lección usa 16 % sólo como tasa general y como supuesto del ejercicio: tu número sale de ahí.]]></a:t>
            </a:r>
          </a:p>
        </p:txBody>
      </p:sp>
      <p:sp>
        <p:nvSpPr>
          <p:cNvPr id="9" name=""/>
          <p:cNvSpPr txBox="1"/>
          <p:nvPr/>
        </p:nvSpPr>
        <p:spPr>
          <a:xfrm>
            <a:off x="514350" y="2486025"/>
            <a:ext cx="8115300" cy="666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000" spc="0" u="sng" cap="none">
                <a:solidFill>
                  <a:srgbClr val="BF4018">
                    <a:alpha val="100000"/>
                  </a:srgbClr>
                </a:solidFill>
                <a:latin typeface="Calibri"/>
                <a:hlinkClick r:id="rId4" tooltip="https://es.wikipedia.org/wiki/Impuesto_al_Valor_Agregado"/>
              </a:rPr>
              <a:t><![CDATA[Impuesto al Valor Agregado: por qué la base no es el precio menos el porcentaje]]></a:t>
            </a:r>
          </a:p>
        </p:txBody>
      </p:sp>
      <p:sp>
        <p:nvSpPr>
          <p:cNvPr id="10" name=""/>
          <p:cNvSpPr txBox="1"/>
          <p:nvPr/>
        </p:nvSpPr>
        <p:spPr>
          <a:xfrm>
            <a:off x="514350" y="3171825"/>
            <a:ext cx="8115300" cy="5715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700" spc="0" u="none" cap="none">
                <a:solidFill>
                  <a:srgbClr val="1B2438">
                    <a:alpha val="100000"/>
                  </a:srgbClr>
                </a:solidFill>
                <a:latin typeface="Calibri"/>
              </a:rPr>
              <a:t><![CDATA[Sirve para entender el paso 4 de la ficha: el impuesto ya va dentro de la cifra del precio de lista, por eso la base se calcula dividiendo.]]></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bg>
      <p:bgPr>
        <a:solidFill>
          <a:srgbClr val="FFFDF8">
            <a:alpha val="100000"/>
          </a:srgbClr>
        </a:solidFill>
      </p:bgPr>
    </p:bg>
    <p:spTree>
      <p:nvGrpSpPr>
        <p:cNvPr id="1" name=""/>
        <p:cNvGrpSpPr/>
        <p:nvPr/>
      </p:nvGrpSpPr>
      <p:grpSpPr>
        <a:xfrm>
          <a:off x="514350" y="247650"/>
          <a:ext cx="8629650" cy="4981575"/>
          <a:chOff x="514350" y="247650"/>
          <a:chExt cx="8629650" cy="4981575"/>
        </a:xfrm>
      </p:grpSpPr>
      <p:sp>
        <p:nvSpPr>
          <p:cNvPr id="2" name=""/>
          <p:cNvSpPr txBox="1"/>
          <p:nvPr/>
        </p:nvSpPr>
        <p:spPr>
          <a:xfrm>
            <a:off x="514350" y="247650"/>
            <a:ext cx="8115300" cy="8763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b="1" strike="noStrike" sz="2800" spc="0" u="none" cap="none">
                <a:solidFill>
                  <a:srgbClr val="172033">
                    <a:alpha val="100000"/>
                  </a:srgbClr>
                </a:solidFill>
                <a:latin typeface="Calibri"/>
              </a:rPr>
              <a:t><![CDATA[Fuentes, vigencia y revisión · 2 de 2]]></a:t>
            </a:r>
          </a:p>
        </p:txBody>
      </p:sp>
      <p:sp>
        <p:nvSpPr>
          <p:cNvPr id="3" name="" descr=""/>
          <p:cNvSpPr/>
          <p:nvPr/>
        </p:nvSpPr>
        <p:spPr>
          <a:xfrm>
            <a:off x="514350" y="1143000"/>
            <a:ext cx="762000" cy="38100"/>
          </a:xfrm>
          <a:prstGeom prst="roundRect">
            <a:avLst/>
          </a:prstGeom>
          <a:solidFill>
            <a:srgbClr val="BF4018">
              <a:alpha val="100000"/>
            </a:srgbClr>
          </a:solidFill>
          <a:ln w="9525">
            <a:noFill/>
          </a:ln>
        </p:spPr>
        <p:txBody>
          <a:bodyPr vertOverflow="clip" rtlCol="0" anchor="ctr"/>
          <a:lstStyle/>
          <a:p>
            <a:pPr algn="ctr"/>
            <a:r>
              <a:t/>
            </a:r>
          </a:p>
        </p:txBody>
      </p:sp>
      <p:sp>
        <p:nvSpPr>
          <p:cNvPr id="4" name="" descr=""/>
          <p:cNvSpPr/>
          <p:nvPr/>
        </p:nvSpPr>
        <p:spPr>
          <a:xfrm>
            <a:off x="514350" y="4686300"/>
            <a:ext cx="8115300" cy="9525"/>
          </a:xfrm>
          <a:prstGeom prst="roundRect">
            <a:avLst/>
          </a:prstGeom>
          <a:solidFill>
            <a:srgbClr val="E4DCCB">
              <a:alpha val="100000"/>
            </a:srgbClr>
          </a:solidFill>
          <a:ln w="9525">
            <a:noFill/>
          </a:ln>
        </p:spPr>
        <p:txBody>
          <a:bodyPr vertOverflow="clip" rtlCol="0" anchor="ctr"/>
          <a:lstStyle/>
          <a:p>
            <a:pPr algn="ctr"/>
            <a:r>
              <a:t/>
            </a:r>
          </a:p>
        </p:txBody>
      </p:sp>
      <p:sp>
        <p:nvSpPr>
          <p:cNvPr id="5" name=""/>
          <p:cNvSpPr txBox="1"/>
          <p:nvPr/>
        </p:nvSpPr>
        <p:spPr>
          <a:xfrm>
            <a:off x="514350" y="4752975"/>
            <a:ext cx="6667500" cy="22860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1600" spc="0" u="sng" cap="none">
                <a:solidFill>
                  <a:srgbClr val="BF4018">
                    <a:alpha val="100000"/>
                  </a:srgbClr>
                </a:solidFill>
                <a:latin typeface="Calibri"/>
                <a:hlinkClick r:id="rId2" tooltip="https://marketing.lumbre.lat/object/mkt-mar-r06-oa01"/>
              </a:rPr>
              <a:t><![CDATA[Constructor de oferta y paquetes]]></a:t>
            </a:r>
          </a:p>
        </p:txBody>
      </p:sp>
      <p:sp>
        <p:nvSpPr>
          <p:cNvPr id="6" name=""/>
          <p:cNvSpPr txBox="1"/>
          <p:nvPr/>
        </p:nvSpPr>
        <p:spPr>
          <a:xfrm>
            <a:off x="7486650" y="4752975"/>
            <a:ext cx="1143000" cy="228600"/>
          </a:xfrm>
          <a:prstGeom prst="rect">
            <a:avLst/>
          </a:prstGeom>
          <a:noFill/>
        </p:spPr>
        <p:txBody>
          <a:bodyPr anchor="t" anchorCtr="0" rtlCol="0" vert="horz" bIns="0" lIns="0" rIns="0" tIns="0">
            <a:noAutofit/>
          </a:bodyPr>
          <a:lstStyle/>
          <a:p>
            <a:pPr algn="r" rtl="0" fontAlgn="t" marL="0" marR="0" indent="0" lvl="0">
              <a:lnSpc>
                <a:spcPct val="100000"/>
              </a:lnSpc>
              <a:spcBef>
                <a:spcPts val="0"/>
              </a:spcBef>
              <a:spcAft>
                <a:spcPts val="0"/>
              </a:spcAft>
            </a:pPr>
            <a:r>
              <a:rPr lang="en-US" strike="noStrike" sz="1600" spc="0" u="none" cap="none">
                <a:solidFill>
                  <a:srgbClr val="5C6577">
                    <a:alpha val="100000"/>
                  </a:srgbClr>
                </a:solidFill>
                <a:latin typeface="Calibri"/>
              </a:rPr>
              <a:t><![CDATA[83 / 83]]></a:t>
            </a:r>
          </a:p>
        </p:txBody>
      </p:sp>
      <p:sp>
        <p:nvSpPr>
          <p:cNvPr id="7" name=""/>
          <p:cNvSpPr txBox="1"/>
          <p:nvPr/>
        </p:nvSpPr>
        <p:spPr>
          <a:xfrm>
            <a:off x="514350" y="1219200"/>
            <a:ext cx="8115300" cy="3333750"/>
          </a:xfrm>
          <a:prstGeom prst="rect">
            <a:avLst/>
          </a:prstGeom>
          <a:noFill/>
        </p:spPr>
        <p:txBody>
          <a:bodyPr anchor="t" anchorCtr="0" rtlCol="0" vert="horz" bIns="0" lIns="0" rIns="0" tIns="0">
            <a:noAutofit/>
          </a:bodyPr>
          <a:lstStyle/>
          <a:p>
            <a:pPr algn="l" rtl="0" fontAlgn="t" marL="0" marR="0" indent="0" lvl="0">
              <a:lnSpc>
                <a:spcPct val="100000"/>
              </a:lnSpc>
              <a:spcBef>
                <a:spcPts val="0"/>
              </a:spcBef>
              <a:spcAft>
                <a:spcPts val="0"/>
              </a:spcAft>
            </a:pPr>
            <a:r>
              <a:rPr lang="en-US" strike="noStrike" sz="2100" spc="0" u="none" cap="none">
                <a:solidFill>
                  <a:srgbClr val="1B2438">
                    <a:alpha val="100000"/>
                  </a:srgbClr>
                </a:solidFill>
                <a:latin typeface="Calibri"/>
              </a:rPr>
              <a:t><![CDATA[Siguiente paso de la ruta «Constructor de oferta y paquetes»: «Calculadora de precio y margen», la ruta siguiente del curso «Posicionamiento: qué vendes y a quién». Lo que queda aquí —dos paquetes con su contenido, su precio y su límite— también decide lo que se lleva el negocio por cada venta; sólo que el precio de esta lección es el de lista, y el de margen se calcula con tus costos. Esta lección te dejó el instrumento (la ficha de nueve campos y la base sin IVA); la siguiente lo lleva al número que decide si un precio deja utilidad: el margen unitario, el margen porcentual y el punto de equilibrio.]]></a:t>
            </a:r>
          </a:p>
        </p:txBody>
      </p:sp>
    </p:spTree>
  </p:cSld>
  <p:clrMapOvr>
    <a:masterClrMapping/>
  </p:clrMapOvr>
</p:sld>
</file>

<file path=ppt/theme/theme1.xml><?xml version="1.0" encoding="utf-8"?>
<a:theme xmlns:a="http://schemas.openxmlformats.org/drawingml/2006/main" name="Lumbre">
  <a:themeElements>
    <a:clrScheme name="Lumbre">
      <a:dk1>
        <a:sysClr val="windowText" lastClr="000000"/>
      </a:dk1>
      <a:lt1>
        <a:sysClr val="window" lastClr="FFFFFF"/>
      </a:lt1>
      <a:dk2>
        <a:srgbClr val="172033"/>
      </a:dk2>
      <a:lt2>
        <a:srgbClr val="E8E3D8"/>
      </a:lt2>
      <a:accent1>
        <a:srgbClr val="BF4018"/>
      </a:accent1>
      <a:accent2>
        <a:srgbClr val="FFB000"/>
      </a:accent2>
      <a:accent3>
        <a:srgbClr val="2F7A5C"/>
      </a:accent3>
      <a:accent4>
        <a:srgbClr val="5C6577"/>
      </a:accent4>
      <a:accent5>
        <a:srgbClr val="9A6B4F"/>
      </a:accent5>
      <a:accent6>
        <a:srgbClr val="4EA72E"/>
      </a:accent6>
      <a:hlink>
        <a:srgbClr val="BF4018"/>
      </a:hlink>
      <a:folHlink>
        <a:srgbClr val="5C6577"/>
      </a:folHlink>
    </a:clrScheme>
    <a:fontScheme name="Lumbre">
      <a:majorFont>
        <a:latin typeface="Calibri"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Application>Microsoft Office PowerPoint</Application>
  <Slides>83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Lumbre</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Lumbre</dc:creator>
  <cp:lastModifiedBy>Lumbre</cp:lastModifiedBy>
  <dcterms:created xsi:type="dcterms:W3CDTF">2026-10-25T06:24:55Z</dcterms:created>
  <dcterms:modified xsi:type="dcterms:W3CDTF">2026-10-25T06:24:55Z</dcterms:modified>
  <dc:title>Constructor de oferta y paquetes</dc:title>
  <dc:description>Presentación editable del OA «Constructor de oferta y paquetes». Enlace: https://marketing.lumbre.lat/object/mkt-mar-r06-oa01</dc:description>
  <dc:subject>Objeto de aprendizaje</dc:subject>
  <cp:keywords>Lumbre, objeto de aprendizaje, formación</cp:keywords>
  <cp:category/>
  <cp:revision/>
  <cp:contentStatus/>
</cp:coreProperties>
</file>

<file path=docProps/custom.xml><?xml version="1.0" encoding="utf-8"?>
<Properties xmlns="http://schemas.openxmlformats.org/officeDocument/2006/custom-properties" xmlns:vt="http://schemas.openxmlformats.org/officeDocument/2006/docPropsVTypes"/>
</file>