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presProps" Target="presProps.xml"/>
  <Relationship Id="rId95" Type="http://schemas.openxmlformats.org/officeDocument/2006/relationships/viewProps" Target="viewProps.xml"/>
  <Relationship Id="rId9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7-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lculadora de precio y margen»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lculadora de precio y margen»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lculadora de precio y margen»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lculadora de precio y margen»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lculadora de precio y margen»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margen, ganancia y equilibrio no son lo mismo»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ar-r07-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margen, ganancia y equilibrio no son lo mismo»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tres fórmulas, escritas en palabras y con su unidad» (2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tres fórmulas, escritas en palabras y con su unidad» (3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ar-r07-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ifras inventadas para el ejercicio): el pan sin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Los datos de entrada, todos hipotét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oducto: pan grande, de una panadería con nombre ficticio para el ejercicio. Precio de lista: 120 pesos por unidad. Costo unitario: 55 pesos, que incluye materiales, insumos y las horas imputadas a un costo por hora inventado. Costo variable: 10 pesos por unidad (empaque y envío). Costos fijos del mes: 18,000 pesos. La columna de IVA queda sin declarar: se trabaja sin impuesto en la cuenta. Son los siete campos de entrada; los otros tres los calcula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ifras inventadas para el ejercicio): el pan sin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Margen uni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120 menos 55 menos 10: quedan 55 pesos por unidad. Este 55, con estas cifras inventadas, es lo que queda cada vez que vendes una pieza; todavía no vio la renta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ifras inventadas para el ejercicio): el pan sin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Margen porcent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55 dividido entre 120, multiplicado por 100: 45,8 %, unos 46 % del precio. La escala permite comparar esta pieza con otra de precio distinto; el 45,8 % sale de los datos del ejercicio, no de un mercado m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ifras inventadas para el ejercicio): el pan sin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Punto de equilib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18,000 dividido entre 55: 327 unidades del mes. Se lee así: si ese mes vendes 327 piezas, los márgenes empatan los costos fijos; con menos te falta; con más, empiezas a ganar. La cifra es del caso ficticio, y el número no promete que vas a vender esas piezas: dice cuántas exigi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ifras inventadas para el ejercicio): el pan sin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La lectura j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55 pesos por pieza, 45,8 % sobre el precio, 327 piezas al mes. Tres números, tres unidades distintas. Quien reporta solo el porcentaje pierde el monto absoluto del mes; quien reporta solo el margen por pieza no puede comparar dos precios. La hoja se llena entera y se lee ent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s mismas cifras inventadas): el descuento que se siente peq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La misma hoja, con un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mismo pan ficticio, los mismos costos. Un cliente pide un descuento de 30 % y tú quieres decir que sí. Antes de decirlo, la calculadora: el precio efectivo queda en 84 pesos (los 120 del ejercicio menos 36), y ningún costo se mue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s mismas cifras inventadas): el descuento que se siente peq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Margen unitario con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84 menos 55 menos 10: 19 pesos por pieza (cifras inventadas). El descuento de 30 por ciento se llevó casi cuatro de cada cinco pesos del margen: de los 84 que paga el cliente, solo 19 siguen trabajando para 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s mismas cifras inventadas): el descuento que se siente peq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Margen porcent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19 entre 84, por 100: 22,6 %, unos 23 % sobre el precio efectivo. La pieza sigue dejando margen, pero mucho más delgado: de cada 100 pesos de precio (en este caso ficticio), solo 23 son tuyos antes de los costos fi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s mismas cifras inventadas): el descuento que se siente peq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El equilibrio se mueve casi a la trip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18,000 entre 19: 947,4 unidades, y como las piezas se venden enteras la exigencia sube a 948 unidades del mes. Sin descuento eran 327 con las mismas cifras inventadas. Un descuento del 30 % casi triplica la exigencia mensual: esa es la conversación que la hoja pone sobre la mesa antes de decir que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s mismas cifras inventadas): el descuento que se siente peq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La decisión, no el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ceptar el descuento no está prohibido: está condicionado. Puedes aceptarlo si el pedido te da realmente la capacidad de vender 948 piezas al mes, o si el volumen te cambia algo que sí baja tus costos. Si nada de eso es cierto, la respuesta correcta no es un no seco: es otra condición, un descuento menor o un pedido de otro tamaño. Los números del ejemplo son hipotéticos; la estructura de la decisión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3 (dato incompleto): falta el costo unitario y la hoja hace lo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1. La hoja a med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ienes el precio de lista de 120 pesos del pan ficticio del ejercicio, pero el proveedor de harina no te ha dado su precio nuevo: la columna de costo unitario queda va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3 (dato incompleto): falta el costo unitario y la hoja hace lo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2. Lo que devuelve la calculad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ada, y está bien que sea nada. La herramienta pide el dato que falta y no devuelve resultado: ni un cero, ni un promedio, ni una suposición. Un cero en esa hoja se lee como «esta pieza no deja margen» y esconde el problema real, que es un dato faltante, no un ma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3 (dato incompleto): falta el costo unitario y la hoja hace lo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3. La regla de diseño, y por qué im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misma regla protege el otro extremo: si el margen unitario sale cero o negativo, el punto de equilibrio no tiene solución y la calculadora lo avisa en vez de mostrar un número enorme. Una herramienta que rellena vacíos con ceros te entrena para mentir con la hoja abierta; esta se ni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55 pesos (tolerancia ±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120 menos 55 menos 10 son 55 pesos por unidad (datos hipotéticos del ejercicio). Ojo con el error frecuente: si solo restas el costo unitario y dejas fuera el variable, obtienes 65, el margen sale inflado y el punto de equilibrio parece más fácil de lo que es. El costo variable —empaque, comisión, envío— también se va en cad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órmula de la calculadora: margen unitario igual a precio de lista menos costo unitario menos costo variable, en pesos por 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7-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948 unidades (tolerancia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18,000 dividido entre 19 da 947,4 unidades (cifras inventadas del ejercicio). Como las piezas se venden enteras, se redondea hacia arriba: 948. Con 947 el mes se queda apenas sin cubrir los costos fijos. Antes del descuento la misma hoja exigía 327; comparar los dos números es exactamente el costo del descuento, y es lo que conviene tener escrito antes de decir que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órmula de la calculadora: punto de equilibrio igual a costos fijos del periodo entre margen unitario en pesos, en unidades del periodo; si el margen es cero o negativo, no hay solución y la hoja lo a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7-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boratorio interactivo. Enlace: https://marketing.lumbre.lat/object/mkt-mar-r07-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u calculadora en pantalla: mueve el descuento y mira qué le pasa al equilibrio»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la calculadora no te puede decir» (2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la calculadora no te puede decir» (3 de 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ar-r07-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estima nada. El punto de equilibrio dice cuántas unidades harían falta para empatar los costos fijos; si vas a venderlas, eso lo deciden tu mercado, tu capacidad y tu demanda, y la calculadora no toca esos factores. Convertir la exigencia del mes en promesa es exactamente el salto que la herramienta no autoriza: el número obliga a preguntar si hay capacidad y demanda antes de aceptar el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ímites declarados de la herramienta: no estima demanda ni rotación, no calcula flujo de caja y no reparte costos fijos entre un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7-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justar los precios a la base sin impuesto o declarar en la columna el IVA que aplique; si el precio incluye el impuesto y no lo declaras, el margen sale inflado porque el IVA no es tu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lculadora declara su supuesto: el precio incluye IVA solo si tú lo declaras en su columna, y en ese caso el margen se computa sobre el precio con impuesto dentro. El impuesto no es dinero del negocio, así que hay que ajustar el precio antes de calcular o declarar la columna; de lo contrario el margen porcentual sobreestima lo que queda. La regla fiscal concreta de tu producto no la fija esta lección: se confirma con un profesional con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upuesto declarado en las instrucciones de la herramienta: el margen se calcula sobre el precio que entra, así que con IVA incluido hay que ajustar antes de calc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7-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Opción múltiple»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o que queda por pieza después de restar el costo unitario y el costo variable → Margen unitario, en pesos por 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mismo margen puesto en escala para comparar dos precios distintos → Margen porcent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s unidades del mes donde la suma de los márgenes empata la renta, la luz y los sueldos → Punto de equilib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mpaque, comisión de plataforma y envío por pieza vendida → Costo variable por 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teriales, insumos y horas imputadas a tu costo por hora → Costo uni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suma de los márgenes de todas las piezas vendidas, menos los costos fijos del mes → Ganancia del mes, que la calculadora deja a medio cam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diez campos de la hoja con su unidad, y la distinción clave entre margen por pieza, equilibrio del mes y ganancia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7-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renta, la luz y los sueldos del mes completo → Dato que escribes t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empaque, la comisión y el envío por pieza → Dato que escribes t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os pesos que quedan por unidad vendida → Resultado que calcula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s unidades del periodo necesarias para empatar los costos fijos → Resultado que calcula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Dice cuántas unidades harían falta, no si vas a venderlas → Lectura correcta del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i cambias el supuesto de mano de obra, el margen se mueve y se recalcula → Lectura correcta del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alcular cuándo te pagan, es decir la caja del mes → Lo que la herramienta no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Estimar la demanda y la rotación de tus productos → Lo que la herramienta no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mpos de entrada, resultados calculados, supuestos declarados y límites de la herramienta, en la propia ficha de la calculad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7-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unitario · unidad · fijos · mes ·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fórmulas con su unidad, más la regla de dato incompleto que distingue a esta hoja de un promedio de Excel: el cero falso se lee como «no deja margen» y esconde el dato falt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fórmulas de la calculadora y la regla de manejo de dato incompleto declarada en sus instru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7-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ar-r07-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los siete datos de entrada del producto, con su unidad, sin dejar vacíos → Calcular el margen unitario con el precio efectivo del descuento → Verificar que el margen sale positivo; si sale cero o negativo, el equilibrio no tiene solución → Comparar el equilibrio con tu capacidad real de producir y vender en el mes → Anotar la decisión con el número al lado y la condición que la acompa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os datos completos, porque con huecos la hoja pide el dato y no devuelve nada. Después el margen con el precio efectivo del descuento: es el número que decide todo lo demás. Luego la validación de signo: margen cero o negativo significa que el equilibrio no existe, y ahí no hay comparación que valga. Con margen positivo, el equilibrio se compara con tu capacidad real del mes, y la decisión se escribe con el número al lado, no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Instrucciones de la herramienta: campos con unidad, regla de dato incompleto, margen con signo, equilibrio en unidades del periodo y decisión docum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7-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Ordenar la secuencia»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os costos fijos del mes se reparten entre las unidades vendidas, así cada pieza ya carga su parte de r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ontradice la regla de dato incompleto: sin precio o sin costo unitario la calculadora pide el dato y no devuelve nada; el cero se leería como «no deja margen» y escondería el hueco. La segunda inventa un reparto que la hoja no hace: los costos fijos se leen aparte, en el punto de equilibrio. La cuarta convierte una exigencia en pronóstico: el equilibrio dice cuántas harían falta, no cuántas venderás. La tercera y la quinta sí son las reglas declaradas de la herram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s de la ficha: dato incompleto sin resultado, costos fijos no repartidos, equilibrio sin solución con margen cero o negativo, IVA declarado con ajuste prev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7-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Detective de errores»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n tu hoja y con papel: uno. Elige un producto o servicio que ya vendes y anota sus siete datos de entrada con la unidad de cada campo: precio de lista, costo unitario, costo variable, unidades del periodo, costos fijos del mes y el IVA que declaras. Dos: calcula a mano los tres resultados con las fórmulas de la lección y comprueba contra el laboratorio, que arranca con las cifras inventadas del pan. Tres: escribe una línea de decisión sobre tu último precio, y otra sobre el descuento más grande que te hayan pedido este año: ¿dejó margen, lo cubriste con volumen, o pagaste por vender? Cuatro: anota la fecha; con los supuestos que cambiaron después, la hoja se recal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3 de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cuándo se abre la calculadora y en qué orden se leen sus números · Memoria: el campo de la calculadora y su 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cuándo se abre la calculadora y en qué orden se leen sus números · Memoria: el campo de la calculadora y su 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método: cuándo se abre la calculadora y en qué orden se leen sus números · Memoria: el campo de la calculadora y su 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tres fórmulas de la calculadora, dichas en pala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argen unitario igual a precio de lista menos costo unitario menos costo variable. Margen porcentual igual a ese margen entre el precio, por cien. Punto de equilibrio igual a costos fijos del periodo entre el margen uni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la calculadora si falta el precio o el costo uni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ide el dato y no devuelve nada. Jamás devuelve cero: un cero se lee como «no deja margen» y esconde que lo que falta es un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Y si el margen unitario sale cero o nega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punto de equilibrio no tiene solución y la calculadora lo avisa, en vez de mostrar un número eno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i tu precio de lista incluye IVA, ¿qué pasa con el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calcula sobre el precio con impuesto, así que ajustas el precio antes de calcular o declaras el IVA en su columna. El impuesto no es dinero tuyo: dejarlo dentro del margen lo inf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punto de equilibrio estima si venderás esas un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Dice cuántas harían falta, no si vas a venderlas. La demanda y la capacidad de producción se responden fuera de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ónde va la renta del mes en la calculad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costos fijos del periodo: no se reparte entre las unidades, y por eso el equilibrio es un número del mes que se lee aparte del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upuesto sobre la mano de obra lleva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el costo unitario ya incluye las horas que tú decides imputar. Si cambias el supuesto, el margen se mueve: hay que volver a calc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7-oa01]]></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3).]]></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4488" r:id="rId1"/>
    <p:sldLayoutId id="2481924489" r:id="rId2"/>
    <p:sldLayoutId id="2481924490" r:id="rId3"/>
    <p:sldLayoutId id="248192449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2614f7aede19548cb384eef753e0433c5bdf431200ff6cb1.jpg"/>
  <Relationship Id="rId3" Type="http://schemas.openxmlformats.org/officeDocument/2006/relationships/hyperlink" Target="https://marketing.lumbre.lat/object/mkt-mar-r07-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hyperlink" Target="https://marketing.lumbre.lat/object/mkt-mar-r07-oa01" TargetMode="External"/>
  <Relationship Id="rId4" Type="http://schemas.openxmlformats.org/officeDocument/2006/relationships/hyperlink" Target="https://marketing.lumbre.lat/object/mkt-mar-r07-oa01"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hyperlink" Target="https://marketing.lumbre.lat/object/mkt-mar-r07-oa01" TargetMode="External"/>
  <Relationship Id="rId4" Type="http://schemas.openxmlformats.org/officeDocument/2006/relationships/hyperlink" Target="https://marketing.lumbre.lat/object/mkt-mar-r07-oa01"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hyperlink" Target="https://marketing.lumbre.lat/object/mkt-mar-r07-oa01" TargetMode="External"/>
  <Relationship Id="rId4" Type="http://schemas.openxmlformats.org/officeDocument/2006/relationships/hyperlink" Target="https://marketing.lumbre.lat/object/mkt-mar-r07-oa01" TargetMode="External"/>
  <Relationship Id="rId5"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hyperlink" Target="https://marketing.lumbre.lat/object/mkt-mar-r07-oa01" TargetMode="External"/>
  <Relationship Id="rId4" Type="http://schemas.openxmlformats.org/officeDocument/2006/relationships/hyperlink" Target="https://marketing.lumbre.lat/object/mkt-mar-r07-oa01" TargetMode="External"/>
  <Relationship Id="rId5"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hyperlink" Target="https://marketing.lumbre.lat/object/mkt-mar-r07-oa01" TargetMode="External"/>
  <Relationship Id="rId4"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hyperlink" Target="https://www.gob.mx/sat" TargetMode="External"/>
  <Relationship Id="rId4" Type="http://schemas.openxmlformats.org/officeDocument/2006/relationships/hyperlink" Target="https://es.wikipedia.org/wiki/Umbral_de_rentabilidad" TargetMode="External"/>
  <Relationship Id="rId5" Type="http://schemas.openxmlformats.org/officeDocument/2006/relationships/hyperlink" Target="https://es.wikipedia.org/wiki/Contabilidad_de_costos" TargetMode="Externa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7-oa01" TargetMode="External"/>
  <Relationship Id="rId3" Type="http://schemas.openxmlformats.org/officeDocument/2006/relationships/notesSlide" Target="../notesSlides/notesSlide9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lculado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ci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rge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mar-r07-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el margen unitario en pesos, el margen porcentual y el punto de equilibrio en unidades del mes con las fórmulas de la calculadora, declarar sus unidades y sus supuestos, y decidir con los números a la vista si un precio deja margen o si un descuento deja de ser negoci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éptima ruta del curso «Posicionamiento: qué vendes y a quién». La lección es la herramienta: diez campos con su unidad, tres fórmulas en palabras, el ejemplo del pan resuelto con cifras inventadas, un laboratorio que se recalcula con tus movimientos y los límites de la calculadora a la vista, incluido lo que hace cuando falta un dato.]]></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alculadora de precio · margen unitario · margen porcentual · punto de equilibrio · costos fijos · costo variable · IVA declarado · Py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lculadora de precio y marge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se pone por intuición: miras qué cobra el de al lado, le sumas un poco y lo publicas. El margen se descubre hasta el cierre del mes, cuando el dinero que debía haber quedado por cada venta no aparece. Y aparece tarde porque para entonces ya diste un descuento que te pareció pequeño y ya aceptaste un pedido grande que te pareció segur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lculadora de precio y marge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ituación es conocida (el negocio del ejemplo es inventado para el ejercicio): te piden volumen a cambio de un descuento, dices que sí sin calcular, y al cierre del mes la caja no cuadra aunque hayas vendido más que nunca. El problema no es la venta: es que nadie te mostró, antes de decir que sí, cuánto te quedaba por pieza y cuántas piezas exigía el m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lculadora de precio y marge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s la herramienta, no un tema alrededor de ella. Te llevas la calculadora de precio y margen: sus diez campos con la unidad de cada uno, las tres fórmulas escritas en palabras, el ejemplo resuelto paso a paso con cifras inventadas, y los límites declarados: lo que la calculadora estima, lo que supone y lo que hace cuando te falta un dato. Desde hoy la puedes abrir cada vez que pongas un precio nuevo, cambies un descuento o ofrezcas una venta con condiciones distint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lculadora de precio y marge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1]]></a:t>
            </a:r>
          </a:p>
        </p:txBody>
      </p:sp>
      <p:sp>
        <p:nvSpPr>
          <p:cNvPr id="7" name="" descr=""/>
          <p:cNvSpPr/>
          <p:nvPr/>
        </p:nvSpPr>
        <p:spPr>
          <a:xfrm>
            <a:off x="514350" y="1219200"/>
            <a:ext cx="8115300" cy="29908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vas a tener]]></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 números de cualquier precio que estés considerando: el margen unitario en pesos por unidad, el margen porcentual sobre el precio y el punto de equilibrio en unidades del mes. Y un criterio de decisión: leer si el precio deja margen, si no deja, o si deja tan poco que los costos fijos del mes quedan fuera de alcance. Todo con la fórmula, la unidad y el supuesto escritos en la misma hoja, para que el número se pueda defender delante de tu socio o de tu equip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lculadora de precio y marge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hace: te entrega la calculadora de precio y margen con sus diez campos, sus tres fórmulas con unidad, ejemplos resueltos con datos inventados y los límites de la herramienta a la vist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hace: no estima tu demanda ni tu rotación, no calcula el flujo de caja, no incluye impuestos indirectos ni retenciones y no reparte los costos fijos entre las unidad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lculadora de precio y marge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te va a pedir: que escribas aquí las cifras internas de tu negocio. Los ejercicios se resuelven con el caso ficticio; tus números los trabajas aparte, en tu propia hoj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te va a pedir: una hoja, lápiz, y la decisión escrita de si un precio deja margen antes de publicarlo o de regatearl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margen, ganancia y equilibrio no son lo mism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palabras del documento, y no son sinónimos. «Margen unitario» es lo que queda en cada venta después de restarle el costo unitario y el costo variable; se lee en pesos por unidad. «Margen porcentual» es el mismo dinero puesto en escala: qué parte del precio es tuya; sirve para comparar dos ofertas cuyos precios no son iguales. «Costos fijos» son los del mes: renta, luz, sueldos; no se les asigna un lugar en cada pieza, y por eso el equilibrio se lee aparte. «Punto de equilibrio» es el número de unidades donde la suma de los márgenes empata los costos fijos del perio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margen, ganancia y equilibrio no son lo mism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quinta palabra que rompe la cuenta si se deja sola: «IVA». El precio de lista incluye el impuesto solo si tú lo declaras en la columna de IVA de la calculadora, y en ese caso el margen se calcula sobre el precio con impuesto dentro. El IVA no es tuyo: dejarlo dentro del margen es contar como propio dinero que tienes que entregar, así que ajusta el precio antes de calcular. La regla de cómo se declara el impuesto no la fija esta lección y no sustituye la asesoría legal de un profesional: aquí se trabaja la aritmética del precio, con el supuesto escri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margen, ganancia y equilibrio no son lo mis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iez campos de la herramienta, con su unidad y quién los llena: siete los escribes tú, tres los calcula la hoja. La unidad no es adorno: mezclar pesos por unidad con pesos del mes es el error que desordena toda la tab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1]]></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457450"/>
                <a:gridCol w="1809750"/>
                <a:gridCol w="3848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lle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del producto o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 li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ú]]></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de 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 por 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ú]]></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uni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 por 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ú: materiales, insumos y las horas a tu costo por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variable por 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 por 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ú: empaque, comisión de plataforma, enví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1]]></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457450"/>
                <a:gridCol w="1809750"/>
                <a:gridCol w="3848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lle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dades vendidas en el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dades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ú]]></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s fijos del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ú: renta, luz, suel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VA apli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cent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ú, solo con lo que decla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uni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 por 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alculad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1]]></a:t>
            </a:r>
          </a:p>
        </p:txBody>
      </p:sp>
      <p:graphicFrame>
        <p:nvGraphicFramePr>
          <p:cNvPr id="7" name="" descr=""/>
          <p:cNvGraphicFramePr>
            <a:graphicFrameLocks noGrp="1"/>
          </p:cNvGraphicFramePr>
          <p:nvPr/>
        </p:nvGraphicFramePr>
        <p:xfrm>
          <a:off x="514350" y="1257300"/>
          <a:ext cx="8115300" cy="1562100"/>
        </p:xfrm>
        <a:graphic>
          <a:graphicData uri="http://schemas.openxmlformats.org/drawingml/2006/table">
            <a:tbl>
              <a:tblPr firstRow="1" bandRow="1"/>
              <a:tblGrid>
                <a:gridCol w="2457450"/>
                <a:gridCol w="1809750"/>
                <a:gridCol w="3848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lle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porcent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cent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alculad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 de equilib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dades del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alculad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margen, ganancia y equilibrio no son lo mis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sí se ve la hoja completa: los siete datos de entrada a la izquierda y los tres resultados a la derecha, cada uno con su unidad escrita. El pie de la figura recuerda la regla que más se olvida: los costos fijos del mes no se diluyen en la pieza; se enfrentan aparte, en el punto de equilibrio.]]></a:t>
            </a:r>
          </a:p>
        </p:txBody>
      </p:sp>
      <p:sp>
        <p:nvSpPr>
          <p:cNvPr id="9" name=""/>
          <p:cNvSpPr txBox="1"/>
          <p:nvPr/>
        </p:nvSpPr>
        <p:spPr>
          <a:xfrm>
            <a:off x="514350" y="36957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ampos-calculadora.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margen, ganancia y equilibrio no son lo mism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1]]></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fundir margen con ganancia del mes sale car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margen unitario es lo que queda por pieza antes de ver la renta del mes; la ganancia del mes es la suma de los márgenes de todas las piezas vendidas menos los costos fijos, y depende de cuántas vendas de verdad. El punto de equilibrio es la costura entre las dos cifras: el número de unidades donde ambas se empat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margen, ganancia y equilibrio no son lo mism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1]]></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on tres números distintos, con tres unidades distintas: pesos por unidad, porcentaje y unidades del periodo. Quien los confunde dice «me deja una mitad» cuando lo que necesita decir es que el mes cierra sin cubrir la renta. La calculadora de esta lección mantiene los tres separados, a propósit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fórmulas, escritas en palabras y con su unidad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gen unitario en pesos igual a precio de lista menos costo unitario menos costo variable. Es la única cifra de la hoja que después se multiplica por unidades, y se lee en pesos por unidad. Margen porcentual igual a ese mismo margen unitario dividido entre el precio de lista, multiplicado por cien: sirve para comparar ofertas de precios distintos, y se lee en porcentaje sobre el precio. Punto de equilibrio en unidades igual a costos fijos del periodo divididos entre el margen unitario en pesos: se lee en unidades del mes completo, no de la piez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fórmulas, escritas en palabras y con su unidad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upuestos van declarados en la propia hoja, no en la letra menuda. Primero: el precio de lista incluye el IVA solo si tú lo declaras en su columna, y entonces el margen se calcula sobre el precio con impuesto; ajusta el precio antes de calcular. Segundo: los costos fijos no se reparten entre las unidades; por eso el equilibrio es un número del periodo y se lee aparte.]]></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o: el costo unitario ya incluye la mano de obra que tú decides imputar; si cambias ese supuesto, el margen se mueve y hay que volver a calcular tod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fórmulas, escritas en palabras y con su unidad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regla de diseño que casi ninguna hoja de precios tiene: si falta el precio o el costo unitario, la calculadora pide el dato y no devuelve nada; jamás devuelve cero, porque un cero se lee como «no deja margen» y esconde que lo que falta es un da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fórmulas, escritas en palabras y con su un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tres fórmulas de la calculadora, una por caja, con la unidad de lectura debajo de cada una: pesos por unidad, porcentaje y unidades del mes. El pie de la figura fija el orden: primero lo que cuesta una pieza, después la comparación con el precio y al final el costo del mes.]]></a:t>
            </a:r>
          </a:p>
        </p:txBody>
      </p:sp>
      <p:sp>
        <p:nvSpPr>
          <p:cNvPr id="9" name=""/>
          <p:cNvSpPr txBox="1"/>
          <p:nvPr/>
        </p:nvSpPr>
        <p:spPr>
          <a:xfrm>
            <a:off x="514350" y="36957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formulas.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fórmulas, escritas en palabras y con su unidad · Ejemplo resuelto 1 (cifras inventadas para el ejercicio): el pan sin descuento · Paso 1 de 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s datos de entrada, todos hipotéticos]]></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ducto: pan grande, de una panadería con nombre ficticio para el ejercicio. Precio de lista: 120 pesos por unidad. Costo unitario: 55 pesos, que incluye materiales, insumos y las horas imputadas a un costo por hora inventado. Costo variable: 10 pesos por unidad (empaque y envío). Costos fijos del mes: 18,000 pesos. La columna de IVA queda sin declarar: se trabaja sin impuesto en la cuenta. Son los siete campos de entrada; los otros tres los calcula la ho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fórmulas, escritas en palabras y con su unidad · Ejemplo resuelto 1 (cifras inventadas para el ejercicio): el pan sin descuento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Margen unitari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120 menos 55 menos 10: quedan 55 pesos por unidad. Este 55, con estas cifras inventadas, es lo que queda cada vez que vendes una pieza; todavía no vio la renta del m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fórmulas, escritas en palabras y con su unidad · Ejemplo resuelto 1 (cifras inventadas para el ejercicio): el pan sin descuento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Margen porcentual]]></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55 dividido entre 120, multiplicado por 100: 45,8 %, unos 46 % del precio. La escala permite comparar esta pieza con otra de precio distinto; el 45,8 % sale de los datos del ejercicio, no de un mercado medi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fórmulas, escritas en palabras y con su unidad · Ejemplo resuelto 1 (cifras inventadas para el ejercicio): el pan sin descuento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Punto de equilibri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18,000 dividido entre 55: 327 unidades del mes. Se lee así: si ese mes vendes 327 piezas, los márgenes empatan los costos fijos; con menos te falta; con más, empiezas a ganar. La cifra es del caso ficticio, y el número no promete que vas a vender esas piezas: dice cuántas exigirí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fórmulas, escritas en palabras y con su unidad · Ejemplo resuelto 1 (cifras inventadas para el ejercicio): el pan sin descuento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lectura junt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55 pesos por pieza, 45,8 % sobre el precio, 327 piezas al mes. Tres números, tres unidades distintas. Quien reporta solo el porcentaje pierde el monto absoluto del mes; quien reporta solo el margen por pieza no puede comparar dos precios. La hoja se llena entera y se lee ente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fórmulas, escritas en palabras y con su unidad · Ejemplo resuelto 2 (las mismas cifras inventadas): el descuento que se siente pequeño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a misma hoja, con un descuent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ismo pan ficticio, los mismos costos. Un cliente pide un descuento de 30 % y tú quieres decir que sí. Antes de decirlo, la calculadora: el precio efectivo queda en 84 pesos (los 120 del ejercicio menos 36), y ningún costo se muev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fórmulas, escritas en palabras y con su unidad · Ejemplo resuelto 2 (las mismas cifras inventadas): el descuento que se siente pequeño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Margen unitario con descuent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84 menos 55 menos 10: 19 pesos por pieza (cifras inventadas). El descuento de 30 por ciento se llevó casi cuatro de cada cinco pesos del margen: de los 84 que paga el cliente, solo 19 siguen trabajando para el m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fórmulas, escritas en palabras y con su unidad · Ejemplo resuelto 2 (las mismas cifras inventadas): el descuento que se siente pequeño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Margen porcentual]]></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19 entre 84, por 100: 22,6 %, unos 23 % sobre el precio efectivo. La pieza sigue dejando margen, pero mucho más delgado: de cada 100 pesos de precio (en este caso ficticio), solo 23 son tuyos antes de los costos fij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fórmulas, escritas en palabras y con su unidad · Ejemplo resuelto 2 (las mismas cifras inventadas): el descuento que se siente pequeño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l equilibrio se mueve casi a la tripl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18,000 entre 19: 947,4 unidades, y como las piezas se venden enteras la exigencia sube a 948 unidades del mes. Sin descuento eran 327 con las mismas cifras inventadas. Un descuento del 30 % casi triplica la exigencia mensual: esa es la conversación que la hoja pone sobre la mesa antes de decir que sí.]]></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fórmulas, escritas en palabras y con su unidad · Ejemplo resuelto 2 (las mismas cifras inventadas): el descuento que se siente pequeño · Paso 5 de 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decisión, no el númer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eptar el descuento no está prohibido: está condicionado. Puedes aceptarlo si el pedido te da realmente la capacidad de vender 948 piezas al mes, o si el volumen te cambia algo que sí baja tus costos. Si nada de eso es cierto, la respuesta correcta no es un no seco: es otra condición, un descuento menor o un pedido de otro tamaño. Los números del ejemplo son hipotéticos; la estructura de la decisión n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fórmulas, escritas en palabras y con su unidad · Ejemplo resuelto 3 (dato incompleto): falta el costo unitario y la hoja hace lo correcto · Paso 1 de 3]]></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a hoja a media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nes el precio de lista de 120 pesos del pan ficticio del ejercicio, pero el proveedor de harina no te ha dado su precio nuevo: la columna de costo unitario queda vací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fórmulas, escritas en palabras y con su unidad · Ejemplo resuelto 3 (dato incompleto): falta el costo unitario y la hoja hace lo correcto · Paso 2 de 3]]></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o que devuelve la calculador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a, y está bien que sea nada. La herramienta pide el dato que falta y no devuelve resultado: ni un cero, ni un promedio, ni una suposición. Un cero en esa hoja se lee como «esta pieza no deja margen» y esconde el problema real, que es un dato faltante, no un mal preci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fórmulas, escritas en palabras y con su unidad · Ejemplo resuelto 3 (dato incompleto): falta el costo unitario y la hoja hace lo correcto · Paso 3 de 3]]></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a regla de diseño, y por qué import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isma regla protege el otro extremo: si el margen unitario sale cero o negativo, el punto de equilibrio no tiene solución y la calculadora lo avisa en vez de mostrar un número enorme. Una herramienta que rellena vacíos con ceros te entrena para mentir con la hoja abierta; esta se nieg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tres fórmulas, escritas en palabras y con su unidad]]></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so inventado para el ejercicio: pan grande con precio de lista de 120 pesos por unidad, costo unitario de 55 pesos y costo variable de 10 pesos por unidad. ¿Cuánto es el margen unitario de cada pieza, en pesos?]]></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________________]]></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tres fórmulas, escritas en palabras y con su unidad]]></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ismo caso inventado, ahora con el descuento: el precio efectivo queda en 84 pesos, el margen unitario en 19 pesos y los costos fijos del mes en 18,000 pesos. ¿Cuántas unidades al mes exige el punto de equilibrio con el descuento aplicado?]]></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unidades): ________________]]></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calculadora en pantalla: mueve el descuento y mira qué le pasa al equilibr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1]]></a:t>
            </a:r>
          </a:p>
        </p:txBody>
      </p:sp>
      <p:sp>
        <p:nvSpPr>
          <p:cNvPr id="7" name=""/>
          <p:cNvSpPr txBox="1"/>
          <p:nvPr/>
        </p:nvSpPr>
        <p:spPr>
          <a:xfrm>
            <a:off x="514350" y="1219200"/>
            <a:ext cx="81153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te de los precios, los costos y los costos fijos de una de tus ofertas, anotados en una hoja aparte: los valores por defecto son los del caso inventado del pan. Mueve el descuento y las unidades del periodo; la tabla se recalcula sola: precio efectivo, margen unitario, margen porcentual, punto de equilibrio y el resultado del mes si vendieras esas unidades. Fíjate en la velocidad a la que sube la exigencia mensual cuando el margen se adelgaza.]]></a:t>
            </a:r>
          </a:p>
        </p:txBody>
      </p:sp>
      <p:sp>
        <p:nvSpPr>
          <p:cNvPr id="8" name=""/>
          <p:cNvSpPr txBox="1"/>
          <p:nvPr/>
        </p:nvSpPr>
        <p:spPr>
          <a:xfrm>
            <a:off x="514350" y="3495675"/>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Tabla de cinco columnas que se recalcula con los controles: precio efectivo después del descuento, margen unitario en pesos por unidad, margen porcentual, punto de equilibrio en unidades del mes y resultado proyectado del m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calculadora en pantalla: mueve el descuento y mira qué le pasa al equilibr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Variables del laboratorio]]></a:t>
            </a:r>
          </a:p>
        </p:txBody>
      </p:sp>
      <p:sp>
        <p:nvSpPr>
          <p:cNvPr id="8" name=""/>
          <p:cNvSpPr txBox="1"/>
          <p:nvPr/>
        </p:nvSpPr>
        <p:spPr>
          <a:xfrm>
            <a:off x="628650" y="1504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cio de lista por unidad: 0 a 3000]]></a:t>
            </a:r>
          </a:p>
        </p:txBody>
      </p:sp>
      <p:sp>
        <p:nvSpPr>
          <p:cNvPr id="9" name=""/>
          <p:cNvSpPr txBox="1"/>
          <p:nvPr/>
        </p:nvSpPr>
        <p:spPr>
          <a:xfrm>
            <a:off x="628650" y="1857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sto unitario por unidad: 0 a 2500]]></a:t>
            </a:r>
          </a:p>
        </p:txBody>
      </p:sp>
      <p:sp>
        <p:nvSpPr>
          <p:cNvPr id="10" name=""/>
          <p:cNvSpPr txBox="1"/>
          <p:nvPr/>
        </p:nvSpPr>
        <p:spPr>
          <a:xfrm>
            <a:off x="628650" y="2209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sto variable por unidad: 0 a 1000]]></a:t>
            </a:r>
          </a:p>
        </p:txBody>
      </p:sp>
      <p:sp>
        <p:nvSpPr>
          <p:cNvPr id="11" name=""/>
          <p:cNvSpPr txBox="1"/>
          <p:nvPr/>
        </p:nvSpPr>
        <p:spPr>
          <a:xfrm>
            <a:off x="628650" y="2562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stos fijos del mes: 0 a 300000]]></a:t>
            </a:r>
          </a:p>
        </p:txBody>
      </p:sp>
      <p:sp>
        <p:nvSpPr>
          <p:cNvPr id="12" name=""/>
          <p:cNvSpPr txBox="1"/>
          <p:nvPr/>
        </p:nvSpPr>
        <p:spPr>
          <a:xfrm>
            <a:off x="628650" y="29146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cuento sobre el precio de lista: 0 a 50]]></a:t>
            </a:r>
          </a:p>
        </p:txBody>
      </p:sp>
      <p:sp>
        <p:nvSpPr>
          <p:cNvPr id="13" name=""/>
          <p:cNvSpPr txBox="1"/>
          <p:nvPr/>
        </p:nvSpPr>
        <p:spPr>
          <a:xfrm>
            <a:off x="628650" y="3267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Unidades vendidas en el mes: 1 a 3000]]></a:t>
            </a:r>
          </a:p>
        </p:txBody>
      </p:sp>
      <p:sp>
        <p:nvSpPr>
          <p:cNvPr id="14" name=""/>
          <p:cNvSpPr txBox="1"/>
          <p:nvPr/>
        </p:nvSpPr>
        <p:spPr>
          <a:xfrm>
            <a:off x="514350" y="36195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a interacción se realiza en el OA; esta diapositiva conserva la explicación y los parámetro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la calculadora no te puede dec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erramienta es honesta dentro de los límites que ella misma declara, y conviene tenerlos escritos. No estima demanda ni rotación: el punto de equilibrio dice cuántas unidades harían falta, no si vas a venderlas; eso lo responden tus ventas reales y tu capacidad de producción, no la hoj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la calculadora no te puede dec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incluye impuestos indirectos ni retenciones: la columna de IVA guarda lo que tú declares, y la regla de cómo se declara no la fija esta lección; en eso, la herramienta no sustituye la asesoría legal de un profesional. No reparte los costos fijos entre las unidades: los deja al frente del periodo, leídos en unidades del mes, justamente para que no mezcles la cuenta de la pieza con la del mes.]]></a:t>
            </a:r>
          </a:p>
        </p:txBody>
      </p:sp>
      <p:sp>
        <p:nvSpPr>
          <p:cNvPr id="8" name=""/>
          <p:cNvSpPr txBox="1"/>
          <p:nvPr/>
        </p:nvSpPr>
        <p:spPr>
          <a:xfrm>
            <a:off x="514350" y="35242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no calcula el flujo de caja: el margen no dice cuándo te pagan; un mes con margen positivo puede tener la caja vacía si el dinero entra tard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la calculadora no te puede dec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último límite no es una omisión, es un supuesto: el costo unitario ya incluye la mano de obra que tú decides imputar. Esa decisión te toca a ti y cambia el resultado: si mañana decides imputar tus propias horas a otro costo por hora, el margen se mueve y hay que volver a calcular. La regla práctica: cada vez que cambies un insumo, un descuento o un supuesto, la hoja se vuelve a abrir antes de publicar o prometer cualquier preci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la calculadora no te puede dec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cuatro límites de la calculadora y el supuesto que sí vive dentro de la hoja. El límite no es un defecto: es el alcance de la herramienta. La caja de abajo recuerda el supuesto de la mano de obra: el costo unitario incluye la que tú decidas imputar, y cambiarlo obliga a recalcular.]]></a:t>
            </a:r>
          </a:p>
        </p:txBody>
      </p:sp>
      <p:sp>
        <p:nvSpPr>
          <p:cNvPr id="9" name=""/>
          <p:cNvSpPr txBox="1"/>
          <p:nvPr/>
        </p:nvSpPr>
        <p:spPr>
          <a:xfrm>
            <a:off x="514350" y="36957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limites.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 que la calculadora no te puede decir]]></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pan, el punto de equilibrio saltó de 327 a 948 unidades con el descuento (cifras inventadas del ejercicio). Como el punto de equilibrio estima cuántas piezas vas a vender el próximo mes, esa cifra ya es una promesa de ventas.]]></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362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 que la calculadora no te puede deci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as a publicar tu lista de precios con la columna de IVA de la calculadora sin declarar, pero los precios que escribiste incluyen el impuesto. ¿Qué exige el supuesto de la hoja antes de calcular?]]></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a: el impuesto se ajusta solo al cierre del mes, cuando se cuadra la caja.]]></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justar los precios a la base sin impuesto o declarar en la columna el IVA que aplique; si el precio incluye el impuesto y no lo declaras, el margen sale inflado porque el IVA no es tuy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1]]></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jarlo así: el impuesto forma parte del dinero que entra y por eso cuenta dentro del margen.]]></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ultiplicar el margen obtenido por una quinta parte, que es aproximadamente lo que se va de impuest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 margen, precio, ganancia y equilibr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rase con la palabra de la calculadora que la describ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o que queda por pieza después de restar el costo unitario y el costo variable]]></a:t>
            </a:r>
          </a:p>
        </p:txBody>
      </p:sp>
      <p:sp>
        <p:nvSpPr>
          <p:cNvPr id="11" name=""/>
          <p:cNvSpPr txBox="1"/>
          <p:nvPr/>
        </p:nvSpPr>
        <p:spPr>
          <a:xfrm>
            <a:off x="514350" y="29337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mismo margen puesto en escala para comparar dos precios distintos]]></a:t>
            </a:r>
          </a:p>
        </p:txBody>
      </p:sp>
      <p:sp>
        <p:nvSpPr>
          <p:cNvPr id="12" name=""/>
          <p:cNvSpPr txBox="1"/>
          <p:nvPr/>
        </p:nvSpPr>
        <p:spPr>
          <a:xfrm>
            <a:off x="514350" y="36004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s unidades del mes donde la suma de los márgenes empata la renta, la luz y los sueldos]]></a:t>
            </a:r>
          </a:p>
        </p:txBody>
      </p:sp>
      <p:sp>
        <p:nvSpPr>
          <p:cNvPr id="13"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mpaque, comisión de plataforma y envío por pieza vendid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ateriales, insumos y horas imputadas a tu costo por hora]]></a:t>
            </a:r>
          </a:p>
        </p:txBody>
      </p:sp>
      <p:sp>
        <p:nvSpPr>
          <p:cNvPr id="8" name=""/>
          <p:cNvSpPr txBox="1"/>
          <p:nvPr/>
        </p:nvSpPr>
        <p:spPr>
          <a:xfrm>
            <a:off x="514350" y="1571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suma de los márgenes de todas las piezas vendidas, menos los costos fijos del mes]]></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0" name=""/>
          <p:cNvSpPr txBox="1"/>
          <p:nvPr/>
        </p:nvSpPr>
        <p:spPr>
          <a:xfrm>
            <a:off x="628650" y="2514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argen porcentual]]></a:t>
            </a:r>
          </a:p>
        </p:txBody>
      </p:sp>
      <p:sp>
        <p:nvSpPr>
          <p:cNvPr id="11" name=""/>
          <p:cNvSpPr txBox="1"/>
          <p:nvPr/>
        </p:nvSpPr>
        <p:spPr>
          <a:xfrm>
            <a:off x="628650" y="2867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unto de equilibrio]]></a:t>
            </a:r>
          </a:p>
        </p:txBody>
      </p:sp>
      <p:sp>
        <p:nvSpPr>
          <p:cNvPr id="12" name=""/>
          <p:cNvSpPr txBox="1"/>
          <p:nvPr/>
        </p:nvSpPr>
        <p:spPr>
          <a:xfrm>
            <a:off x="628650" y="3219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sto variable por unidad]]></a:t>
            </a:r>
          </a:p>
        </p:txBody>
      </p:sp>
      <p:sp>
        <p:nvSpPr>
          <p:cNvPr id="13" name=""/>
          <p:cNvSpPr txBox="1"/>
          <p:nvPr/>
        </p:nvSpPr>
        <p:spPr>
          <a:xfrm>
            <a:off x="628650" y="3571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sto unitario]]></a:t>
            </a:r>
          </a:p>
        </p:txBody>
      </p:sp>
      <p:sp>
        <p:nvSpPr>
          <p:cNvPr id="14" name=""/>
          <p:cNvSpPr txBox="1"/>
          <p:nvPr/>
        </p:nvSpPr>
        <p:spPr>
          <a:xfrm>
            <a:off x="628650" y="3924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Ganancia del mes, que la calculadora deja a medio camino]]></a:t>
            </a:r>
          </a:p>
        </p:txBody>
      </p:sp>
      <p:sp>
        <p:nvSpPr>
          <p:cNvPr id="15" name=""/>
          <p:cNvSpPr txBox="1"/>
          <p:nvPr/>
        </p:nvSpPr>
        <p:spPr>
          <a:xfrm>
            <a:off x="628650" y="4276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Margen unitario, en pesos por unida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 margen, precio, ganancia y equilibr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ocho frases según la parte de la calculadora de la que hablan. Cuatro categorías y dos frases en cada un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ato que escribes tú]]></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ultado que calcula la hoj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ectura correcta del número]]></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que la herramienta no hace]]></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renta, la luz y los sueldos del mes complet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empaque, la comisión y el envío por piez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os pesos que quedan por unidad vendid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s unidades del periodo necesarias para empatar los costos fijo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ice cuántas unidades harían falta, no si vas a venderlas]]></a:t>
            </a:r>
          </a:p>
        </p:txBody>
      </p:sp>
      <p:sp>
        <p:nvSpPr>
          <p:cNvPr id="11" name=""/>
          <p:cNvSpPr txBox="1"/>
          <p:nvPr/>
        </p:nvSpPr>
        <p:spPr>
          <a:xfrm>
            <a:off x="514350" y="26670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i cambias el supuesto de mano de obra, el margen se mueve y se recalcula]]></a:t>
            </a:r>
          </a:p>
        </p:txBody>
      </p:sp>
      <p:sp>
        <p:nvSpPr>
          <p:cNvPr id="12" name=""/>
          <p:cNvSpPr txBox="1"/>
          <p:nvPr/>
        </p:nvSpPr>
        <p:spPr>
          <a:xfrm>
            <a:off x="514350" y="3343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alcular cuándo te pagan, es decir la caja del mes]]></a:t>
            </a:r>
          </a:p>
        </p:txBody>
      </p:sp>
      <p:sp>
        <p:nvSpPr>
          <p:cNvPr id="13" name=""/>
          <p:cNvSpPr txBox="1"/>
          <p:nvPr/>
        </p:nvSpPr>
        <p:spPr>
          <a:xfrm>
            <a:off x="514350" y="3705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Estimar la demanda y la rotación de tus productos]]></a:t>
            </a:r>
          </a:p>
        </p:txBody>
      </p:sp>
      <p:sp>
        <p:nvSpPr>
          <p:cNvPr id="14" name=""/>
          <p:cNvSpPr txBox="1"/>
          <p:nvPr/>
        </p:nvSpPr>
        <p:spPr>
          <a:xfrm>
            <a:off x="514350" y="4057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 margen, precio, ganancia y equilibrio]]></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argen unitario sale del precio de lista menos el costo ___ menos el costo variable, y se lee en pesos por ___. El punto de equilibrio son los costos ___ del periodo divididos entre ese margen, y se lee en unidades del ___. Si falta el precio o el costo unitario, la calculadora pide el dato y no devuelve nada: jamás devuelve un ___.]]></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cuándo se abre la calculadora y en qué orden se leen sus númer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flujo completo de la herramienta: escribir los datos, calcular, leer los tres números juntos y decidir. Los tres momentos de abajo son los de la ficha: antes de publicar la lista de precios, antes de aceptar un pedido grande con condiciones distintas y antes de aceptar un descuento.]]></a:t>
            </a:r>
          </a:p>
        </p:txBody>
      </p:sp>
      <p:sp>
        <p:nvSpPr>
          <p:cNvPr id="9" name=""/>
          <p:cNvSpPr txBox="1"/>
          <p:nvPr/>
        </p:nvSpPr>
        <p:spPr>
          <a:xfrm>
            <a:off x="514350" y="36957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flujo-decision.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cuándo se abre la calculadora y en qué orden se leen sus númer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te pide un descuento esta misma tarde. Ordena los cinco movimientos con la calculadora antes de responderle.]]></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 los siete datos de entrada del producto, con su unidad, sin dejar vacío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ar la decisión con el número al lado y la condición que la acompaña]]></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lcular el margen unitario con el precio efectivo del descuent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erificar que el margen sale positivo; si sale cero o negativo, el equilibrio no tiene solución]]></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parar el equilibrio con tu capacidad real de producir y vender en el m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cuándo se abre la calculadora y en qué orden se leen sus número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guien del equipo escribió estas cinco frases sobre la calculadora de precio y margen. Marca las que no se sostienen con las reglas de la herramienta.]]></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i falta el costo unitario, la calculadora devuelve cero para que sepas que no hay margen.»]]></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s costos fijos del mes se reparten entre las unidades vendidas, así cada pieza ya carga su parte de renta.»]]></a:t>
            </a:r>
          </a:p>
        </p:txBody>
      </p:sp>
      <p:sp>
        <p:nvSpPr>
          <p:cNvPr id="11" name=""/>
          <p:cNvSpPr txBox="1"/>
          <p:nvPr/>
        </p:nvSpPr>
        <p:spPr>
          <a:xfrm>
            <a:off x="628650" y="40005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el margen unitario sale cero o negativo, el punto de equilibrio no tiene solución y la hoja avis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unto de equilibrio también te dice cuántas piezas vas a vender el próximo me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el precio de lista incluye IVA, se declara en su columna y se ajusta el precio antes de calcula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cuándo se abre la calculadora y en qué orden se leen sus número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n tu hoja y con papel: uno. Elige un producto o servicio que ya vendes y anota sus siete datos de entrada con la unidad de cada campo: precio de lista, costo unitario, costo variable, unidades del periodo, costos fijos del mes y el IVA que declara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1]]></a:t>
            </a:r>
          </a:p>
        </p:txBody>
      </p:sp>
      <p:sp>
        <p:nvSpPr>
          <p:cNvPr id="7" name=""/>
          <p:cNvSpPr txBox="1"/>
          <p:nvPr/>
        </p:nvSpPr>
        <p:spPr>
          <a:xfrm>
            <a:off x="514350" y="121920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os: calcula a mano los tres resultados con las fórmulas de la lección y comprueba contra el laboratorio, que arranca con las cifras inventadas del pan. Tres: escribe una línea de decisión sobre tu último precio, y otra sobre el descuento más grande que te hayan pedido este año: ¿dejó margen, lo cubriste con volumen, o pagaste por vender?]]></a:t>
            </a:r>
          </a:p>
        </p:txBody>
      </p:sp>
      <p:sp>
        <p:nvSpPr>
          <p:cNvPr id="8" name=""/>
          <p:cNvSpPr txBox="1"/>
          <p:nvPr/>
        </p:nvSpPr>
        <p:spPr>
          <a:xfrm>
            <a:off x="514350" y="328612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tro: anota la fecha; con los supuestos que cambiaron después, la hoja se recalcul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1]]></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escribas ninguna cifra de tu negocio dentro del portal: el ejercicio con la calculadora en pantalla se hace con los valores por defecto o inventados. Tus números viven en tu hoja. Si un campo te queda vacío, es el momento de pedir el dato, no de estimarlo: la herramienta no devuelve ceros y tú tampoco.]]></a:t>
            </a:r>
          </a:p>
        </p:txBody>
      </p:sp>
      <p:sp>
        <p:nvSpPr>
          <p:cNvPr id="8"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cuándo se abre la calculadora y en qué orden se leen sus números · Memoria: el campo de la calculadora y su uni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1]]></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uni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 por 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porcent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centaje sobre el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 de equilib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dades del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s fij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 del mes: renta, luz, suel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vari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 por unidad: empaque, comisión, enví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uni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 por unidad: materiales, insumos,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cuándo se abre la calculadora y en qué orden se leen sus números · Memoria: el campo de la calculadora y su uni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1]]></a:t>
            </a:r>
          </a:p>
        </p:txBody>
      </p:sp>
      <p:graphicFrame>
        <p:nvGraphicFramePr>
          <p:cNvPr id="7" name="" descr=""/>
          <p:cNvGraphicFramePr>
            <a:graphicFrameLocks noGrp="1"/>
          </p:cNvGraphicFramePr>
          <p:nvPr/>
        </p:nvGraphicFramePr>
        <p:xfrm>
          <a:off x="514350" y="1257300"/>
          <a:ext cx="8115300" cy="12954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VA apli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centaje que tú decla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dades vend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zas del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uándo se abre la calculadora y en qué orden se leen sus números · Memoria: el campo de la calculadora y su unidad · Cómo practicar]]></a:t>
            </a:r>
          </a:p>
        </p:txBody>
      </p:sp>
      <p:sp>
        <p:nvSpPr>
          <p:cNvPr id="8" name=""/>
          <p:cNvSpPr txBox="1"/>
          <p:nvPr/>
        </p:nvSpPr>
        <p:spPr>
          <a:xfrm>
            <a:off x="514350" y="23717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30765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mar-r07-oa01"/>
              </a:rPr>
              <a:t><![CDATA[Abrir el juego en el O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uándo se abre la calculadora y en qué orden se leen sus números · Tarjetas de repaso rápido · Tarjeta 1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tres fórmulas de la calculadora, dichas en palabra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uándo se abre la calculadora y en qué orden se leen sus números · Tarjetas de repaso rápido · Tarjeta 1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argen unitario igual a precio de lista menos costo unitario menos costo variable. Margen porcentual igual a ese margen entre el precio, por cien. Punto de equilibrio igual a costos fijos del periodo entre el margen unitari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uándo se abre la calculadora y en qué orden se leen sus números · Tarjetas de repaso rápido · Tarjeta 2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la calculadora si falta el precio o el costo unitari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uándo se abre la calculadora y en qué orden se leen sus números · Tarjetas de repaso rápido · Tarjeta 2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de el dato y no devuelve nada. Jamás devuelve cero: un cero se lee como «no deja margen» y esconde que lo que falta es un dat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uándo se abre la calculadora y en qué orden se leen sus números · Tarjetas de repaso rápido · Tarjeta 3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Y si el margen unitario sale cero o negativ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uándo se abre la calculadora y en qué orden se leen sus números · Tarjetas de repaso rápido · Tarjeta 3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unto de equilibrio no tiene solución y la calculadora lo avisa, en vez de mostrar un número enorm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uándo se abre la calculadora y en qué orden se leen sus números · Tarjetas de repaso rápido · Tarjeta 4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i tu precio de lista incluye IVA, ¿qué pasa con el marge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uándo se abre la calculadora y en qué orden se leen sus números · Tarjetas de repaso rápido · Tarjeta 4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calcula sobre el precio con impuesto, así que ajustas el precio antes de calcular o declaras el IVA en su columna. El impuesto no es dinero tuyo: dejarlo dentro del margen lo infl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uándo se abre la calculadora y en qué orden se leen sus números · Tarjetas de repaso rápido · Tarjeta 5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punto de equilibrio estima si venderás esas unidade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uándo se abre la calculadora y en qué orden se leen sus números · Tarjetas de repaso rápido · Tarjeta 5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Dice cuántas harían falta, no si vas a venderlas. La demanda y la capacidad de producción se responden fuera de la hoj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uándo se abre la calculadora y en qué orden se leen sus números · Tarjetas de repaso rápido · Tarjeta 6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ónde va la renta del mes en la calculador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uándo se abre la calculadora y en qué orden se leen sus números · Tarjetas de repaso rápido · Tarjeta 6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costos fijos del periodo: no se reparte entre las unidades, y por eso el equilibrio es un número del mes que se lee aparte del marge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uándo se abre la calculadora y en qué orden se leen sus números · Tarjetas de repaso rápido · Tarjeta 7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upuesto sobre la mano de obra lleva la hoj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uándo se abre la calculadora y en qué orden se leen sus números · Tarjetas de repaso rápido · Tarjeta 7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el costo unitario ya incluye las horas que tú decides imputar. Si cambias el supuesto, el margen se mueve: hay que volver a calcular.]]></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num-margen]]></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num-equilibrio]]></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equilibrio]]></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iva]]></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1" name=""/>
          <p:cNvSpPr txBox="1"/>
          <p:nvPr/>
        </p:nvSpPr>
        <p:spPr>
          <a:xfrm>
            <a:off x="514350" y="26289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Calculas margen unitario, margen porcentual y punto de equilibrio con las fórmulas y las unidades de la hoja, y sabes qué hace la herramienta cuando falta un dato. Siguiente paso: el simulador que pone el descuento a recorrer la curva del marge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1]]></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dos ejemplos resueltos del pan con cifras inventadas. Casi siempre el fallo es el mismo: se deja fuera el costo variable al calcular el margen, o se lee el punto de equilibrio como pronóstico de ventas en lugar de exigencia del me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s el margen unitario, el margen porcentual y el punto de equilibrio con las tres fórmulas, y nombras la unidad de cada resultado: pesos por unidad, porcentaje y unidades del me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laras los supuestos antes de calcular: si el precio incluye IVA lo ajustas o lo declaras, y anotas qué mano de obra estás imputando en el costo unitari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ces qué hace la hoja con un dato incompleto: pide el dato, no devuelve nada y jamás devuelve cero; con margen cero o negativo, avisa que el equilibrio no tiene solución.]]></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uentas el ejemplo del pan con tus propias cuentas: el mismo producto pasa de exigir 327 unidades a 948 cuando el descuento se lleva gran parte del margen (cifras inventadas del ejercici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s lo que la calculadora estima de lo que no: no pronostica ventas, no reparte costos fijos por pieza, no toca el flujo de caja y no sustituye la asesoría fiscal de un profesional.]]></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y dónde se puede verificar. Ámbito: México. Vigencia revisada 2026-10.]]></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1]]></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2876550"/>
                <a:gridCol w="3076575"/>
                <a:gridCol w="2162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tres fórmulas: margen unitario, margen porcentual y punto de equilib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itmética elemental de costos; el concepto de umbral de rentabilidad está descrito en la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finiciones; las cifras de los ejemplos son inventadas para 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1]]></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2876550"/>
                <a:gridCol w="3076575"/>
                <a:gridCol w="2162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lumna de IVA de la hoja guarda solo lo que tú declares, y la regla fiscal no la fija esta l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tal de la SAT (www.gob.mx/sat) y el criterio de tu cont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éxico; se confirma régimen y tasa por producto; vigencia revisada 2026-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1]]></a:t>
            </a:r>
          </a:p>
        </p:txBody>
      </p:sp>
      <p:graphicFrame>
        <p:nvGraphicFramePr>
          <p:cNvPr id="7" name="" descr=""/>
          <p:cNvGraphicFramePr>
            <a:graphicFrameLocks noGrp="1"/>
          </p:cNvGraphicFramePr>
          <p:nvPr/>
        </p:nvGraphicFramePr>
        <p:xfrm>
          <a:off x="514350" y="1257300"/>
          <a:ext cx="8115300" cy="3162300"/>
        </p:xfrm>
        <a:graphic>
          <a:graphicData uri="http://schemas.openxmlformats.org/drawingml/2006/table">
            <a:tbl>
              <a:tblPr firstRow="1" bandRow="1"/>
              <a:tblGrid>
                <a:gridCol w="2876550"/>
                <a:gridCol w="3076575"/>
                <a:gridCol w="2162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sto unitario y la mano de obra imputada se definen con contabilidad de co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bilidad de costos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la lección fija el método de la hoja, no un resultado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contexto de mercado, para dar sentido a la exigencia mensual del equilib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NUE, del INEGI: directorio de establecimientos por actividad y munici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rve para mirar tu entorno, no para prometer ve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1]]></a:t>
            </a:r>
          </a:p>
        </p:txBody>
      </p:sp>
      <p:graphicFrame>
        <p:nvGraphicFramePr>
          <p:cNvPr id="7" name="" descr=""/>
          <p:cNvGraphicFramePr>
            <a:graphicFrameLocks noGrp="1"/>
          </p:cNvGraphicFramePr>
          <p:nvPr/>
        </p:nvGraphicFramePr>
        <p:xfrm>
          <a:off x="514350" y="1257300"/>
          <a:ext cx="8115300" cy="1666875"/>
        </p:xfrm>
        <a:graphic>
          <a:graphicData uri="http://schemas.openxmlformats.org/drawingml/2006/table">
            <a:tbl>
              <a:tblPr firstRow="1" bandRow="1"/>
              <a:tblGrid>
                <a:gridCol w="2876550"/>
                <a:gridCol w="3076575"/>
                <a:gridCol w="2162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precios, costos y unidades del pan del ejemplo (120, 55, 10 y 18,000 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de mer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el régimen y la tasa de IVA que aplican a tu producto]]></a:t>
            </a:r>
          </a:p>
        </p:txBody>
      </p:sp>
      <p:sp>
        <p:nvSpPr>
          <p:cNvPr id="8" name=""/>
          <p:cNvSpPr txBox="1"/>
          <p:nvPr/>
        </p:nvSpPr>
        <p:spPr>
          <a:xfrm>
            <a:off x="514350" y="1590675"/>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ntes de declarar la columna de IVA en la hoja, confirma ahí tu régimen con un profesional contable. La lección no fija tasas: usa la columna como dato que tú declaras.]]></a:t>
            </a:r>
          </a:p>
        </p:txBody>
      </p:sp>
      <p:sp>
        <p:nvSpPr>
          <p:cNvPr id="9" name=""/>
          <p:cNvSpPr txBox="1"/>
          <p:nvPr/>
        </p:nvSpPr>
        <p:spPr>
          <a:xfrm>
            <a:off x="514350" y="2486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Umbral_de_rentabilidad"/>
              </a:rPr>
              <a:t><![CDATA[Umbral de rentabilidad: el concepto detrás del punto de equilibrio]]></a:t>
            </a:r>
          </a:p>
        </p:txBody>
      </p:sp>
      <p:sp>
        <p:nvSpPr>
          <p:cNvPr id="10" name=""/>
          <p:cNvSpPr txBox="1"/>
          <p:nvPr/>
        </p:nvSpPr>
        <p:spPr>
          <a:xfrm>
            <a:off x="514350" y="28575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cómo define la literatura el nivel de ventas que empata costos: es la misma idea de la hoja, leída como exigencia del periodo y no como pronóstico.]]></a:t>
            </a:r>
          </a:p>
        </p:txBody>
      </p:sp>
      <p:sp>
        <p:nvSpPr>
          <p:cNvPr id="11" name=""/>
          <p:cNvSpPr txBox="1"/>
          <p:nvPr/>
        </p:nvSpPr>
        <p:spPr>
          <a:xfrm>
            <a:off x="514350" y="34861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5" tooltip="https://es.wikipedia.org/wiki/Contabilidad_de_costos"/>
              </a:rPr>
              <a:t><![CDATA[Contabilidad de costos: de dónde salen el costo unitario y el costo variable]]></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Sirve para ordenar el vocabulario de tus dos columnas de costos cuando quieras entender por qué imputar tus horas mueve el margen.]]></a:t>
            </a:r>
          </a:p>
        </p:txBody>
      </p:sp>
      <p:sp>
        <p:nvSpPr>
          <p:cNvPr id="8" name=""/>
          <p:cNvSpPr txBox="1"/>
          <p:nvPr/>
        </p:nvSpPr>
        <p:spPr>
          <a:xfrm>
            <a:off x="514350" y="1847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Calculadora de precio y margen»: «Simulador: descuento contra margen», la ruta siguiente del curso «Posicionamiento: qué vendes y a quién».]]></a:t>
            </a:r>
          </a:p>
        </p:txBody>
      </p:sp>
      <p:sp>
        <p:nvSpPr>
          <p:cNvPr id="9" name=""/>
          <p:cNvSpPr txBox="1"/>
          <p:nvPr/>
        </p:nvSpPr>
        <p:spPr>
          <a:xfrm>
            <a:off x="514350" y="28384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queda aquí —el margen unitario, el margen porcentual y el equilibrio con unidades y supuestos a la vista— también decide ese simulador; sólo que en esta lección el descuento fue una pregunta con respuesta puntual, y en la siguiente se recorre de corrido: qué le hace cada punto de descuento al margen y cuál es el máximo]]></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7-oa01"/>
              </a:rPr>
              <a:t><![CDATA[Calculadora de precio y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tu negocio puede sostener.]]></a:t>
            </a:r>
          </a:p>
        </p:txBody>
      </p:sp>
      <p:sp>
        <p:nvSpPr>
          <p:cNvPr id="8" name=""/>
          <p:cNvSpPr txBox="1"/>
          <p:nvPr/>
        </p:nvSpPr>
        <p:spPr>
          <a:xfrm>
            <a:off x="514350" y="15525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ejó el criterio y el instrumento de medición; la siguiente los lleva al precio negociado sin cuenta hecha y a la curva completa del descuen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2026-10-25T06:03:35Z</dcterms:created>
  <dcterms:modified xsi:type="dcterms:W3CDTF">2026-10-25T06:03:35Z</dcterms:modified>
  <dc:title>Calculadora de precio y margen</dc:title>
  <dc:description>Presentación editable del OA «Calculadora de precio y margen». Enlace: https://marketing.lumbre.lat/object/mkt-mar-r07-oa01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