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notesSlides/notesSlide99.xml" ContentType="application/vnd.openxmlformats-officedocument.presentationml.notesSlide+xml"/>
  <Override PartName="/ppt/slides/slide100.xml" ContentType="application/vnd.openxmlformats-officedocument.presentationml.slide+xml"/>
  <Override PartName="/ppt/slides/slide101.xml" ContentType="application/vnd.openxmlformats-officedocument.presentationml.slide+xml"/>
  <Override PartName="/ppt/notesSlides/notesSlide101.xml" ContentType="application/vnd.openxmlformats-officedocument.presentationml.notesSlide+xml"/>
  <Override PartName="/ppt/slides/slide102.xml" ContentType="application/vnd.openxmlformats-officedocument.presentationml.slide+xml"/>
  <Override PartName="/ppt/slides/slide103.xml" ContentType="application/vnd.openxmlformats-officedocument.presentationml.slide+xml"/>
  <Override PartName="/ppt/notesSlides/notesSlide103.xml" ContentType="application/vnd.openxmlformats-officedocument.presentationml.notesSlide+xml"/>
  <Override PartName="/ppt/slides/slide104.xml" ContentType="application/vnd.openxmlformats-officedocument.presentationml.slide+xml"/>
  <Override PartName="/ppt/notesSlides/notesSlide104.xml" ContentType="application/vnd.openxmlformats-officedocument.presentationml.notesSlide+xml"/>
  <Override PartName="/ppt/slides/slide105.xml" ContentType="application/vnd.openxmlformats-officedocument.presentationml.slide+xml"/>
  <Override PartName="/ppt/notesSlides/notesSlide105.xml" ContentType="application/vnd.openxmlformats-officedocument.presentationml.notesSlide+xml"/>
  <Override PartName="/ppt/slides/slide106.xml" ContentType="application/vnd.openxmlformats-officedocument.presentationml.slide+xml"/>
  <Override PartName="/ppt/notesSlides/notesSlide106.xml" ContentType="application/vnd.openxmlformats-officedocument.presentationml.notesSlide+xml"/>
  <Override PartName="/ppt/slides/slide107.xml" ContentType="application/vnd.openxmlformats-officedocument.presentationml.slide+xml"/>
  <Override PartName="/ppt/notesSlides/notesSlide107.xml" ContentType="application/vnd.openxmlformats-officedocument.presentationml.notesSlide+xml"/>
  <Override PartName="/ppt/slides/slide108.xml" ContentType="application/vnd.openxmlformats-officedocument.presentationml.slide+xml"/>
  <Override PartName="/ppt/slides/slide109.xml" ContentType="application/vnd.openxmlformats-officedocument.presentationml.slide+xml"/>
  <Override PartName="/ppt/notesSlides/notesSlide109.xml" ContentType="application/vnd.openxmlformats-officedocument.presentationml.notesSlide+xml"/>
  <Override PartName="/ppt/slides/slide110.xml" ContentType="application/vnd.openxmlformats-officedocument.presentationml.slide+xml"/>
  <Override PartName="/ppt/notesSlides/notesSlide110.xml" ContentType="application/vnd.openxmlformats-officedocument.presentationml.notesSlide+xml"/>
  <Override PartName="/ppt/slides/slide111.xml" ContentType="application/vnd.openxmlformats-officedocument.presentationml.slide+xml"/>
  <Override PartName="/ppt/notesSlides/notesSlide11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slide" Target="slides/slide100.xml"/>
  <Relationship Id="rId103" Type="http://schemas.openxmlformats.org/officeDocument/2006/relationships/slide" Target="slides/slide101.xml"/>
  <Relationship Id="rId104" Type="http://schemas.openxmlformats.org/officeDocument/2006/relationships/slide" Target="slides/slide102.xml"/>
  <Relationship Id="rId105" Type="http://schemas.openxmlformats.org/officeDocument/2006/relationships/slide" Target="slides/slide103.xml"/>
  <Relationship Id="rId106" Type="http://schemas.openxmlformats.org/officeDocument/2006/relationships/slide" Target="slides/slide104.xml"/>
  <Relationship Id="rId107" Type="http://schemas.openxmlformats.org/officeDocument/2006/relationships/slide" Target="slides/slide105.xml"/>
  <Relationship Id="rId108" Type="http://schemas.openxmlformats.org/officeDocument/2006/relationships/slide" Target="slides/slide106.xml"/>
  <Relationship Id="rId109" Type="http://schemas.openxmlformats.org/officeDocument/2006/relationships/slide" Target="slides/slide107.xml"/>
  <Relationship Id="rId110" Type="http://schemas.openxmlformats.org/officeDocument/2006/relationships/slide" Target="slides/slide108.xml"/>
  <Relationship Id="rId111" Type="http://schemas.openxmlformats.org/officeDocument/2006/relationships/slide" Target="slides/slide109.xml"/>
  <Relationship Id="rId112" Type="http://schemas.openxmlformats.org/officeDocument/2006/relationships/slide" Target="slides/slide110.xml"/>
  <Relationship Id="rId113" Type="http://schemas.openxmlformats.org/officeDocument/2006/relationships/slide" Target="slides/slide111.xml"/>
  <Relationship Id="rId114" Type="http://schemas.openxmlformats.org/officeDocument/2006/relationships/presProps" Target="presProps.xml"/>
  <Relationship Id="rId115" Type="http://schemas.openxmlformats.org/officeDocument/2006/relationships/viewProps" Target="viewProps.xml"/>
  <Relationship Id="rId116"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Marke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ec-r01-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mec-r01-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cuatro etapas» (2 de 5).]]></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cuatro etapas» (3 de 5).]]></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cuatro etapas» (4 de 5).]]></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cuatro etapas» (5 de 5).]]></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etapa, señal y medición» (2 de 4).]]></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etapa, señal y medición» (3 de 4).]]></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etapa, señal y medición» (4 de 4).]]></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ec-r01-oa01]]></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ec-r01-oa01]]></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ec-r01-oa01]]></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ec-r01-oa01]]></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ec-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mec-r01-oa01]]></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etapa, señal y medición» (2 de 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cuatro etapas, una por una» (2 de 5).]]></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cuatro etapas, una por una» (3 de 5).]]></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cuatro etapas, una por una» (4 de 5).]]></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cuatro etapas, una por una» (5 de 5).]]></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para el ejercicio): la vulcanizadora que creía estar perdiendo ve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7: 1. El negocio y la semana que se decidió a con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Vulcanizadora El Yunque (nombre y cifras inventados para el ejercicio) es un taller de barrio que cambia llantas, alinea y balancea. El dueño llevaba ocho meses mirando su perfil y concluyendo, cada mes, que «no le llega gente». Decidió contar una semana completa, del lunes al sábado, y separar las cuatro etapas. Antes de empezar escribió su regla: entra toda persona que llega por su cuenta o por sus avisos y deja un número de teléfono o escribe un mensaje, sin importar de dónde ven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ec-r01-oa01]]></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para el ejercicio): la vulcanizadora que creía estar perdiendo ve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7: 2. Atraer: cuántas personas llegaron y de dó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legaron 90 personas en la semana. El dueño nunca lo había sabido, porque miraba el perfil y veía una cifra grande sin saber de dónde venía. Al separar por canal: 46 llegaron buscando «vulcanizadora» o el nombre del taller, 31 llegaron por el aviso que había puesto en el grupo del barrio y 13 llegaron porque un cliente viejo los mandó. La cifra grande era real, pero era una suma de tres cosas muy distintas: una que depende de lo que la gente busca, otra que depende del aviso y otra que depende de la confianza de los clientes que ya ten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ec-r01-oa01]]></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para el ejercicio): la vulcanizadora que creía estar perdiendo ve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7: 3. Interesar: cuántas contestar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 las 90, contestaron 27. Diecinueve de las 27 pidieron precio de un servicio concreto: cambio de llanta, alineación, balanceo. Las otras 8 preguntaron en general qué hacen. Las 63 restantes no dejaron rastro: vieron algo y pasaron de largo. Y aquí apareció el dato que el dueño no se esperaba: de las 31 personas que llegaron por el aviso del grupo, sólo 6 contestaron. El aviso decía «vulcanizamos todo tipo de llantas»: era un inventario, no un probl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ec-r01-oa01]]></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para el ejercicio): la vulcanizadora que creía estar perdiendo ve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7: 4. Convertir: cuántos comprar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 las 27 respuestas, 9 se convirtieron en compra: 5 fueron servicios de alineación, 2 fueron cambios de llanta y 2 fueron servicios menores. De las 18 que no avanzaron, 5 pedían algo que el taller no tenía en ese momento, 2 dijeron que lo iban a pensar y 11 no contestaron el mensaje con el precio. El dueño creía que su problema era la etapa de atraer; con estos números, su problema era que de 27 personas interesadas sólo 9 llegaron a una compra, y eso no se arregla con más avi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ec-r01-oa01]]></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para el ejercicio): la vulcanizadora que creía estar perdiendo ve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7: 5. Repetir: cuántos volvier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los treinta días siguientes volvieron 2 de los 9 clientes, y ninguno de los dos porque el taller los buscara: los dos vinieron por una necesidad que se les presentó. El dueño lo anotaba como un problema de la última etapa, cuando en realidad era un problema de diseño: nunca hubo un paso después de la entrega. Nadie le decía al cliente «tu llanta nueva dura un tiempo y cuando la notes, te revisamos la aline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ec-r01-oa01]]></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para el ejercicio): la vulcanizadora que creía estar perdiendo ve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7: 6. Dónde está la rotura y por qué las dos lecturas no coincid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número absoluto, la rotura está en la primera etapa: 63 personas de 90 no contestaron. En proporción, la etapa más floja es la última: de cada 9 clientes sólo 2 volvieron. Las dos respuestas son ciertas y apuntan a trabajos distintos: una se arregla con un mensaje que hable del problema del cliente y no de tu inventario, y la otra con un paso después de la entrega. Un dueño que sólo mira una de las dos se queda con la mitad del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ec-r01-oa01]]></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para el ejercicio): la vulcanizadora que creía estar perdiendo ve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7 de 7: 7. Lo que cambió y lo que no se puede afir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dueño cambió una sola cosa y midió la semana siguiente con la misma regla: en lugar de un aviso con un listado, escribió tres avisos, cada uno con un problema —«¿te rechina al frenar?», «¿la llanta vibra a más de cien kilómetros?», «¿la gastaste y no sabes si todavía sirve?»—. De las 22 personas que llegaron por esos tres avisos, 11 contestaron. Con una sola semana no se puede afirmar que el cambio sea mejor: no hay con qué comparar, no hay grupo de control y la semana puede haber sido mala. Lo que sí se puede decir es que la pregunta dejó de ser «¿por qué no me compran?» y pasó a ser «¿mi mensaje nombra el problema o nombra mi invent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ec-r01-oa01]]></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ec-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mec-r01-oa01]]></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os 40: las personas que contestaron. La etapa de interesar se mide con la respuesta, y ese número se lee sobre las 400 que llegar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ada etapa tiene un solo número: las entradas, las respuestas, los cierres y las recompra. Interesar se mide con las respuestas, y se lee sobre las entradas: de 400 personas que llegaron, 40 contestaron. Los 400 son la etapa de atraer y los 12, la de convertir. Mezclar los tres es como medir el mismo asunto de tres maneras: cuando el número se mueve, no sabes qué camb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cuatro etapas y su medición: entradas, respuestas, cierres y recomp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mec-r01-oa01]]></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tres confusiones que más se repiten» (2 de 4).]]></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tres confusiones que más se repiten» (3 de 4).]]></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tres confusiones que más se repiten» (4 de 4).]]></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ec-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mec-r01-oa01]]></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s ventas del mes sí importan, pero no son la medición de esa etapa: son el resultado de todo el embudo. Si las usas como si fueran la etapa de convertir, no puedes ver a quién perdiste antes de la compra: si de 100 personas que llegaron, 40 contestaron y 9 compraron, el total de ventas no te dice que hubo 31 personas interesadas que no avanzaron. La etapa de convertir se mide con los cierres, leídos sobre los interesados, y eso sí te dice dónde perdiste g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etapa se mide con su propio número y sobre el de la etapa anterior: las ventas del mes no son la medición de una etap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mec-r01-oa01]]></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 Por la etapa de atraer: 40 personas llegaron y no contestaron. Es el mayor número de personas detenidas, así que es el primer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n número absoluto, hay 40 personas detenidas en la puerta, 36 antes de comprar y 18 que no volvieron: el primer trabajo es el de la etapa con más gente esperando, porque ahí hay más personas a las que atender. En proporción, en cambio, la etapa más floja es la de repetir: de cada diez clientes, dos vuelven. Las dos preguntas se contestan con tus cifras: «¿en qué etapa hay más gente detenida?» y «¿en qué etapa se pierde más proporción?». Lo que no se puede es comparar con el promedio de otro negocio, porque tu mercado, tu oferta y tu gente no son los suy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aída en número absoluto y la tasa de avance entre etapas, calculadas con los datos prop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mec-r01-oa01]]></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Opción múltiple» (2 de 2).]]></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lguien te encuentra por un aviso y te deja su número → Atraer: la persona llegó a tu nego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a persona te pregunta el precio de un servicio concreto → Interesar: hubo respuesta y hay una señ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l cliente paga y le confirman la entrega con fecha → Convertir: hay cier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l mismo cliente vuelve a comprar sin que le escriban → Repetir: hay recomp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u publicación tuvo muchas vistas y nadie escribió → Nadie pasó de la etapa de atraer: hubo entrada sin resp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cuatro etapas de la lección y la evidencia que demuestra el paso de una a o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mec-r01-oa01]]></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lacionar» (2 de 2).]]></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Una persona te encuentra por el aviso del grupo del barrio. → Atra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El número de personas que te encontraron durante la semana. → Atra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Un cliente te escribe preguntando cuánto cuesta un servicio. → Intere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Las personas que contestaron tu publicación. → Intere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Un pedido confirmado con fecha de entrega. → Convert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El número de pedidos que se pagaron. → Convert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Una clienta que vuelve porque el trabajo le quedó bien. → Repet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Los clientes que volvieron sin que nadie los buscara. → Repet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cuatro etapas y lo que cuenta como evidencia en cada u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mec-r01-oa01]]></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Clasificar» (2 de 2).]]></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traer · interesar · convertir · repet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orden importa y las cuatro tienen nombre propio: la entrada de una persona, su respuesta, su compra y su regreso. Saber el nombre es lo primero; lo segundo es no confundir la medición de una con la de la siguiente, porque una señal débil contada como fuerte hace ver tu embudo mejor de lo que 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cuatro etapas y su medición: entradas, respuestas, cierres y recomp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mec-r01-oa01]]></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método: la revisión de las cuatro cifras» (2 de 3).]]></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método: la revisión de las cuatro cifras» (3 de 3).]]></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ec-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mec-r01-oa01]]></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scribir una línea por etapa: qué necesita, qué señal la demuestra y qué número se mide → Contar las entradas y anotar de qué canal llegó cada persona → Separar las señales fuertes de las débiles en la etapa de interesar → Escribir los cuatro números con su denominador → Buscar en qué etapa se pierde más gente y en cuál se pierde más proporción → Cambiar una sola cosa y medirla en el siguiente perio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regla va primero: sin la línea escrita, cada corte cambia el criterio y nada es comparable. Después se cuenta, separando canal y señal, porque contar todo junto produce un número que no se puede desarmar. Sólo cuando los cuatro números están escritos con su denominador se puede leer dónde se pierde gente, y esa lectura termina en un solo cambio, aplicado hasta el siguiente corte. Cambiar tres cosas a la vez es la forma más común de no aprender 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método de la lección: definir, contar, separar, escribir, leer y cambiar una sola co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mec-r01-oa01]]></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Ordenar la secuencia» (2 de 2).]]></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para el ejercicio): la bicicletería que contaba mal sus dos últimas etap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7: 1. El negocio y l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Bicicletería Rueda Libre (nombre y cifras inventados para el ejercicio) vende y repara bicicletas en un mercado. El dueño llevaba un mes apuntando en una libreta los que entraban al local y los que compraban, y nada más. Con eso creía saber cómo iba el negocio. Decidió aplicar el método de las cuatro cifras durante una semana, con la misma regla de siempre y sin cambiar nada m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ec-r01-oa01]]></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para el ejercicio): la bicicletería que contaba mal sus dos últimas etap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7: 2. Atraer: de dónde vinier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legaron 60 personas. El dueño anotaba todas en una sola columna, y por eso no sabía si el negocio crecía o si sólo cambiaba el día de la semana. Al separarlas: 41 llegaron por una publicación de fin de semana, 12 porque un cliente se los recomendó y 7 porque un anuncio del mercado los tr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ec-r01-oa01]]></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para el ejercicio): la bicicletería que contaba mal sus dos últimas etap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7: 3. Interesar: dos clases de resp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scribieron 22. Nueve preguntaron por una bicicleta concreta, con marca y modelo. Las otras 13 preguntaron «¿qué me recomiendas?», que es una señal débil: puede significar que te escucharon, pero no que te convenga. El dueño las había contado igual que las otras nueve, y con eso su número de interesados se veía mejor de lo que 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ec-r01-oa01]]></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para el ejercicio): la bicicletería que contaba mal sus dos últimas etap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7: 4. Convertir: un número infl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 las 9 peticiones concretas salieron 5 ventas. Pero el dueño anotaba como «venta» cualquier cosa que saliera con dinero: un tubo, una bomba, un sillín. En la semana fueron 11 salidas con pago, y sólo 5 eran las bicicletas que la gente había venido a buscar. Ese día, su embudo parecía tener 6 cierres de más y su etapa de interés parecía mejor de lo que 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ec-r01-oa01]]></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para el ejercicio): la bicicletería que contaba mal sus dos últimas etap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7: 5. Repetir: la señal de ver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dueño anotaba en otra columna «volvieron al local»: 7. De esos 7, sólo 2 compraron algo, y fueron clientes que ya habían comprado antes. Los otros 5 pasaron a preguntar por una bicicleta y se fueron sin comprar. Con la regla correcta, la recompra de la semana era 2 de 5 clientes: un número chico, pero un número que significa algo, porque no incluye a los que sólo pasaron a mi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ec-r01-oa01]]></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para el ejercicio): la bicicletería que contaba mal sus dos últimas etap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7: 6. La etapa que nadie había diseñ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dueño revisó a los 5 clientes que compraron y descubrió que ninguno había recibido ninguna invitación. No había un paso después de la entrega: nadie le decía «en seis meses revisa la presión de las llantas». La etapa de repetir no estaba fallando: no estaba diseñada. Eso es un hallazgo distinto de «tengo pocos clientes que vuelven», y lleva a una acción distinta: escribir el paso después de la entre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ec-r01-oa01]]></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para el ejercicio): la bicicletería que contaba mal sus dos últimas etap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7 de 7: 7. Lo que cambió y lo que no se puede afir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dueño cambió dos cosas, y conviene decir las dos: corrigió la definición de cierre, para que sólo contara lo que la gente había venido a buscar, y escribió el paso después de la entrega, que antes no existía. En la semana siguiente el conteo de cierres bajó, y eso no fue una caída: fue que por primera vez el número decía la verdad. Lo que no se puede afirmar es que la recompra haya subido: una semana y ningún cliente anterior todavía ha vuelto por el paso nuevo. La corrección del conteo se puede ver de inmediato; el efecto del nuevo paso,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ec-r01-oa01]]></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De 100 personas que nos escribieron, 20 compraron. Las otras 80 no estaban interesadas, así que no hay nada que correg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rimera confunde una etapa con otra: 300 personas que vieron el aviso son entradas, la medición de atraer, no de convertir. La segunda supone lo que hay que demostrar: las 80 personas que escribieron y no compraron son exactamente el trabajo de la etapa de convertir, y no se puede descartar a la gente llamándola «no interesada». La tercera cuenta dos veces a la misma persona: volver no está dentro de convertir, es una etapa aparte, con su propio número. La cuarta mezcla señales de peso distinto, y al sumarlas el número de interesados se ve mejor de lo que es. La quinta y la sexta sí se sostienen: son el conteo por canal y la medición con denominador contra el periodo anteri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cuatro etapas y su medición, la separación entre señales fuertes y débiles, y la regla de una persona contada una sola ve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mec-r01-oa01]]></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Detective de errores» (2 de 2).]]></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Escribe las cuatro etapas de tu negocio en una hoja, con tres renglones cada una: qué necesita, qué señal demuestra que alguien pasó a ella y qué número la mide. Después cuenta las cuatro cifras de tu última semana (o de tu último mes, si es más fácil) y ponles su denominador. Con eso responde una sola pregunta con tus propios números: ¿en qué etapa se pierde más gente? Si todavía no llevas el conteo, hazlo con el caso ficticio de la vulcanizadora. No pegues nombres, teléfonos ni datos de tus clientes: lo que se entrega son conteos y reglas, no datos de perso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ec-r01-oa01]]></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Reflexión» (2 de 3).]]></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Reflexión» (3 de 3).]]></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El método: la revisión de las cuatro cifras · Memoria: etapa y lo que le correspo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ec-r01-oa01]]></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El método: la revisión de las cuatro cifras · Memoria: etapa y lo que le correspo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ec-r01-oa01]]></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El método: la revisión de las cuatro cifras · Memoria: etapa y lo que le correspo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ec-r01-oa01]]></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es son las cuatro etapas del embudo de cap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Atraer, interesar, convertir y repetir, en ese orden: nadie avanza a una etapa sin pasar por la anteri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ec-r01-oa01]]></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mide en la etapa de atra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s entradas: cuántas personas llegaron y por qué canal llegó cada una. El canal dice si ese número lo controlas tú.]]></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ec-r01-oa01]]></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mide en la etapa de intere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s respuestas: cuántas de las que llegaron contestaron, separando las señales fuertes (pedir precio) de las débiles (preguntar en gener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ec-r01-oa01]]></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mide en la etapa de convert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os cierres: cuántos de los interesados se volvieron clientes, con un pedido o una cita confirm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ec-r01-oa01]]></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mide en la etapa de repet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recompra: cuántos clientes volvieron por su cuenta, sin que nadie los buscara antes. Si no hay paso después de la entrega, esa etapa no exi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ec-r01-oa01]]></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un número sin denominador no sir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no se puede comparar. «Llegaron 120» no dice si es bueno o malo; lo que dice algo es «de 120 llegaron, contestaron 3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ec-r01-oa01]]></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necesita la etapa de repetir para funcion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ntregar a tiempo, dar seguimiento después de la entrega y ofrecer una razón para volver que no dependa de que alguien se acuerde de escribir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ec-r01-oa01]]></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7.]]></a:t>
            </a:r>
          </a:p>
        </p:txBody>
      </p:sp>
    </p:spTree>
  </p:cSld>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ec-r01-oa01]]></a:t>
            </a:r>
          </a:p>
        </p:txBody>
      </p:sp>
    </p:spTree>
  </p:cSld>
</p:notes>
</file>

<file path=ppt/notesSlides/notesSlide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notesSlides/notesSlide10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2).]]></a:t>
            </a:r>
          </a:p>
        </p:txBody>
      </p:sp>
    </p:spTree>
  </p:cSld>
</p:notes>
</file>

<file path=ppt/notesSlides/notesSlide10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lcance y límites de esta lección» (2 de 3).]]></a:t>
            </a:r>
          </a:p>
        </p:txBody>
      </p:sp>
    </p:spTree>
  </p:cSld>
</p:notes>
</file>

<file path=ppt/notesSlides/notesSlide10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lcance y límites de esta lección» (3 de 3).]]></a:t>
            </a:r>
          </a:p>
        </p:txBody>
      </p:sp>
    </p:spTree>
  </p:cSld>
</p:notes>
</file>

<file path=ppt/notesSlides/notesSlide10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0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ec-r01-oa01]]></a:t>
            </a:r>
          </a:p>
        </p:txBody>
      </p:sp>
    </p:spTree>
  </p:cSld>
</p:notes>
</file>

<file path=ppt/notesSlides/notesSlide10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ec-r01-oa01]]></a:t>
            </a:r>
          </a:p>
        </p:txBody>
      </p:sp>
    </p:spTree>
  </p:cSld>
</p:notes>
</file>

<file path=ppt/notesSlides/notesSlide10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vigencia y revisión» (2 de 4).]]></a:t>
            </a:r>
          </a:p>
        </p:txBody>
      </p:sp>
    </p:spTree>
  </p:cSld>
</p:notes>
</file>

<file path=ppt/notesSlides/notesSlide1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vigencia y revisión» (3 de 4).]]></a:t>
            </a:r>
          </a:p>
        </p:txBody>
      </p:sp>
    </p:spTree>
  </p:cSld>
</p:notes>
</file>

<file path=ppt/notesSlides/notesSlide1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vigencia y revisión» (4 de 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07104" r:id="rId1"/>
    <p:sldLayoutId id="2481907105" r:id="rId2"/>
    <p:sldLayoutId id="2481907106" r:id="rId3"/>
    <p:sldLayoutId id="2481907107"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faecbcdf7ceba5fde2c9a7eecfdd92b0ed450ed512bd2e9e1.jpg"/>
  <Relationship Id="rId3" Type="http://schemas.openxmlformats.org/officeDocument/2006/relationships/hyperlink" Target="https://marketing.lumbre.lat/object/mkt-mec-r01-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1-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1-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1-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1-oa01"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1-oa01"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1-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1-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1-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1-oa01"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1-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1-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1-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1-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1-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1-oa01"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1-oa01"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1-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1-oa01" TargetMode="External"/>
  <Relationship Id="rId3" Type="http://schemas.openxmlformats.org/officeDocument/2006/relationships/hyperlink" Target="https://marketing.lumbre.lat/object/mkt-mec-r01-oa01" TargetMode="External"/>
  <Relationship Id="rId4" Type="http://schemas.openxmlformats.org/officeDocument/2006/relationships/hyperlink" Target="https://marketing.lumbre.lat/object/mkt-mec-r01-oa01" TargetMode="External"/>
  <Relationship Id="rId5"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1-oa01" TargetMode="Externa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1-oa01"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1-oa01" TargetMode="Externa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1-oa01"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1-oa01"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1-oa01"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1-oa01"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1-oa01"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1-oa01"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1-oa01"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1-oa01"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1-oa01"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1-oa01"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1-oa01"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1-oa01"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1-oa01"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1-oa01"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1-oa01"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1-oa01"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1-oa01"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1-oa01"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1-oa01" TargetMode="External"/>
  <Relationship Id="rId3" Type="http://schemas.openxmlformats.org/officeDocument/2006/relationships/hyperlink" Target="https://marketing.lumbre.lat/object/mkt-mec-r01-oa01" TargetMode="External"/>
  <Relationship Id="rId4" Type="http://schemas.openxmlformats.org/officeDocument/2006/relationships/hyperlink" Target="https://marketing.lumbre.lat/object/mkt-mec-r01-oa01" TargetMode="External"/>
  <Relationship Id="rId5"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1-oa01"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1-oa01"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1-oa01" TargetMode="Externa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1-oa01"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1-oa01"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1-oa01"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1-oa01" TargetMode="External"/>
  <Relationship Id="rId3" Type="http://schemas.openxmlformats.org/officeDocument/2006/relationships/hyperlink" Target="https://marketing.lumbre.lat/object/mkt-mec-r01-oa01" TargetMode="External"/>
  <Relationship Id="rId4" Type="http://schemas.openxmlformats.org/officeDocument/2006/relationships/hyperlink" Target="https://marketing.lumbre.lat/object/mkt-mec-r01-oa01" TargetMode="External"/>
  <Relationship Id="rId5"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1-oa01"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1-oa01"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1-oa01"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1-oa01"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1-oa01"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1-oa01"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1-oa01"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1-oa01"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1-oa01" TargetMode="Externa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1-oa01"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1-oa01"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1-oa01" TargetMode="External"/>
  <Relationship Id="rId3" Type="http://schemas.openxmlformats.org/officeDocument/2006/relationships/hyperlink" Target="https://marketing.lumbre.lat/object/mkt-mec-r01-oa01" TargetMode="External"/>
  <Relationship Id="rId4" Type="http://schemas.openxmlformats.org/officeDocument/2006/relationships/hyperlink" Target="https://marketing.lumbre.lat/object/mkt-mec-r01-oa01" TargetMode="External"/>
  <Relationship Id="rId5"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1-oa01"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1-oa01"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1-oa01"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1-oa01"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1-oa01"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1-oa01"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1-oa01"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1-oa01"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1-oa01"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1-oa01"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1-oa01"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1-oa01"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1-oa01"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1-oa01"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1-oa01"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1-oa01"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1-oa01"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1-oa01"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1-oa01"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1-oa01" TargetMode="External"/>
  <Relationship Id="rId3"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1-oa01" TargetMode="External"/>
  <Relationship Id="rId3"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1-oa01" TargetMode="External"/>
  <Relationship Id="rId3"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1-oa01" TargetMode="External"/>
  <Relationship Id="rId3" Type="http://schemas.openxmlformats.org/officeDocument/2006/relationships/hyperlink" Target="https://marketing.lumbre.lat/object/mkt-mec-r01-oa01" TargetMode="External"/>
  <Relationship Id="rId4"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1-oa01" TargetMode="External"/>
  <Relationship Id="rId3"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1-oa01" TargetMode="External"/>
  <Relationship Id="rId3"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1-oa01" TargetMode="External"/>
  <Relationship Id="rId3"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1-oa01" TargetMode="External"/>
  <Relationship Id="rId3"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1-oa01" TargetMode="External"/>
  <Relationship Id="rId3"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1-oa01" TargetMode="External"/>
  <Relationship Id="rId3"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1-oa01" TargetMode="External"/>
  <Relationship Id="rId3"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1-oa01" TargetMode="External"/>
  <Relationship Id="rId3"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1-oa01" TargetMode="External"/>
  <Relationship Id="rId3"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1-oa01" TargetMode="External"/>
  <Relationship Id="rId3"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1-oa01" TargetMode="External"/>
  <Relationship Id="rId3"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1-oa01" TargetMode="External"/>
  <Relationship Id="rId3"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1-oa01" TargetMode="External"/>
  <Relationship Id="rId3"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1-oa01" TargetMode="External"/>
  <Relationship Id="rId3" Type="http://schemas.openxmlformats.org/officeDocument/2006/relationships/notesSlide" Target="../notesSlides/notesSlide97.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1-oa01" TargetMode="External"/>
  <Relationship Id="rId3" Type="http://schemas.openxmlformats.org/officeDocument/2006/relationships/notesSlide" Target="../notesSlides/notesSlide98.xm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1-oa01" TargetMode="External"/>
  <Relationship Id="rId3" Type="http://schemas.openxmlformats.org/officeDocument/2006/relationships/notesSlide" Target="../notesSlides/notesSlide99.xml"/>
</Relationships>

</file>

<file path=ppt/slides/_rels/slide1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1-oa01" TargetMode="External"/>
</Relationships>

</file>

<file path=ppt/slides/_rels/slide1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1-oa01" TargetMode="External"/>
  <Relationship Id="rId3" Type="http://schemas.openxmlformats.org/officeDocument/2006/relationships/notesSlide" Target="../notesSlides/notesSlide101.xml"/>
</Relationships>

</file>

<file path=ppt/slides/_rels/slide10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1-oa01" TargetMode="External"/>
</Relationships>

</file>

<file path=ppt/slides/_rels/slide10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1-oa01" TargetMode="External"/>
  <Relationship Id="rId3" Type="http://schemas.openxmlformats.org/officeDocument/2006/relationships/notesSlide" Target="../notesSlides/notesSlide103.xml"/>
</Relationships>

</file>

<file path=ppt/slides/_rels/slide10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1-oa01" TargetMode="External"/>
  <Relationship Id="rId3" Type="http://schemas.openxmlformats.org/officeDocument/2006/relationships/notesSlide" Target="../notesSlides/notesSlide104.xml"/>
</Relationships>

</file>

<file path=ppt/slides/_rels/slide10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1-oa01" TargetMode="External"/>
  <Relationship Id="rId3" Type="http://schemas.openxmlformats.org/officeDocument/2006/relationships/notesSlide" Target="../notesSlides/notesSlide105.xml"/>
</Relationships>

</file>

<file path=ppt/slides/_rels/slide10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1-oa01" TargetMode="External"/>
  <Relationship Id="rId3" Type="http://schemas.openxmlformats.org/officeDocument/2006/relationships/notesSlide" Target="../notesSlides/notesSlide106.xml"/>
</Relationships>

</file>

<file path=ppt/slides/_rels/slide10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1-oa01" TargetMode="External"/>
  <Relationship Id="rId3" Type="http://schemas.openxmlformats.org/officeDocument/2006/relationships/notesSlide" Target="../notesSlides/notesSlide107.xml"/>
</Relationships>

</file>

<file path=ppt/slides/_rels/slide10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1-oa01" TargetMode="External"/>
  <Relationship Id="rId3" Type="http://schemas.openxmlformats.org/officeDocument/2006/relationships/hyperlink" Target="https://es.wikipedia.org/wiki/Embudo" TargetMode="External"/>
  <Relationship Id="rId4" Type="http://schemas.openxmlformats.org/officeDocument/2006/relationships/hyperlink" Target="https://es.wikipedia.org/wiki/Embudo_de_ventas" TargetMode="External"/>
  <Relationship Id="rId5" Type="http://schemas.openxmlformats.org/officeDocument/2006/relationships/hyperlink" Target="https://www.inegi.org.mx/programas/denue/" TargetMode="External"/>
</Relationships>

</file>

<file path=ppt/slides/_rels/slide10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1-oa01" TargetMode="External"/>
  <Relationship Id="rId3" Type="http://schemas.openxmlformats.org/officeDocument/2006/relationships/notesSlide" Target="../notesSlides/notesSlide109.xml"/>
</Relationships>

</file>

<file path=ppt/slides/_rels/slide1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1-oa01" TargetMode="External"/>
  <Relationship Id="rId3" Type="http://schemas.openxmlformats.org/officeDocument/2006/relationships/notesSlide" Target="../notesSlides/notesSlide110.xml"/>
</Relationships>

</file>

<file path=ppt/slides/_rels/slide1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1-oa01" TargetMode="External"/>
  <Relationship Id="rId3" Type="http://schemas.openxmlformats.org/officeDocument/2006/relationships/notesSlide" Target="../notesSlides/notesSlide11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L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uatr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tapa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trae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interesar,]]></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nverti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repetir]]></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Marketing]]></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marketing.lumbre.lat/object/mkt-mec-r01-oa01"/>
              </a:rPr>
              <a:t><![CDATA[Ver el OA en marketing.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1-oa01"/>
              </a:rPr>
              <a:t><![CDATA[Las cuatro etapas: atraer, interesar, convertir y repe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11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mbra las cuatro etapas de un embudo de captación y conversión —atraer, interesar, convertir y repetir— y distingue, para cada una, qué necesita para funcionar, qué evidencia demuestra que alguien pasó a ella y qué número se mide, para leer tu propia cuenta y señalar en qué etapa se rompe tu caden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1-oa01"/>
              </a:rPr>
              <a:t><![CDATA[Las cuatro etapas: atraer, interesar, convertir y repe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11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imera lección de la ruta «Las cuatro etapas» del curso «El embudo de cuatro etapas». Explica qué necesita cada etapa, qué evidencia demuestra el avance y qué se mide en cada una, y trabaja las confusiones que más se repiten: llegar no es interesar, interesar no es convertir y repetir no es vender otra vez. Incluye glosario, dos casos resueltos con datos ficticios, ocho actividades con puntuación automática, dos juegos de repaso y un cierre con criterios de dominio.]]></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Market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1-oa01"/>
              </a:rPr>
              <a:t><![CDATA[Las cuatro etapas: atraer, interesar, convertir y repe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111]]></a:t>
            </a:r>
          </a:p>
        </p:txBody>
      </p:sp>
      <p:sp>
        <p:nvSpPr>
          <p:cNvPr id="7" name=""/>
          <p:cNvSpPr txBox="1"/>
          <p:nvPr/>
        </p:nvSpPr>
        <p:spPr>
          <a:xfrm>
            <a:off x="514350" y="1219200"/>
            <a:ext cx="8115300" cy="8382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embudo de captación · atraer, interesar, convertir · medición por etapa · tasa de avance · recompra · captación en PyME · ventas sin registro · PyME en Méxic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cuatro etapas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1-oa01"/>
              </a:rPr>
              <a:t><![CDATA[Las cuatro etapas: atraer, interesar, convertir y repe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11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u negocio no tiene un problema de clientes: tiene un problema de conteo. O algo parecido. Metes avisos en el grupo del barrio, subes tres fotos al perfil, contestas los mensajes que te llegan... y al cierre del mes no sabes decirte ni una cosa: si la gente te encontró, si le interesaste o si simplemente no había a quién vender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cuatro etapas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1-oa01"/>
              </a:rPr>
              <a:t><![CDATA[Las cuatro etapas: atraer, interesar, convertir y repe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11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sultado de esa indefinición es siempre el mismo: te quedas viendo el número que más a la mano tienes —las visitas, los mensajes, los seguidores— y lo tomas como si fuera el resultado de tu negocio. Y no lo es. Que te vean muchas personas no dice si te entendieron; que hayas cerrado tres ventas dice muy poco de todos los demá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cuatro etapas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1-oa01"/>
              </a:rPr>
              <a:t><![CDATA[Las cuatro etapas: atraer, interesar, convertir y repe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11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te da el esqueleto: cuatro etapas, en orden, y para cada una tres cosas —qué necesita, qué evidencia demuestra que alguien pasó a ella y qué número se mide—. Cuando termines vas a poder señalar, con tus propias cuentas, en qué etapa se está rompiendo tu cadena. Lo que no te va a dar es un promedio del sector ni una meta de cierre: no existe un porcentaje de conversión que sea el correcto para tu negocio, y el que le funcione a otro no te sirve a t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cuatro etapas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1-oa01"/>
              </a:rPr>
              <a:t><![CDATA[Las cuatro etapas: atraer, interesar, convertir y repe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111]]></a:t>
            </a:r>
          </a:p>
        </p:txBody>
      </p:sp>
      <p:sp>
        <p:nvSpPr>
          <p:cNvPr id="7" name="" descr=""/>
          <p:cNvSpPr/>
          <p:nvPr/>
        </p:nvSpPr>
        <p:spPr>
          <a:xfrm>
            <a:off x="514350" y="1219200"/>
            <a:ext cx="8115300" cy="26765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l terminar esta lección vas a poder]]></a:t>
            </a:r>
          </a:p>
        </p:txBody>
      </p:sp>
      <p:sp>
        <p:nvSpPr>
          <p:cNvPr id="10" name=""/>
          <p:cNvSpPr txBox="1"/>
          <p:nvPr/>
        </p:nvSpPr>
        <p:spPr>
          <a:xfrm>
            <a:off x="685800" y="16192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ecir las cuatro etapas del embudo de captación y conversión, en orden y con su nombre: atraer, interesar, convertir y repetir. Para cada una, decir qué necesita para funcionar, qué señal demuestra que alguien entró a ella y qué número se mide. Con eso, leer tu propia semana y señalar con tus cuentas en qué etapa se rompe la cadena, sin inventar un promedio ajeno y sin confondere una etapa con la siguiente.]]></a:t>
            </a:r>
          </a:p>
        </p:txBody>
      </p:sp>
      <p:sp>
        <p:nvSpPr>
          <p:cNvPr id="11" name=""/>
          <p:cNvSpPr txBox="1"/>
          <p:nvPr/>
        </p:nvSpPr>
        <p:spPr>
          <a:xfrm>
            <a:off x="514350" y="38957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8957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esta lección sí hace: darte las cuatro etapas, lo que cada una necesita y la medición que le correspond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cuatro etapas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1-oa01"/>
              </a:rPr>
              <a:t><![CDATA[Las cuatro etapas: atraer, interesar, convertir y repe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111]]></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no hace: no te da un promedio del sector, una meta de cierre ni un porcentaje de conversión. Esos números son tuyos.]]></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te pide que compres una herramienta ni que abras una cuenta: la hoja de cálculo que ya usas, o una libreta, alcanzan.]]></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as las cifras, los nombres y las cuentas de los ejemplos son inventados para el ejercicio y están señalados como ficticios.]]></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sultado de tu negocio depende de tu mercado, tu oferta y tu gente. Lo que esta lección da es criterio y medición, no venta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etapa, señal y medició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1-oa01"/>
              </a:rPr>
              <a:t><![CDATA[Las cuatro etapas: atraer, interesar, convertir y repe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111]]></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palabras aparecen en cada frase de esta lección y conviene dejarlas limpias antes de empezar.]]></a:t>
            </a:r>
          </a:p>
        </p:txBody>
      </p:sp>
      <p:sp>
        <p:nvSpPr>
          <p:cNvPr id="8" name=""/>
          <p:cNvSpPr txBox="1"/>
          <p:nvPr/>
        </p:nvSpPr>
        <p:spPr>
          <a:xfrm>
            <a:off x="514350" y="19526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tapa» es un estado en el que una persona está, no una tarea que haces tú. La persona está interesada; tú no estás interesada. Y la etapa se demuestra con una evidencia: algo que la persona hizo, no algo que tú le ofrecist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etapa, señal y medició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1-oa01"/>
              </a:rPr>
              <a:t><![CDATA[Las cuatro etapas: atraer, interesar, convertir y repe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11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ñal» es la evidencia mínima que dice que alguien pasó de una etapa a la siguiente. No es lo mismo una reacción a una publicación y una petición de precio: las dos son señales, pero una es fuerte y la otra es débil. Si las sumas en la misma cuenta, tu número deja de describir alg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etapa, señal y medició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1-oa01"/>
              </a:rPr>
              <a:t><![CDATA[Las cuatro etapas: atraer, interesar, convertir y repe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11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edición» es un número con denominador. No es «cuántas visitas» a secas, sino «de cada diez personas que llegaron, cuántas contestaron». El denominador es lo que convierte un dato en una medición: sin él, un número grande y un número pequeño se comparan sin sentido, y una mejora en una etapa puede estar tapando un problema en la anterio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etapa, señal y medició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1-oa01"/>
              </a:rPr>
              <a:t><![CDATA[Las cuatro etapas: atraer, interesar, convertir y repe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11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una palabra más que aparece siempre: «cadena». Las cuatro etapas son una cadena, y en una cadena el eslabón más débil se rompe primero. Eso no quiere decir que el problema esté siempre en la etapa más débil: quiere decir que si el primer eslabón no sostiene, nada de lo que viene después importa todaví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etapa, señal y medi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1-oa01"/>
              </a:rPr>
              <a:t><![CDATA[Las cuatro etapas: atraer, interesar, convertir y repe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111]]></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losario de las cuatro etapas. Cada etapa tiene su trabajo, su señal de entrada y su número; por eso no se pueden cambiar entre sí.]]></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1-oa01"/>
              </a:rPr>
              <a:t><![CDATA[Las cuatro etapas: atraer, interesar, convertir y repe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111]]></a:t>
            </a:r>
          </a:p>
        </p:txBody>
      </p:sp>
      <p:graphicFrame>
        <p:nvGraphicFramePr>
          <p:cNvPr id="7" name="" descr=""/>
          <p:cNvGraphicFramePr>
            <a:graphicFrameLocks noGrp="1"/>
          </p:cNvGraphicFramePr>
          <p:nvPr/>
        </p:nvGraphicFramePr>
        <p:xfrm>
          <a:off x="514350" y="1257300"/>
          <a:ext cx="8115300" cy="2190750"/>
        </p:xfrm>
        <a:graphic>
          <a:graphicData uri="http://schemas.openxmlformats.org/drawingml/2006/table">
            <a:tbl>
              <a:tblPr firstRow="1" bandRow="1"/>
              <a:tblGrid>
                <a:gridCol w="1390650"/>
                <a:gridCol w="2590800"/>
                <a:gridCol w="2133600"/>
                <a:gridCol w="20002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tap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necesita para funcion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a señal de que alguien entró]]></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mid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tra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grupo concreto al que te diriges, un canal donde te puedan encontrar y una razón para dejarte un da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persona nueva llega por un canal tuyo y deja un dato o escrib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ntas personas llegaron, y por qué canal llegó cada u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1-oa01"/>
              </a:rPr>
              <a:t><![CDATA[Las cuatro etapas: atraer, interesar, convertir y repe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111]]></a:t>
            </a:r>
          </a:p>
        </p:txBody>
      </p:sp>
      <p:graphicFrame>
        <p:nvGraphicFramePr>
          <p:cNvPr id="7" name="" descr=""/>
          <p:cNvGraphicFramePr>
            <a:graphicFrameLocks noGrp="1"/>
          </p:cNvGraphicFramePr>
          <p:nvPr/>
        </p:nvGraphicFramePr>
        <p:xfrm>
          <a:off x="514350" y="1257300"/>
          <a:ext cx="8115300" cy="2190750"/>
        </p:xfrm>
        <a:graphic>
          <a:graphicData uri="http://schemas.openxmlformats.org/drawingml/2006/table">
            <a:tbl>
              <a:tblPr firstRow="1" bandRow="1"/>
              <a:tblGrid>
                <a:gridCol w="1390650"/>
                <a:gridCol w="2590800"/>
                <a:gridCol w="2133600"/>
                <a:gridCol w="20002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tap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necesita para funcion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a señal de que alguien entró]]></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mid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teres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lo que ven responda a un problema que esa persona ya reconoce, y una prueba que se pueda cre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ersona contesta, pide un precio o pide inform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ntas de las que llegaron respondieron, y con qué señ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1-oa01"/>
              </a:rPr>
              <a:t><![CDATA[Las cuatro etapas: atraer, interesar, convertir y repe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111]]></a:t>
            </a:r>
          </a:p>
        </p:txBody>
      </p:sp>
      <p:graphicFrame>
        <p:nvGraphicFramePr>
          <p:cNvPr id="7" name="" descr=""/>
          <p:cNvGraphicFramePr>
            <a:graphicFrameLocks noGrp="1"/>
          </p:cNvGraphicFramePr>
          <p:nvPr/>
        </p:nvGraphicFramePr>
        <p:xfrm>
          <a:off x="514350" y="1257300"/>
          <a:ext cx="8115300" cy="2190750"/>
        </p:xfrm>
        <a:graphic>
          <a:graphicData uri="http://schemas.openxmlformats.org/drawingml/2006/table">
            <a:tbl>
              <a:tblPr firstRow="1" bandRow="1"/>
              <a:tblGrid>
                <a:gridCol w="1390650"/>
                <a:gridCol w="2590800"/>
                <a:gridCol w="2133600"/>
                <a:gridCol w="20002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tap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necesita para funcion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a señal de que alguien entró]]></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mid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vert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oferta clara, un solo siguiente paso, señales de confianza y poco esfuerzo para decidir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ay un pedido confirmado, una cita agendada o un contrato firm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ntos de los interesados se volvieron clien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1-oa01"/>
              </a:rPr>
              <a:t><![CDATA[Las cuatro etapas: atraer, interesar, convertir y repe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111]]></a:t>
            </a:r>
          </a:p>
        </p:txBody>
      </p:sp>
      <p:graphicFrame>
        <p:nvGraphicFramePr>
          <p:cNvPr id="7" name="" descr=""/>
          <p:cNvGraphicFramePr>
            <a:graphicFrameLocks noGrp="1"/>
          </p:cNvGraphicFramePr>
          <p:nvPr/>
        </p:nvGraphicFramePr>
        <p:xfrm>
          <a:off x="514350" y="1257300"/>
          <a:ext cx="8115300" cy="2190750"/>
        </p:xfrm>
        <a:graphic>
          <a:graphicData uri="http://schemas.openxmlformats.org/drawingml/2006/table">
            <a:tbl>
              <a:tblPr firstRow="1" bandRow="1"/>
              <a:tblGrid>
                <a:gridCol w="1390650"/>
                <a:gridCol w="2590800"/>
                <a:gridCol w="2133600"/>
                <a:gridCol w="20002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tap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necesita para funcion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a señal de que alguien entró]]></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mid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pet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mplir la entrega a tiempo, dar seguimiento después de entregar y ofrecer una razón para volv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liente vuelve a comprar por su cuenta, sin que le escriban prime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ntos volvieron, y cuántos se fueron sin que nadie los busca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etapa, señal y medi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1-oa01"/>
              </a:rPr>
              <a:t><![CDATA[Las cuatro etapas: atraer, interesar, convertir y repe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111]]></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314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lectura es de arriba hacia abajo y cada banda es una etapa con su propio trabajo. Lo que aparece a la derecha son las preguntas, no las respuestas: las respuestas salen de tu propia cuenta, y por eso esta lección no trae cifras del sector.]]></a:t>
            </a:r>
          </a:p>
        </p:txBody>
      </p:sp>
      <p:sp>
        <p:nvSpPr>
          <p:cNvPr id="9" name=""/>
          <p:cNvSpPr txBox="1"/>
          <p:nvPr/>
        </p:nvSpPr>
        <p:spPr>
          <a:xfrm>
            <a:off x="514350" y="338137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cuatro-etapas.svg no se pudo convertir a un formato editable compatible.]]></a:t>
            </a:r>
          </a:p>
        </p:txBody>
      </p:sp>
      <p:sp>
        <p:nvSpPr>
          <p:cNvPr id="10" name="" descr=""/>
          <p:cNvSpPr/>
          <p:nvPr/>
        </p:nvSpPr>
        <p:spPr>
          <a:xfrm>
            <a:off x="514350" y="40957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195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etapa, señal y medi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1-oa01"/>
              </a:rPr>
              <a:t><![CDATA[Las cuatro etapas: atraer, interesar, convertir y repe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111]]></a:t>
            </a:r>
          </a:p>
        </p:txBody>
      </p:sp>
      <p:sp>
        <p:nvSpPr>
          <p:cNvPr id="7" name="" descr=""/>
          <p:cNvSpPr/>
          <p:nvPr/>
        </p:nvSpPr>
        <p:spPr>
          <a:xfrm>
            <a:off x="514350" y="1219200"/>
            <a:ext cx="8115300" cy="23907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3907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nfusión clave: el número grande no es el número importante]]></a:t>
            </a:r>
          </a:p>
        </p:txBody>
      </p:sp>
      <p:sp>
        <p:nvSpPr>
          <p:cNvPr id="10" name=""/>
          <p:cNvSpPr txBox="1"/>
          <p:nvPr/>
        </p:nvSpPr>
        <p:spPr>
          <a:xfrm>
            <a:off x="685800" y="19621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uando publicas y te llegan muchas personas, lo que aprendiste es que sabes llamar la atención; lo que no sabes es si alguien te entendió. Si mides «atraer» con las visitas y mides «convertir» con las ventas, y las ventas bajaron, no tienes un dato: tienes dos números que no se habla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etapa, señal y medi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1-oa01"/>
              </a:rPr>
              <a:t><![CDATA[Las cuatro etapas: atraer, interesar, convertir y repe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111]]></a:t>
            </a:r>
          </a:p>
        </p:txBody>
      </p:sp>
      <p:sp>
        <p:nvSpPr>
          <p:cNvPr id="7" name="" descr=""/>
          <p:cNvSpPr/>
          <p:nvPr/>
        </p:nvSpPr>
        <p:spPr>
          <a:xfrm>
            <a:off x="514350" y="1219200"/>
            <a:ext cx="8115300" cy="22764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2764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salida es sencilla y no cuesta nada: a cada etapa le pertenece una sola pregunta, y el número de cada etapa se lee sobre el de la etapa anterior. Entradas, respuestas, cierres, recompra. Cada uno con su denominador. Y el denominador es lo que te dice en qué etapa se rompe la cadena: si de cada diez que llegan sólo tres responden, tu problema no está en las ventas, está antes de las venta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cuatro etapas, una por una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1-oa01"/>
              </a:rPr>
              <a:t><![CDATA[Las cuatro etapas: atraer, interesar, convertir y repe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111]]></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viene verlas una por una, porque cada una hace un trabajo distinto y porque el orden importa: nadie puede interesar sin haber llegado, ni convertir sin haberse interesado, ni volver sin haber comprado.]]></a:t>
            </a:r>
          </a:p>
        </p:txBody>
      </p:sp>
      <p:sp>
        <p:nvSpPr>
          <p:cNvPr id="8" name=""/>
          <p:cNvSpPr txBox="1"/>
          <p:nvPr/>
        </p:nvSpPr>
        <p:spPr>
          <a:xfrm>
            <a:off x="514350" y="26098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tra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tap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cuen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cesi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b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arezc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nsaj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ie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m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án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son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gar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g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tal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di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o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mport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cuatro etapas, una por una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1-oa01"/>
              </a:rPr>
              <a:t><![CDATA[Las cuatro etapas: atraer, interesar, convertir y repe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11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úm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ecinue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son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g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vi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g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omend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ec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m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lv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et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bi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vi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u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pe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vers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o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par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n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úm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a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ónde]]></a:t>
            </a:r>
          </a:p>
        </p:txBody>
      </p:sp>
      <p:sp>
        <p:nvSpPr>
          <p:cNvPr id="8" name=""/>
          <p:cNvSpPr txBox="1"/>
          <p:nvPr/>
        </p:nvSpPr>
        <p:spPr>
          <a:xfrm>
            <a:off x="514350" y="28670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abaja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cuatro etapas, una por una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1-oa01"/>
              </a:rPr>
              <a:t><![CDATA[Las cuatro etapas: atraer, interesar, convertir y repe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11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Interes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tap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j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blar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conoci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b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g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est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cesi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o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ble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so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ono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nsaj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b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racterístic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ble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di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ueb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e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baj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y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ul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pin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mbr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u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án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gar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estar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ñ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qu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v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par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ñ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er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ñ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ébi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ti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e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éntam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a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blic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cuatro etapas, una por una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1-oa01"/>
              </a:rPr>
              <a:t><![CDATA[Las cuatro etapas: atraer, interesar, convertir y repe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111]]></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ébil.]]></a:t>
            </a:r>
          </a:p>
        </p:txBody>
      </p:sp>
      <p:sp>
        <p:nvSpPr>
          <p:cNvPr id="8" name=""/>
          <p:cNvSpPr txBox="1"/>
          <p:nvPr/>
        </p:nvSpPr>
        <p:spPr>
          <a:xfrm>
            <a:off x="514350" y="1628775"/>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nvertir]]></a:t>
            </a:r>
            <a:r>
              <a:rPr lang="en-US" strike="noStrike" sz="2100" spc="0" u="none" cap="none">
                <a:solidFill>
                  <a:srgbClr val="1B2438">
                    <a:alpha val="100000"/>
                  </a:srgbClr>
                </a:solidFill>
                <a:latin typeface="Calibri"/>
              </a:rPr>
              <a:t><![CDATA[ es la etapa en la que el interesado se vuelve cliente. Lo que necesita es una oferta que diga una sola cosa —qué recibe, por qué le sirve, qué tiene que hacer— y un siguiente paso único: una llamada, una cita, un pedido. Añadir opciones no ayuda a decidir: ayuda a que nadie decida. También necesita señales de confianza verificables y un esfuerzo pequeño, porque entre «me interesa» y «ya quiero firmar» hay distancia, y esa distancia se mide en cuánto cuesta al cliente dar el siguiente pas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cuatro etapas, una por una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1-oa01"/>
              </a:rPr>
              <a:t><![CDATA[Las cuatro etapas: atraer, interesar, convertir y repe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11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petir]]></a:t>
            </a:r>
            <a:r>
              <a:rPr lang="en-US" strike="noStrike" sz="2100" spc="0" u="none" cap="none">
                <a:solidFill>
                  <a:srgbClr val="1B2438">
                    <a:alpha val="100000"/>
                  </a:srgbClr>
                </a:solidFill>
                <a:latin typeface="Calibri"/>
              </a:rPr>
              <a:t><![CDATA[ es la etapa que casi nadie diseña y que decide si el negocio vive del trabajo de tu padre o del tuyo. Lo que necesita es tres cosas: entregar a tiempo, hacer seguimiento después de entregar —no antes, porque el seguimiento antes de la entrega es presión— y una razón para volver que no dependa de que a alguien se le ocurra escribirle. Lo que se mide es la recompra: cuántos volvieron por su cuent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1-oa01"/>
              </a:rPr>
              <a:t><![CDATA[Las cuatro etapas: atraer, interesar, convertir y repe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11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cuatro etapas, una por una · Ejemplo resuelto (caso inventado para el ejercicio): la vulcanizadora que creía estar perdiendo ventas · Paso 1 de 7]]></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1-oa01"/>
              </a:rPr>
              <a:t><![CDATA[Las cuatro etapas: atraer, interesar, convertir y repe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111]]></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El negocio y la semana que se decidió a contar]]></a:t>
            </a:r>
          </a:p>
        </p:txBody>
      </p:sp>
      <p:sp>
        <p:nvSpPr>
          <p:cNvPr id="8" name=""/>
          <p:cNvSpPr txBox="1"/>
          <p:nvPr/>
        </p:nvSpPr>
        <p:spPr>
          <a:xfrm>
            <a:off x="514350" y="16383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ulcanizadora El Yunque (nombre y cifras inventados para el ejercicio) es un taller de barrio que cambia llantas, alinea y balancea. El dueño llevaba ocho meses mirando su perfil y concluyendo, cada mes, que «no le llega gente». Decidió contar una semana completa, del lunes al sábado, y separar las cuatro etapas. Antes de empezar escribió su regla: entra toda persona que llega por su cuenta o por sus avisos y deja un número de teléfono o escribe un mensaje, sin importar de dónde veng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1-oa01"/>
              </a:rPr>
              <a:t><![CDATA[Las cuatro etapas: atraer, interesar, convertir y repe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11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cuatro etapas, una por una · Ejemplo resuelto (caso inventado para el ejercicio): la vulcanizadora que creía estar perdiendo ventas · Paso 2 de 7]]></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1-oa01"/>
              </a:rPr>
              <a:t><![CDATA[Las cuatro etapas: atraer, interesar, convertir y repe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111]]></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Atraer: cuántas personas llegaron y de dónde]]></a:t>
            </a:r>
          </a:p>
        </p:txBody>
      </p:sp>
      <p:sp>
        <p:nvSpPr>
          <p:cNvPr id="8" name=""/>
          <p:cNvSpPr txBox="1"/>
          <p:nvPr/>
        </p:nvSpPr>
        <p:spPr>
          <a:xfrm>
            <a:off x="514350" y="16383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legaron 90 personas en la semana. El dueño nunca lo había sabido, porque miraba el perfil y veía una cifra grande sin saber de dónde venía. Al separar por canal: 46 llegaron buscando «vulcanizadora» o el nombre del taller, 31 llegaron por el aviso que había puesto en el grupo del barrio y 13 llegaron porque un cliente viejo los mandó. La cifra grande era real, pero era una suma de tres cosas muy distintas: una que depende de lo que la gente busca, otra que depende del aviso y otra que depende de la confianza de los clientes que ya tení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1-oa01"/>
              </a:rPr>
              <a:t><![CDATA[Las cuatro etapas: atraer, interesar, convertir y repe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11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cuatro etapas, una por una · Ejemplo resuelto (caso inventado para el ejercicio): la vulcanizadora que creía estar perdiendo ventas · Paso 3 de 7]]></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1-oa01"/>
              </a:rPr>
              <a:t><![CDATA[Las cuatro etapas: atraer, interesar, convertir y repe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111]]></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Interesar: cuántas contestaron]]></a:t>
            </a:r>
          </a:p>
        </p:txBody>
      </p:sp>
      <p:sp>
        <p:nvSpPr>
          <p:cNvPr id="8" name=""/>
          <p:cNvSpPr txBox="1"/>
          <p:nvPr/>
        </p:nvSpPr>
        <p:spPr>
          <a:xfrm>
            <a:off x="514350" y="16383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 las 90, contestaron 27. Diecinueve de las 27 pidieron precio de un servicio concreto: cambio de llanta, alineación, balanceo. Las otras 8 preguntaron en general qué hacen. Las 63 restantes no dejaron rastro: vieron algo y pasaron de largo. Y aquí apareció el dato que el dueño no se esperaba: de las 31 personas que llegaron por el aviso del grupo, sólo 6 contestaron. El aviso decía «vulcanizamos todo tipo de llantas»: era un inventario, no un problem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1-oa01"/>
              </a:rPr>
              <a:t><![CDATA[Las cuatro etapas: atraer, interesar, convertir y repe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11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cuatro etapas, una por una · Ejemplo resuelto (caso inventado para el ejercicio): la vulcanizadora que creía estar perdiendo ventas · Paso 4 de 7]]></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1-oa01"/>
              </a:rPr>
              <a:t><![CDATA[Las cuatro etapas: atraer, interesar, convertir y repe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111]]></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Convertir: cuántos compraron]]></a:t>
            </a:r>
          </a:p>
        </p:txBody>
      </p:sp>
      <p:sp>
        <p:nvSpPr>
          <p:cNvPr id="8" name=""/>
          <p:cNvSpPr txBox="1"/>
          <p:nvPr/>
        </p:nvSpPr>
        <p:spPr>
          <a:xfrm>
            <a:off x="514350" y="16383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 las 27 respuestas, 9 se convirtieron en compra: 5 fueron servicios de alineación, 2 fueron cambios de llanta y 2 fueron servicios menores. De las 18 que no avanzaron, 5 pedían algo que el taller no tenía en ese momento, 2 dijeron que lo iban a pensar y 11 no contestaron el mensaje con el precio. El dueño creía que su problema era la etapa de atraer; con estos números, su problema era que de 27 personas interesadas sólo 9 llegaron a una compra, y eso no se arregla con más aviso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1-oa01"/>
              </a:rPr>
              <a:t><![CDATA[Las cuatro etapas: atraer, interesar, convertir y repe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11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cuatro etapas, una por una · Ejemplo resuelto (caso inventado para el ejercicio): la vulcanizadora que creía estar perdiendo ventas · Paso 5 de 7]]></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1-oa01"/>
              </a:rPr>
              <a:t><![CDATA[Las cuatro etapas: atraer, interesar, convertir y repe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111]]></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Repetir: cuántos volvieron]]></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os treinta días siguientes volvieron 2 de los 9 clientes, y ninguno de los dos porque el taller los buscara: los dos vinieron por una necesidad que se les presentó. El dueño lo anotaba como un problema de la última etapa, cuando en realidad era un problema de diseño: nunca hubo un paso después de la entrega. Nadie le decía al cliente «tu llanta nueva dura un tiempo y cuando la notes, te revisamos la alineació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1-oa01"/>
              </a:rPr>
              <a:t><![CDATA[Las cuatro etapas: atraer, interesar, convertir y repe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11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cuatro etapas, una por una · Ejemplo resuelto (caso inventado para el ejercicio): la vulcanizadora que creía estar perdiendo ventas · Paso 6 de 7]]></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1-oa01"/>
              </a:rPr>
              <a:t><![CDATA[Las cuatro etapas: atraer, interesar, convertir y repe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111]]></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Dónde está la rotura y por qué las dos lecturas no coinciden]]></a:t>
            </a:r>
          </a:p>
        </p:txBody>
      </p:sp>
      <p:sp>
        <p:nvSpPr>
          <p:cNvPr id="8" name=""/>
          <p:cNvSpPr txBox="1"/>
          <p:nvPr/>
        </p:nvSpPr>
        <p:spPr>
          <a:xfrm>
            <a:off x="514350" y="16383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número absoluto, la rotura está en la primera etapa: 63 personas de 90 no contestaron. En proporción, la etapa más floja es la última: de cada 9 clientes sólo 2 volvieron. Las dos respuestas son ciertas y apuntan a trabajos distintos: una se arregla con un mensaje que hable del problema del cliente y no de tu inventario, y la otra con un paso después de la entrega. Un dueño que sólo mira una de las dos se queda con la mitad del trabaj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1-oa01"/>
              </a:rPr>
              <a:t><![CDATA[Las cuatro etapas: atraer, interesar, convertir y repe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11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cuatro etapas, una por una · Ejemplo resuelto (caso inventado para el ejercicio): la vulcanizadora que creía estar perdiendo ventas · Paso 7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Lo que cambió y lo que no se puede afirmar]]></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dueño cambió una sola cosa y midió la semana siguiente con la misma regla: en lugar de un aviso con un listado, escribió tres avisos, cada uno con un problema —«¿te rechina al frenar?», «¿la llanta vibra a más de cien kilómetros?», «¿la gastaste y no sabes si todavía sirv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1-oa01"/>
              </a:rPr>
              <a:t><![CDATA[Las cuatro etapas: atraer, interesar, convertir y repe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111]]></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 las 22 personas que llegaron por esos tres avisos, 11 contestaron. Con una sola semana no se puede afirmar que el cambio sea mejor: no hay con qué comparar, no hay grupo de control y la semana puede haber sido mala.]]></a:t>
            </a:r>
          </a:p>
        </p:txBody>
      </p:sp>
      <p:sp>
        <p:nvSpPr>
          <p:cNvPr id="8" name=""/>
          <p:cNvSpPr txBox="1"/>
          <p:nvPr/>
        </p:nvSpPr>
        <p:spPr>
          <a:xfrm>
            <a:off x="514350" y="25336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sí se puede decir es que la pregunta dejó de ser «¿por qué no me compran?» y pasó a ser «¿mi mensaje nombra el problema o nombra mi inventario?».]]></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cuatro etapas, una por un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1-oa01"/>
              </a:rPr>
              <a:t><![CDATA[Las cuatro etapas: atraer, interesar, convertir y repe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111]]></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número grande y la proporción apuntan a lugares distintos: en volumen, la primera etapa es la que más gente detiene; en proporción, la última es la más floja. Por eso la revisión hace las dos preguntas.]]></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cadena-rota.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1-oa01"/>
              </a:rPr>
              <a:t><![CDATA[Las cuatro etapas: atraer, interesar, convertir y repe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11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s cuatro etapas, una por una]]></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la semana tu negocio tuvo: 400 personas que vieron la publicación del fin de semana, 40 que escribieron, 12 que compraron y 3 que volvieron. ¿Qué número mide la etapa de «interesar»?]]></a:t>
            </a:r>
          </a:p>
        </p:txBody>
      </p:sp>
      <p:sp>
        <p:nvSpPr>
          <p:cNvPr id="9" name=""/>
          <p:cNvSpPr txBox="1"/>
          <p:nvPr/>
        </p:nvSpPr>
        <p:spPr>
          <a:xfrm>
            <a:off x="666750" y="29813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os 400: es el número de personas que llegaron, y llegar ya es la primera señal de interés.]]></a:t>
            </a:r>
          </a:p>
        </p:txBody>
      </p:sp>
      <p:sp>
        <p:nvSpPr>
          <p:cNvPr id="10" name=""/>
          <p:cNvSpPr txBox="1"/>
          <p:nvPr/>
        </p:nvSpPr>
        <p:spPr>
          <a:xfrm>
            <a:off x="666750" y="3676650"/>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os 40: las personas que contestaron. La etapa de interesar se mide con la respuesta, y ese número se lee sobre las 400 que llegaro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1-oa01"/>
              </a:rPr>
              <a:t><![CDATA[Las cuatro etapas: atraer, interesar, convertir y repe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111]]></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os 12: las ventas demuestran que hubo interés, así que el número que manda es el de las compras.]]></a:t>
            </a:r>
          </a:p>
        </p:txBody>
      </p:sp>
      <p:sp>
        <p:nvSpPr>
          <p:cNvPr id="8" name=""/>
          <p:cNvSpPr txBox="1"/>
          <p:nvPr/>
        </p:nvSpPr>
        <p:spPr>
          <a:xfrm>
            <a:off x="666750" y="19145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os 3: las recompras son la prueba más limpia, porque sólo repiten los que de verdad volviero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tres confusiones que más se repite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1-oa01"/>
              </a:rPr>
              <a:t><![CDATA[Las cuatro etapas: atraer, interesar, convertir y repe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111]]></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tres confusiones que se repiten en casi todas las PyME, y las tres nacen de lo mismo: usar un número para dos cosas.]]></a:t>
            </a:r>
          </a:p>
        </p:txBody>
      </p:sp>
      <p:sp>
        <p:nvSpPr>
          <p:cNvPr id="8" name=""/>
          <p:cNvSpPr txBox="1"/>
          <p:nvPr/>
        </p:nvSpPr>
        <p:spPr>
          <a:xfrm>
            <a:off x="514350" y="19526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imera es llegar no es interesar. Que te hayan visto dice que tu mensaje estaba a la vista; no dice que lo entendieron ni que les importó. Si atribuyes las visitas de tu perfil a la etapa de interés, vas a optimizar algo que no es tu negocio: vas a subir más publicaciones para conseguir más visitas y seguir sin saber si alguien te compró.]]></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tres confusiones que más se repite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1-oa01"/>
              </a:rPr>
              <a:t><![CDATA[Las cuatro etapas: atraer, interesar, convertir y repe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11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egunda es interesar no es convertir. Puedes tener a alguien muy interesado y que no te compre, y puedes tener a alguien que te compre sin haber estado interesado: el que necesita una pieza hoy no pasa por ninguna deliberación. Por eso la etapa de conversión se mide con cierres y no con «clientes interesados», y porque una lista de interesados que no se convierte suele estar señalando una oferta, no un mensaj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tres confusiones que más se repite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1-oa01"/>
              </a:rPr>
              <a:t><![CDATA[Las cuatro etapas: atraer, interesar, convertir y repe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11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tercera es repetir no es vender otra vez. La recompra no se cuenta como «otro pedido»: se cuenta como lo que es, la señal de que el cliente volvió porque lo que hiciste le sirvió. Y para que esa señal exista hacen falta dos condiciones que casi nadie cumple: entregar a tiempo y dar seguimiento después de la entrega. Un negocio que entrega tarde y no llama después no está midiendo la recompra: está suponiendo que el cliente va a volver, y con ese supuesto no se puede tomar ninguna decisió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tres confusiones que más se repite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1-oa01"/>
              </a:rPr>
              <a:t><![CDATA[Las cuatro etapas: atraer, interesar, convertir y repe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11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una cuarta confusión, más técnica: medir no es contar. Contar es apuntar un número; medir es apuntar un número ]]></a:t>
            </a:r>
            <a:r>
              <a:rPr lang="en-US" b="1" strike="noStrike" sz="2100" spc="0" u="none" cap="none">
                <a:solidFill>
                  <a:srgbClr val="1B2438">
                    <a:alpha val="100000"/>
                  </a:srgbClr>
                </a:solidFill>
                <a:latin typeface="Calibri"/>
              </a:rPr>
              <a:t><![CDATA[junto con el denominador]]></a:t>
            </a:r>
            <a:r>
              <a:rPr lang="en-US" strike="noStrike" sz="2100" spc="0" u="none" cap="none">
                <a:solidFill>
                  <a:srgbClr val="1B2438">
                    <a:alpha val="100000"/>
                  </a:srgbClr>
                </a:solidFill>
                <a:latin typeface="Calibri"/>
              </a:rPr>
              <a:t><![CDATA[ y con una comparación en el tiempo. «Llegaron 120» es un conteo. «De 120 llegaron, contestaron 30, contra 45 la semana pasada» es una medición. La primera te dice qué pasó; la segunda te dice qué hacer.]]></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tres confusiones que más se repite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1-oa01"/>
              </a:rPr>
              <a:t><![CDATA[Las cuatro etapas: atraer, interesar, convertir y repe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111]]></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314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denominador es lo que hace comparable un número: las respuestas se leen sobre las entradas, los cierres sobre los interesados y las recompras sobre los clientes. Sin esa base, cada etapa habla de un mundo distinto y no hay forma de compararlas entre sí.]]></a:t>
            </a:r>
          </a:p>
        </p:txBody>
      </p:sp>
      <p:sp>
        <p:nvSpPr>
          <p:cNvPr id="9" name=""/>
          <p:cNvSpPr txBox="1"/>
          <p:nvPr/>
        </p:nvSpPr>
        <p:spPr>
          <a:xfrm>
            <a:off x="514350" y="338137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medicion-por-etapa.svg no se pudo convertir a un formato editable compatible.]]></a:t>
            </a:r>
          </a:p>
        </p:txBody>
      </p:sp>
      <p:sp>
        <p:nvSpPr>
          <p:cNvPr id="10" name="" descr=""/>
          <p:cNvSpPr/>
          <p:nvPr/>
        </p:nvSpPr>
        <p:spPr>
          <a:xfrm>
            <a:off x="514350" y="40957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195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1-oa01"/>
              </a:rPr>
              <a:t><![CDATA[Las cuatro etapas: atraer, interesar, convertir y repe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11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s tres confusiones que más se repite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etapa de convertir se mide con el total de ventas del mes, porque las ventas son las que importan.]]></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1-oa01"/>
              </a:rPr>
              <a:t><![CDATA[Las cuatro etapas: atraer, interesar, convertir y repe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11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s tres confusiones que más se repite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la semana entraron 100 personas, contestaron 60, compraron 24 y volvieron 6. ¿Por dónde empezarías a revisar?]]></a:t>
            </a:r>
          </a:p>
        </p:txBody>
      </p:sp>
      <p:sp>
        <p:nvSpPr>
          <p:cNvPr id="9" name=""/>
          <p:cNvSpPr txBox="1"/>
          <p:nvPr/>
        </p:nvSpPr>
        <p:spPr>
          <a:xfrm>
            <a:off x="666750" y="2324100"/>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or la etapa de atraer: 40 personas llegaron y no contestaron. Es el mayor número de personas detenidas, así que es el primer trabajo.]]></a:t>
            </a:r>
          </a:p>
        </p:txBody>
      </p:sp>
      <p:sp>
        <p:nvSpPr>
          <p:cNvPr id="10" name=""/>
          <p:cNvSpPr txBox="1"/>
          <p:nvPr/>
        </p:nvSpPr>
        <p:spPr>
          <a:xfrm>
            <a:off x="666750" y="3324225"/>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or la etapa de convertir: de 60 personas interesadas, 24 compraron. Es la etapa donde más se pierde en proporción, porque de cada diez que contestan, cuatro compra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1-oa01"/>
              </a:rPr>
              <a:t><![CDATA[Las cuatro etapas: atraer, interesar, convertir y repe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111]]></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or la etapa de repetir: de 24 clientes, sólo 6 volvieron. Ninguna otra etapa pierde a la mitad de la gente.]]></a:t>
            </a:r>
          </a:p>
        </p:txBody>
      </p:sp>
      <p:sp>
        <p:nvSpPr>
          <p:cNvPr id="8" name=""/>
          <p:cNvSpPr txBox="1"/>
          <p:nvPr/>
        </p:nvSpPr>
        <p:spPr>
          <a:xfrm>
            <a:off x="666750" y="19145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or ninguna: con 24 ventas en una semana, el embudo está bien y no hay nada que revisar.]]></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1-oa01"/>
              </a:rPr>
              <a:t><![CDATA[Las cuatro etapas: atraer, interesar, convertir y repe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11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uatro palabras que se confunden]]></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situación con la etapa del embudo a la que pertenec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Alguien te encuentra por un aviso y te deja su número]]></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La persona te pregunta el precio de un servicio concret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l cliente paga y le confirman la entrega con fech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l mismo cliente vuelve a comprar sin que le escriban]]></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Tu publicación tuvo muchas vistas y nadie escribió]]></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Interesar: hubo respuesta y hay una señal]]></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1-oa01"/>
              </a:rPr>
              <a:t><![CDATA[Las cuatro etapas: atraer, interesar, convertir y repe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111]]></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nvertir: hay cierre]]></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Repetir: hay recompra]]></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Nadie pasó de la etapa de atraer: hubo entrada sin respuesta]]></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Atraer: la persona llegó a tu negocio]]></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1-oa01"/>
              </a:rPr>
              <a:t><![CDATA[Las cuatro etapas: atraer, interesar, convertir y repe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11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uatro palabras que se confunden]]></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estas ocho cosas según la etapa a la que pertenecen.]]></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traer]]></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Interesar]]></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nvertir]]></a:t>
            </a:r>
          </a:p>
        </p:txBody>
      </p:sp>
      <p:sp>
        <p:nvSpPr>
          <p:cNvPr id="13" name=""/>
          <p:cNvSpPr txBox="1"/>
          <p:nvPr/>
        </p:nvSpPr>
        <p:spPr>
          <a:xfrm>
            <a:off x="628650" y="33242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petir]]></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Una persona te encuentra por el aviso del grupo del barrio.]]></a:t>
            </a:r>
          </a:p>
        </p:txBody>
      </p:sp>
      <p:sp>
        <p:nvSpPr>
          <p:cNvPr id="15" name=""/>
          <p:cNvSpPr txBox="1"/>
          <p:nvPr/>
        </p:nvSpPr>
        <p:spPr>
          <a:xfrm>
            <a:off x="514350" y="4038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l número de personas que te encontraron durante la seman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1-oa01"/>
              </a:rPr>
              <a:t><![CDATA[Las cuatro etapas: atraer, interesar, convertir y repe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111]]></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Un cliente te escribe preguntando cuánto cuesta un servicio.]]></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Las personas que contestaron tu publicación.]]></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Un pedido confirmado con fecha de entrega.]]></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El número de pedidos que se pagaron.]]></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Una clienta que vuelve porque el trabajo le quedó bien.]]></a:t>
            </a:r>
          </a:p>
        </p:txBody>
      </p:sp>
      <p:sp>
        <p:nvSpPr>
          <p:cNvPr id="12" name=""/>
          <p:cNvSpPr txBox="1"/>
          <p:nvPr/>
        </p:nvSpPr>
        <p:spPr>
          <a:xfrm>
            <a:off x="514350" y="3028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Los clientes que volvieron sin que nadie los buscara.]]></a:t>
            </a:r>
          </a:p>
        </p:txBody>
      </p:sp>
      <p:sp>
        <p:nvSpPr>
          <p:cNvPr id="13" name=""/>
          <p:cNvSpPr txBox="1"/>
          <p:nvPr/>
        </p:nvSpPr>
        <p:spPr>
          <a:xfrm>
            <a:off x="514350" y="33909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1-oa01"/>
              </a:rPr>
              <a:t><![CDATA[Las cuatro etapas: atraer, interesar, convertir y repe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11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uatro palabras que se confunden]]></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s cuatro etapas del embudo de captación son ___, ___, ___ y ___; a cada una le corresponde una medición distinta: entradas, respuestas, cierres y recompr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la revisión de las cuatro cifra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1-oa01"/>
              </a:rPr>
              <a:t><![CDATA[Las cuatro etapas: atraer, interesar, convertir y repe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111]]></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edir las cuatro etapas no es un reporte: es una revisión con fecha. Y como toda revisión, se hace siempre igual o no sirve.]]></a:t>
            </a:r>
          </a:p>
        </p:txBody>
      </p:sp>
      <p:sp>
        <p:nvSpPr>
          <p:cNvPr id="8" name=""/>
          <p:cNvSpPr txBox="1"/>
          <p:nvPr/>
        </p:nvSpPr>
        <p:spPr>
          <a:xfrm>
            <a:off x="514350" y="19526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efine.]]></a:t>
            </a:r>
            <a:r>
              <a:rPr lang="en-US" strike="noStrike" sz="2100" spc="0" u="none" cap="none">
                <a:solidFill>
                  <a:srgbClr val="1B2438">
                    <a:alpha val="100000"/>
                  </a:srgbClr>
                </a:solidFill>
                <a:latin typeface="Calibri"/>
              </a:rPr>
              <a:t><![CDATA[ Antes de contar, escribe una línea por etapa: qué necesita, qué señal la demuestra y qué número la mide. Esa línea es tu regla. Si no la escribes, cada mes cambiarás el criterio y los números dejarán de compararse entre sí.]]></a:t>
            </a:r>
          </a:p>
        </p:txBody>
      </p:sp>
      <p:sp>
        <p:nvSpPr>
          <p:cNvPr id="9" name=""/>
          <p:cNvSpPr txBox="1"/>
          <p:nvPr/>
        </p:nvSpPr>
        <p:spPr>
          <a:xfrm>
            <a:off x="514350" y="334327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enta por canal.]]></a:t>
            </a:r>
            <a:r>
              <a:rPr lang="en-US" strike="noStrike" sz="2100" spc="0" u="none" cap="none">
                <a:solidFill>
                  <a:srgbClr val="1B2438">
                    <a:alpha val="100000"/>
                  </a:srgbClr>
                </a:solidFill>
                <a:latin typeface="Calibri"/>
              </a:rPr>
              <a:t><![CDATA[ En la etapa de atraer, anota de dónde llegó cada persona. No es un detalle: es lo que te dice si tu número viene de un canal que controlas o de uno que no controlas.]]></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la revisión de las cuatro cifra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1-oa01"/>
              </a:rPr>
              <a:t><![CDATA[Las cuatro etapas: atraer, interesar, convertir y repe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111]]></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epara señales fuertes de débiles.]]></a:t>
            </a:r>
            <a:r>
              <a:rPr lang="en-US" strike="noStrike" sz="2100" spc="0" u="none" cap="none">
                <a:solidFill>
                  <a:srgbClr val="1B2438">
                    <a:alpha val="100000"/>
                  </a:srgbClr>
                </a:solidFill>
                <a:latin typeface="Calibri"/>
              </a:rPr>
              <a:t><![CDATA[ En la etapa de interesar, no sumes lo mismo. Una petición de precio, un mensaje con nombre y un «cuéntame más» no son la misma señal, y sumarlos produce un embudo que se ve mejor de lo que es.]]></a:t>
            </a:r>
          </a:p>
        </p:txBody>
      </p:sp>
      <p:sp>
        <p:nvSpPr>
          <p:cNvPr id="8" name=""/>
          <p:cNvSpPr txBox="1"/>
          <p:nvPr/>
        </p:nvSpPr>
        <p:spPr>
          <a:xfrm>
            <a:off x="514350" y="26098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scribe los cuatro números con su denominador.]]></a:t>
            </a:r>
            <a:r>
              <a:rPr lang="en-US" strike="noStrike" sz="2100" spc="0" u="none" cap="none">
                <a:solidFill>
                  <a:srgbClr val="1B2438">
                    <a:alpha val="100000"/>
                  </a:srgbClr>
                </a:solidFill>
                <a:latin typeface="Calibri"/>
              </a:rPr>
              <a:t><![CDATA[ Entradas, respuestas, cierres y recompra; y junto a cada uno, la etapa anterior como base.]]></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la revisión de las cuatro cifra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1-oa01"/>
              </a:rPr>
              <a:t><![CDATA[Las cuatro etapas: atraer, interesar, convertir y repe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111]]></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Busca el eslabón flojo.]]></a:t>
            </a:r>
            <a:r>
              <a:rPr lang="en-US" strike="noStrike" sz="2100" spc="0" u="none" cap="none">
                <a:solidFill>
                  <a:srgbClr val="1B2438">
                    <a:alpha val="100000"/>
                  </a:srgbClr>
                </a:solidFill>
                <a:latin typeface="Calibri"/>
              </a:rPr>
              <a:t><![CDATA[ Mira en qué etapa se pierde más gente y en cuál se pierde más proporción. Son dos preguntas distintas y a veces dan dos respuestas distintas.]]></a:t>
            </a:r>
          </a:p>
        </p:txBody>
      </p:sp>
      <p:sp>
        <p:nvSpPr>
          <p:cNvPr id="8" name=""/>
          <p:cNvSpPr txBox="1"/>
          <p:nvPr/>
        </p:nvSpPr>
        <p:spPr>
          <a:xfrm>
            <a:off x="514350" y="22860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ambia una sola cosa.]]></a:t>
            </a:r>
            <a:r>
              <a:rPr lang="en-US" strike="noStrike" sz="2100" spc="0" u="none" cap="none">
                <a:solidFill>
                  <a:srgbClr val="1B2438">
                    <a:alpha val="100000"/>
                  </a:srgbClr>
                </a:solidFill>
                <a:latin typeface="Calibri"/>
              </a:rPr>
              <a:t><![CDATA[ En la revisión no cambias cómo vendes: cambias una sola cosa del mecanismo, la mides en el siguiente periodo y comparas. Si cambias tres cosas, el siguiente corte no te dice nad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la revisión de las cuatro cifr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1-oa01"/>
              </a:rPr>
              <a:t><![CDATA[Las cuatro etapas: atraer, interesar, convertir y repe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111]]></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s cuatro casillas se llenan el mismo día, siempre. Si una queda vacía, se escribe «no lo tengo»: un hueco declarado es información, y un número estimado se compara después como si fuera real.]]></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tablero-cuatro-cifras.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Ordenar la secu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1-oa01"/>
              </a:rPr>
              <a:t><![CDATA[Las cuatro etapas: atraer, interesar, convertir y repe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11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método: la revisión de las cuatro cifr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seis pasos de la revisión de las cuatro cifras.]]></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ntar las entradas y anotar de qué canal llegó cada persona]]></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eparar las señales fuertes de las débiles en la etapa de interesar]]></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scribir los cuatro números con su denominador]]></a:t>
            </a:r>
          </a:p>
        </p:txBody>
      </p:sp>
      <p:sp>
        <p:nvSpPr>
          <p:cNvPr id="12" name=""/>
          <p:cNvSpPr txBox="1"/>
          <p:nvPr/>
        </p:nvSpPr>
        <p:spPr>
          <a:xfrm>
            <a:off x="628650" y="30765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Buscar en qué etapa se pierde más gente y en cuál se pierde más proporción]]></a:t>
            </a:r>
          </a:p>
        </p:txBody>
      </p:sp>
      <p:sp>
        <p:nvSpPr>
          <p:cNvPr id="13" name=""/>
          <p:cNvSpPr txBox="1"/>
          <p:nvPr/>
        </p:nvSpPr>
        <p:spPr>
          <a:xfrm>
            <a:off x="628650" y="3752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Cambiar una sola cosa y medirla en el siguiente periodo]]></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Ordenar la secu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1-oa01"/>
              </a:rPr>
              <a:t><![CDATA[Las cuatro etapas: atraer, interesar, convertir y repe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111]]></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Escribir una línea por etapa: qué necesita, qué señal la demuestra y qué número se mide]]></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1-oa01"/>
              </a:rPr>
              <a:t><![CDATA[Las cuatro etapas: atraer, interesar, convertir y repe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11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revisión de las cuatro cifras · Ejemplo resuelto (caso inventado para el ejercicio): la bicicletería que contaba mal sus dos últimas etapas · Paso 1 de 7]]></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1-oa01"/>
              </a:rPr>
              <a:t><![CDATA[Las cuatro etapas: atraer, interesar, convertir y repe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111]]></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El negocio y la semana]]></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icicletería Rueda Libre (nombre y cifras inventados para el ejercicio) vende y repara bicicletas en un mercado. El dueño llevaba un mes apuntando en una libreta los que entraban al local y los que compraban, y nada más. Con eso creía saber cómo iba el negocio. Decidió aplicar el método de las cuatro cifras durante una semana, con la misma regla de siempre y sin cambiar nada más.]]></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1-oa01"/>
              </a:rPr>
              <a:t><![CDATA[Las cuatro etapas: atraer, interesar, convertir y repe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11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revisión de las cuatro cifras · Ejemplo resuelto (caso inventado para el ejercicio): la bicicletería que contaba mal sus dos últimas etapas · Paso 2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Atraer: de dónde vinieron]]></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legaron 60 personas. El dueño anotaba todas en una sola columna, y por eso no sabía si el negocio crecía o si sólo cambiaba el día de la semana. Al separarlas: 41 llegaron por una publicación de fin de semana, 12 porque un cliente se los recomendó y 7 porque un anuncio del mercado los trajo.]]></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1-oa01"/>
              </a:rPr>
              <a:t><![CDATA[Las cuatro etapas: atraer, interesar, convertir y repe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11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revisión de las cuatro cifras · Ejemplo resuelto (caso inventado para el ejercicio): la bicicletería que contaba mal sus dos últimas etapas · Paso 3 de 7]]></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1-oa01"/>
              </a:rPr>
              <a:t><![CDATA[Las cuatro etapas: atraer, interesar, convertir y repe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111]]></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Interesar: dos clases de respuesta]]></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ieron 22. Nueve preguntaron por una bicicleta concreta, con marca y modelo. Las otras 13 preguntaron «¿qué me recomiendas?», que es una señal débil: puede significar que te escucharon, pero no que te convenga. El dueño las había contado igual que las otras nueve, y con eso su número de interesados se veía mejor de lo que era.]]></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1-oa01"/>
              </a:rPr>
              <a:t><![CDATA[Las cuatro etapas: atraer, interesar, convertir y repe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11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revisión de las cuatro cifras · Ejemplo resuelto (caso inventado para el ejercicio): la bicicletería que contaba mal sus dos últimas etapas · Paso 4 de 7]]></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1-oa01"/>
              </a:rPr>
              <a:t><![CDATA[Las cuatro etapas: atraer, interesar, convertir y repe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111]]></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Convertir: un número inflado]]></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 las 9 peticiones concretas salieron 5 ventas. Pero el dueño anotaba como «venta» cualquier cosa que saliera con dinero: un tubo, una bomba, un sillín. En la semana fueron 11 salidas con pago, y sólo 5 eran las bicicletas que la gente había venido a buscar. Ese día, su embudo parecía tener 6 cierres de más y su etapa de interés parecía mejor de lo que era.]]></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1-oa01"/>
              </a:rPr>
              <a:t><![CDATA[Las cuatro etapas: atraer, interesar, convertir y repe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11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revisión de las cuatro cifras · Ejemplo resuelto (caso inventado para el ejercicio): la bicicletería que contaba mal sus dos últimas etapas · Paso 5 de 7]]></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1-oa01"/>
              </a:rPr>
              <a:t><![CDATA[Las cuatro etapas: atraer, interesar, convertir y repe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111]]></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Repetir: la señal de verdad]]></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dueño anotaba en otra columna «volvieron al local»: 7. De esos 7, sólo 2 compraron algo, y fueron clientes que ya habían comprado antes. Los otros 5 pasaron a preguntar por una bicicleta y se fueron sin comprar. Con la regla correcta, la recompra de la semana era 2 de 5 clientes: un número chico, pero un número que significa algo, porque no incluye a los que sólo pasaron a mirar.]]></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1-oa01"/>
              </a:rPr>
              <a:t><![CDATA[Las cuatro etapas: atraer, interesar, convertir y repe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11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revisión de las cuatro cifras · Ejemplo resuelto (caso inventado para el ejercicio): la bicicletería que contaba mal sus dos últimas etapas · Paso 6 de 7]]></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1-oa01"/>
              </a:rPr>
              <a:t><![CDATA[Las cuatro etapas: atraer, interesar, convertir y repe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111]]></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La etapa que nadie había diseñado]]></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dueño revisó a los 5 clientes que compraron y descubrió que ninguno había recibido ninguna invitación. No había un paso después de la entrega: nadie le decía «en seis meses revisa la presión de las llantas». La etapa de repetir no estaba fallando: no estaba diseñada. Eso es un hallazgo distinto de «tengo pocos clientes que vuelven», y lleva a una acción distinta: escribir el paso después de la entrega.]]></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1-oa01"/>
              </a:rPr>
              <a:t><![CDATA[Las cuatro etapas: atraer, interesar, convertir y repe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11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revisión de las cuatro cifras · Ejemplo resuelto (caso inventado para el ejercicio): la bicicletería que contaba mal sus dos últimas etapas · Paso 7 de 7]]></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1-oa01"/>
              </a:rPr>
              <a:t><![CDATA[Las cuatro etapas: atraer, interesar, convertir y repe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111]]></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Lo que cambió y lo que no se puede afirmar]]></a:t>
            </a:r>
          </a:p>
        </p:txBody>
      </p:sp>
      <p:sp>
        <p:nvSpPr>
          <p:cNvPr id="8" name=""/>
          <p:cNvSpPr txBox="1"/>
          <p:nvPr/>
        </p:nvSpPr>
        <p:spPr>
          <a:xfrm>
            <a:off x="514350" y="16383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dueño cambió dos cosas, y conviene decir las dos: corrigió la definición de cierre, para que sólo contara lo que la gente había venido a buscar, y escribió el paso después de la entrega, que antes no existía. En la semana siguiente el conteo de cierres bajó, y eso no fue una caída: fue que por primera vez el número decía la verdad. Lo que no se puede afirmar es que la recompra haya subido: una semana y ningún cliente anterior todavía ha vuelto por el paso nuevo. La corrección del conteo se puede ver de inmediato; el efecto del nuevo paso, no.]]></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1-oa01"/>
              </a:rPr>
              <a:t><![CDATA[Las cuatro etapas: atraer, interesar, convertir y repe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11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método: la revisión de las cuatro cifr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la revisión del lunes, alguien del equipo escribió estas seis frases en la hoja de notas.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300 personas vieron el aviso del sábado, así que la etapa de convertir está funcionando.»]]></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e 100 personas que nos escribieron, 20 compraron. Las otras 80 no estaban interesadas, así que no hay nada que corregir.»]]></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gente que vuelve al local ya está contada en la etapa de convertir, así que la etapa de repetir no se mide.»]]></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1-oa01"/>
              </a:rPr>
              <a:t><![CDATA[Las cuatro etapas: atraer, interesar, convertir y repe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111]]></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os que contestaron el aviso y los que pidieron precio son lo mismo, así que cuento todo como una respuesta.»]]></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Anoto de qué canal llegó cada persona, porque el número de entradas sólo sirve si sabes de dónde vinieron.»]]></a:t>
            </a:r>
          </a:p>
        </p:txBody>
      </p:sp>
      <p:sp>
        <p:nvSpPr>
          <p:cNvPr id="9" name=""/>
          <p:cNvSpPr txBox="1"/>
          <p:nvPr/>
        </p:nvSpPr>
        <p:spPr>
          <a:xfrm>
            <a:off x="628650" y="25717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Escribo los cuatro números de la semana con su denominador y los comparo contra la semana anterior.»]]></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1-oa01"/>
              </a:rPr>
              <a:t><![CDATA[Las cuatro etapas: atraer, interesar, convertir y repe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11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método: la revisión de las cuatro cifras]]></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Escribe las cuatro etapas de tu negocio en una hoja, con tres renglones cada una: qué necesita, qué señal demuestra que alguien pasó a ella y qué número la mide. Después cuenta las cuatro cifras de tu última semana (o de tu último mes, si es más fácil) y ponles su denominador.]]></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1-oa01"/>
              </a:rPr>
              <a:t><![CDATA[Las cuatro etapas: atraer, interesar, convertir y repe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111]]></a:t>
            </a:r>
          </a:p>
        </p:txBody>
      </p:sp>
      <p:sp>
        <p:nvSpPr>
          <p:cNvPr id="7" name=""/>
          <p:cNvSpPr txBox="1"/>
          <p:nvPr/>
        </p:nvSpPr>
        <p:spPr>
          <a:xfrm>
            <a:off x="514350" y="121920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 eso responde una sola pregunta con tus propios números: ¿en qué etapa se pierde más gente? Si todavía no llevas el conteo, hazlo con el caso ficticio de la vulcanizadora. No pegues nombres, teléfonos ni datos de tus clientes: lo que se entrega son conteos y reglas, no datos de personas.]]></a:t>
            </a:r>
          </a:p>
        </p:txBody>
      </p:sp>
      <p:sp>
        <p:nvSpPr>
          <p:cNvPr id="8" name=""/>
          <p:cNvSpPr txBox="1"/>
          <p:nvPr/>
        </p:nvSpPr>
        <p:spPr>
          <a:xfrm>
            <a:off x="514350" y="3057525"/>
            <a:ext cx="81153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Empieza por escribir la etapa de atraer: si no sabes de dónde vinieron las personas, no puedes comparar canales. Y si un número no lo tienes, escribe «no lo tengo» en lugar de estimar: un número inventado en tu tablero es peor que un hueco, porque después lo comparas como si fuera real.]]></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1-oa01"/>
              </a:rPr>
              <a:t><![CDATA[Las cuatro etapas: atraer, interesar, convertir y repe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11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la revisión de las cuatro cifras · Memoria: etapa y lo que le correspond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1-oa01"/>
              </a:rPr>
              <a:t><![CDATA[Las cuatro etapas: atraer, interesar, convertir y repe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111]]></a:t>
            </a:r>
          </a:p>
        </p:txBody>
      </p:sp>
      <p:graphicFrame>
        <p:nvGraphicFramePr>
          <p:cNvPr id="7" name="" descr=""/>
          <p:cNvGraphicFramePr>
            <a:graphicFrameLocks noGrp="1"/>
          </p:cNvGraphicFramePr>
          <p:nvPr/>
        </p:nvGraphicFramePr>
        <p:xfrm>
          <a:off x="514350" y="1257300"/>
          <a:ext cx="8115300" cy="3276600"/>
        </p:xfrm>
        <a:graphic>
          <a:graphicData uri="http://schemas.openxmlformats.org/drawingml/2006/table">
            <a:tbl>
              <a:tblPr firstRow="1" bandRow="1"/>
              <a:tblGrid>
                <a:gridCol w="2981325"/>
                <a:gridCol w="51339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tra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la gente te encuentre y llegue hasta tu nego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teres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la persona que llegó te respon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vert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la persona interesada se vuelva c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pet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el cliente vuelva por su cu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tra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úmero de personas que llegaro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puest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úmero de personas que contestaro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la revisión de las cuatro cifras · Memoria: etapa y lo que le correspond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1-oa01"/>
              </a:rPr>
              <a:t><![CDATA[Las cuatro etapas: atraer, interesar, convertir y repe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111]]></a:t>
            </a:r>
          </a:p>
        </p:txBody>
      </p:sp>
      <p:graphicFrame>
        <p:nvGraphicFramePr>
          <p:cNvPr id="7" name="" descr=""/>
          <p:cNvGraphicFramePr>
            <a:graphicFrameLocks noGrp="1"/>
          </p:cNvGraphicFramePr>
          <p:nvPr/>
        </p:nvGraphicFramePr>
        <p:xfrm>
          <a:off x="514350" y="1257300"/>
          <a:ext cx="8115300" cy="1295400"/>
        </p:xfrm>
        <a:graphic>
          <a:graphicData uri="http://schemas.openxmlformats.org/drawingml/2006/table">
            <a:tbl>
              <a:tblPr firstRow="1" bandRow="1"/>
              <a:tblGrid>
                <a:gridCol w="2981325"/>
                <a:gridCol w="51339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ierr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úmero de personas que compraro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omp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úmero de clientes que volvieron por su cu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1-oa01"/>
              </a:rPr>
              <a:t><![CDATA[Las cuatro etapas: atraer, interesar, convertir y repe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11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revisión de las cuatro cifras · Memoria: etapa y lo que le corresponde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marketing.lumbre.lat/object/mkt-mec-r01-oa01"/>
              </a:rPr>
              <a:t><![CDATA[Abrir el juego en el OA]]></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1-oa01"/>
              </a:rPr>
              <a:t><![CDATA[Las cuatro etapas: atraer, interesar, convertir y repe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4 / 11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revisión de las cuatro cifras · Tarjetas de repaso rápido · Tarjeta 1 de 7]]></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es son las cuatro etapas del embudo de captación?]]></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1-oa01"/>
              </a:rPr>
              <a:t><![CDATA[Las cuatro etapas: atraer, interesar, convertir y repe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5 / 11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revisión de las cuatro cifras · Tarjetas de repaso rápido · Tarjeta 1 de 7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traer, interesar, convertir y repetir, en ese orden: nadie avanza a una etapa sin pasar por la anterior.]]></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1-oa01"/>
              </a:rPr>
              <a:t><![CDATA[Las cuatro etapas: atraer, interesar, convertir y repe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6 / 11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revisión de las cuatro cifras · Tarjetas de repaso rápido · Tarjeta 2 de 7]]></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mide en la etapa de atraer?]]></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1-oa01"/>
              </a:rPr>
              <a:t><![CDATA[Las cuatro etapas: atraer, interesar, convertir y repe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7 / 11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revisión de las cuatro cifras · Tarjetas de repaso rápido · Tarjeta 2 de 7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s entradas: cuántas personas llegaron y por qué canal llegó cada una. El canal dice si ese número lo controlas tú.]]></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1-oa01"/>
              </a:rPr>
              <a:t><![CDATA[Las cuatro etapas: atraer, interesar, convertir y repe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8 / 11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revisión de las cuatro cifras · Tarjetas de repaso rápido · Tarjeta 3 de 7]]></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mide en la etapa de interesar?]]></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1-oa01"/>
              </a:rPr>
              <a:t><![CDATA[Las cuatro etapas: atraer, interesar, convertir y repe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9 / 11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revisión de las cuatro cifras · Tarjetas de repaso rápido · Tarjeta 3 de 7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s respuestas: cuántas de las que llegaron contestaron, separando las señales fuertes (pedir precio) de las débiles (preguntar en general).]]></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1-oa01"/>
              </a:rPr>
              <a:t><![CDATA[Las cuatro etapas: atraer, interesar, convertir y repe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0 / 11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revisión de las cuatro cifras · Tarjetas de repaso rápido · Tarjeta 4 de 7]]></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mide en la etapa de convertir?]]></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1-oa01"/>
              </a:rPr>
              <a:t><![CDATA[Las cuatro etapas: atraer, interesar, convertir y repe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1 / 11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revisión de las cuatro cifras · Tarjetas de repaso rápido · Tarjeta 4 de 7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os cierres: cuántos de los interesados se volvieron clientes, con un pedido o una cita confirmada.]]></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1-oa01"/>
              </a:rPr>
              <a:t><![CDATA[Las cuatro etapas: atraer, interesar, convertir y repe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2 / 11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revisión de las cuatro cifras · Tarjetas de repaso rápido · Tarjeta 5 de 7]]></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mide en la etapa de repetir?]]></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1-oa01"/>
              </a:rPr>
              <a:t><![CDATA[Las cuatro etapas: atraer, interesar, convertir y repe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3 / 11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revisión de las cuatro cifras · Tarjetas de repaso rápido · Tarjeta 5 de 7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recompra: cuántos clientes volvieron por su cuenta, sin que nadie los buscara antes. Si no hay paso después de la entrega, esa etapa no existe.]]></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1-oa01"/>
              </a:rPr>
              <a:t><![CDATA[Las cuatro etapas: atraer, interesar, convertir y repe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4 / 11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revisión de las cuatro cifras · Tarjetas de repaso rápido · Tarjeta 6 de 7]]></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un número sin denominador no sirve?]]></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1-oa01"/>
              </a:rPr>
              <a:t><![CDATA[Las cuatro etapas: atraer, interesar, convertir y repe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5 / 11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revisión de las cuatro cifras · Tarjetas de repaso rápido · Tarjeta 6 de 7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no se puede comparar. «Llegaron 120» no dice si es bueno o malo; lo que dice algo es «de 120 llegaron, contestaron 30».]]></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1-oa01"/>
              </a:rPr>
              <a:t><![CDATA[Las cuatro etapas: atraer, interesar, convertir y repe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6 / 11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revisión de las cuatro cifras · Tarjetas de repaso rápido · Tarjeta 7 de 7]]></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necesita la etapa de repetir para funcionar?]]></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1-oa01"/>
              </a:rPr>
              <a:t><![CDATA[Las cuatro etapas: atraer, interesar, convertir y repe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7 / 11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revisión de las cuatro cifras · Tarjetas de repaso rápido · Tarjeta 7 de 7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tregar a tiempo, dar seguimiento después de la entrega y ofrecer una razón para volver que no dependa de que alguien se acuerde de escribirle.]]></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1-oa01"/>
              </a:rPr>
              <a:t><![CDATA[Las cuatro etapas: atraer, interesar, convertir y repe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8 / 11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medicion]]></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tf-medicion]]></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ruptura]]></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match]]></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sort]]></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1-oa01"/>
              </a:rPr>
              <a:t><![CDATA[Las cuatro etapas: atraer, interesar, convertir y repe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9 / 111]]></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fill]]></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act-seq]]></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det]]></a:t>
            </a:r>
          </a:p>
        </p:txBody>
      </p:sp>
      <p:sp>
        <p:nvSpPr>
          <p:cNvPr id="10" name=""/>
          <p:cNvSpPr txBox="1"/>
          <p:nvPr/>
        </p:nvSpPr>
        <p:spPr>
          <a:xfrm>
            <a:off x="514350" y="2276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Ya nombras las cuatro etapas, sabes qué necesita cada una y qué número se mide en cada una. Siguiente paso de la ruta: la página donde esa gente decide si te escribe.]]></a:t>
            </a:r>
          </a:p>
        </p:txBody>
      </p:sp>
      <p:sp>
        <p:nvSpPr>
          <p:cNvPr id="11" name=""/>
          <p:cNvSpPr txBox="1"/>
          <p:nvPr/>
        </p:nvSpPr>
        <p:spPr>
          <a:xfrm>
            <a:off x="514350" y="32766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l glosario y al ejemplo de la vulcanizadora. Casi siempre el fallo está en atribuir: si pones el número de una etapa en la etapa de al lado, todo lo demás se descuadra y no hay forma de saber dónde se rompe la cadena.]]></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1-oa01"/>
              </a:rPr>
              <a:t><![CDATA[Las cuatro etapas: atraer, interesar, convertir y repe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0 / 111]]></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mbra las cuatro etapas en orden: atraer, interesar, convertir y repetir.]]></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ces, para cada etapa, qué necesita, qué señal demuestra que alguien entró y qué número se mide.]]></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abes que entradas, respuestas, cierres y recompra son cuatro mediciones distintas y que cada una se lee sobre la anterior.]]></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paras las señales fuertes de las débiles al contar las respuestas y no sumas lo que no significa lo mismo.]]></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1-oa01"/>
              </a:rPr>
              <a:t><![CDATA[Las cuatro etapas: atraer, interesar, convertir y repe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1 / 111]]></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bicas con tus propias cifras en qué etapa se pierde más gente y en cuál se pierde más proporción, sin inventar un promedio ajeno.]]></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6.]]></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s una revisión con fecha, cambias una sola cosa por periodo y comparas contra el periodo anterior.]]></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lcance y límites de esta le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1-oa01"/>
              </a:rPr>
              <a:t><![CDATA[Las cuatro etapas: atraer, interesar, convertir y repe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2 / 11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sirve para un negocio que capta a gente que antes no lo conocía: un taller con avisos y un perfil, un negocio que vende por internet, un servicio que se agenda con publicidad local. También sirve para el dueño que ya tiene clientes y quiere entender de dónde vienen los nuevos.]]></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lcance y límites de esta le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1-oa01"/>
              </a:rPr>
              <a:t><![CDATA[Las cuatro etapas: atraer, interesar, convertir y repe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3 / 11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irve tal cual para dos cosas. La primera es el negocio que vive de referencias: si nadie te busca y todo llega porque alguien te recomienda, la etapa de atraer sigue existiendo pero se llama «ser recomendado», y su medición es otra: cuántos te recomendaron y cuántos de ésos llegaron a comprar. La estructura de cuatro etapas aguanta; lo que cambia es el nombre de la primera y el lugar donde se cuenta. La segunda es el negocio que ya registra sus ventas y quiere el detalle de su embudo comercial: eso es otra ruta del curso, y aquí no lo vas a encontrar.]]></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lcance y límites de esta le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1-oa01"/>
              </a:rPr>
              <a:t><![CDATA[Las cuatro etapas: atraer, interesar, convertir y repe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4 / 11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el límite más importante: aquí no hay metas ni promedios. No existe un porcentaje de conversión que sea el correcto para tu negocio, ni un número de visitas que signifique «bien». Lo que hay es un criterio: qué se mide en cada etapa y cómo se lee cada número sobre el anterior. Tus cifras son tuyas y se comparan contigo mismo, no con el negocio de al lado.]]></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1-oa01"/>
              </a:rPr>
              <a:t><![CDATA[Las cuatro etapas: atraer, interesar, convertir y repe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5 / 111]]></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esta lección afirma y dónde se puede verificar. Ámbito: México. Vigencia revisada 2026-10.]]></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1-oa01"/>
              </a:rPr>
              <a:t><![CDATA[Las cuatro etapas: atraer, interesar, convertir y repe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6 / 111]]></a:t>
            </a:r>
          </a:p>
        </p:txBody>
      </p:sp>
      <p:graphicFrame>
        <p:nvGraphicFramePr>
          <p:cNvPr id="7" name="" descr=""/>
          <p:cNvGraphicFramePr>
            <a:graphicFrameLocks noGrp="1"/>
          </p:cNvGraphicFramePr>
          <p:nvPr/>
        </p:nvGraphicFramePr>
        <p:xfrm>
          <a:off x="514350" y="1257300"/>
          <a:ext cx="8115300" cy="3324225"/>
        </p:xfrm>
        <a:graphic>
          <a:graphicData uri="http://schemas.openxmlformats.org/drawingml/2006/table">
            <a:tbl>
              <a:tblPr firstRow="1" bandRow="1"/>
              <a:tblGrid>
                <a:gridCol w="3181350"/>
                <a:gridCol w="2400300"/>
                <a:gridCol w="25336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firmación de la le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 dónde viene la metáfora del embudo y por qué se lee de arriba hacia abaj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Wikipedia en español: Embu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cepto; no dice nada de tu negocio ni de tus cifr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un embudo tiene etapas y que en cada una se pierde una parte de la g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Wikipedia en español: Embudo de vent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rco conceptual; la lección define su propia forma de con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existe una etapa previa a la venta para atraer personas que no te conocía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Wikipedia en español: Mercadotecnia de atra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rco conceptual; no fija ninguna cifra de resul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1-oa01"/>
              </a:rPr>
              <a:t><![CDATA[Las cuatro etapas: atraer, interesar, convertir y repe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7 / 111]]></a:t>
            </a:r>
          </a:p>
        </p:txBody>
      </p:sp>
      <p:graphicFrame>
        <p:nvGraphicFramePr>
          <p:cNvPr id="7" name="" descr=""/>
          <p:cNvGraphicFramePr>
            <a:graphicFrameLocks noGrp="1"/>
          </p:cNvGraphicFramePr>
          <p:nvPr/>
        </p:nvGraphicFramePr>
        <p:xfrm>
          <a:off x="514350" y="1257300"/>
          <a:ext cx="8115300" cy="3324225"/>
        </p:xfrm>
        <a:graphic>
          <a:graphicData uri="http://schemas.openxmlformats.org/drawingml/2006/table">
            <a:tbl>
              <a:tblPr firstRow="1" bandRow="1"/>
              <a:tblGrid>
                <a:gridCol w="3181350"/>
                <a:gridCol w="2400300"/>
                <a:gridCol w="25336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firmación de la le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en México se registran las unidades económicas con su actividad y su ubic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EGI: DENUE, Directorio de Unidades Económic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istro de unidades existentes, no de interés ni de conver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s cifras, los nombres y las cuentas de los ejempl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xisten: son datos inventados del ejerc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dáctico, sin valor comerci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s promedios de conversión y las metas del sect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lección no los usa: cada número sale de tu propia cu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on comparables entre negoci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1-oa01"/>
              </a:rPr>
              <a:t><![CDATA[Las cuatro etapas: atraer, interesar, convertir y repe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8 / 111]]></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es.wikipedia.org/wiki/Embudo"/>
              </a:rPr>
              <a:t><![CDATA[Wikipedia en español: Embudo, el objeto de la metáfora]]></a:t>
            </a:r>
          </a:p>
        </p:txBody>
      </p:sp>
      <p:sp>
        <p:nvSpPr>
          <p:cNvPr id="8" name=""/>
          <p:cNvSpPr txBox="1"/>
          <p:nvPr/>
        </p:nvSpPr>
        <p:spPr>
          <a:xfrm>
            <a:off x="514350" y="1590675"/>
            <a:ext cx="8115300" cy="8382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Ábrelo y fíjate en el utensilio: de una boca ancha a una salida angosta. Así se entiende por qué la etapa de atraer es la que puede contener más personas y por qué su número se lee solo.]]></a:t>
            </a:r>
          </a:p>
        </p:txBody>
      </p:sp>
      <p:sp>
        <p:nvSpPr>
          <p:cNvPr id="9" name=""/>
          <p:cNvSpPr txBox="1"/>
          <p:nvPr/>
        </p:nvSpPr>
        <p:spPr>
          <a:xfrm>
            <a:off x="514350" y="24860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es.wikipedia.org/wiki/Embudo_de_ventas"/>
              </a:rPr>
              <a:t><![CDATA[Wikipedia en español: Embudo de ventas, las etapas y lo que se pierde en cada una]]></a:t>
            </a:r>
          </a:p>
        </p:txBody>
      </p:sp>
      <p:sp>
        <p:nvSpPr>
          <p:cNvPr id="10" name=""/>
          <p:cNvSpPr txBox="1"/>
          <p:nvPr/>
        </p:nvSpPr>
        <p:spPr>
          <a:xfrm>
            <a:off x="514350" y="3171825"/>
            <a:ext cx="8115300" cy="8382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Compáralo con tu propia cuenta: el artículo describe el marco general, y tus cifras son las tuyas. Sirve para nombrar las etapas, no para saber cuánto te deberían facturar.]]></a:t>
            </a:r>
          </a:p>
        </p:txBody>
      </p:sp>
      <p:sp>
        <p:nvSpPr>
          <p:cNvPr id="11" name=""/>
          <p:cNvSpPr txBox="1"/>
          <p:nvPr/>
        </p:nvSpPr>
        <p:spPr>
          <a:xfrm>
            <a:off x="514350" y="4067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5" tooltip="https://www.inegi.org.mx/programas/denue/"/>
              </a:rPr>
              <a:t><![CDATA[INEGI: DENUE, el directorio de unidades económicas]]></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1-oa01"/>
              </a:rPr>
              <a:t><![CDATA[Las cuatro etapas: atraer, interesar, convertir y repe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9 / 111]]></a:t>
            </a:r>
          </a:p>
        </p:txBody>
      </p:sp>
      <p:sp>
        <p:nvSpPr>
          <p:cNvPr id="7" name=""/>
          <p:cNvSpPr txBox="1"/>
          <p:nvPr/>
        </p:nvSpPr>
        <p:spPr>
          <a:xfrm>
            <a:off x="514350" y="1219200"/>
            <a:ext cx="8115300" cy="8382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tu actividad y tu zona: sirve para distinguir entre contar negocios que ya existen y contar personas que te están buscando. El directorio cuenta lo instalado; tú cuentas tu cadena.]]></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1-oa01"/>
              </a:rPr>
              <a:t><![CDATA[Las cuatro etapas: atraer, interesar, convertir y repe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0 / 11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guiente paso de la ruta «Las cuatro etapas»: «La página que convierte», la ruta siguiente del curso «El embudo de cuatro etapas». Lo que queda aquí —saber qué necesita cada etapa, qué evidencia la demuestra y qué número se mide— también decide la página; sólo que la siguiente lo hace del lado de la etapa de interesar: la página donde la gente pasa de mirar a escribir. Esta lección te dejó el criterio y el instrumento de medición; la siguiente los lleva a esa página.]]></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1-oa01"/>
              </a:rPr>
              <a:t><![CDATA[Las cuatro etapas: atraer, interesar, convertir y repet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1 / 11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tu tarea sale hoy: escribe las cuatro etapas de tu negocio en una hoja, una línea por etapa, y cuenta las cuatro cifras de tu última semana con su denominador. No hace falta que el número te guste: hace falta que sea tuyo y que esté anotado. Y si al contarlo descubres que casi toda la gente se pierde antes de contestarte, ya sabes dónde hay que trabajar la próxima semana: eso es la diferencia entre trabajar y tener la sensación de que no pasa nad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111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2026-10-25T01:13:51Z</dcterms:created>
  <dcterms:modified xsi:type="dcterms:W3CDTF">2026-10-25T01:13:51Z</dcterms:modified>
  <dc:title>Las cuatro etapas: atraer, interesar, convertir y repetir</dc:title>
  <dc:description>Presentación editable del OA «Las cuatro etapas: atraer, interesar, convertir y repetir». Enlace: https://marketing.lumbre.lat/object/mkt-mec-r01-oa01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