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presProps" Target="presProps.xml"/>
  <Relationship Id="rId112" Type="http://schemas.openxmlformats.org/officeDocument/2006/relationships/viewProps" Target="viewProps.xml"/>
  <Relationship Id="rId11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que convierte»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que convierte»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que convierte»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que convierte»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ágina, etapa y conversión»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ágina, etapa y conversión»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ágina, etapa y convers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piezas, una por una» (2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piezas, una por una» (3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piezas, una por una» (4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piezas, una por una» (5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ller El Tornillo (nombre ficticio) tiene una página con la foto del local, la lista de catorce servicios y un formulario de nueve campos: nombre, empresa, domicilio, código postal, teléfono, correo, tipo de vehículo, marca y referencias. Abajo, un botón que dice «Solicitar servicio». Datos del ejercicio: todo es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El problema, contado con los números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semana llegaron 64 personas a la página, 22 apretaron el botón y 4 enviaron el formulario. No es un problema de tráfico: de cada diez que llegaron, menos de uno llegó hasta el final. Las 22 personas que apretaron el botón se quedaron sin escribir, y no hay forma de saber por qué. Esa es la primera pregunta que la página tiene qu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pieza que falta: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ágina abre con el nombre del taller y luego con la lista de servicios. Nowhere se dice para quién es ni qué gana quien deja su auto. El cambio es de una línea: «Cambio de aceite y alineación. Si traes tu coche, lo atendemos el mismo día». Ahora la persona sabe si esto es para ella y qué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La pieza que sobra: el formulario de nuev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nueve campos, el taller usaba dos: nombre y teléfono. Los otros siete nunca llegaron a mirarse. Se quedan el nombre y el teléfono, se agrega una casilla de una sola pregunta (qué necesitas) y se elimina todo lo demás. La consecuencia de esta decisión no es sólo menos fricción: es que ahora sabes por dónde te llegan las 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la foto del local, se ponen tres fotos de trabajos terminados: qué se hizo, en qué calle y en qué mes. No se inventan clientes ni se usan fotos ajenas: son fotos propias de trabajos propios. Si el taller todavía no tiene fotos, esa es la tarea del día, no un texto qu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El precio y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encabezado aparece un rango por servicio, con lo que incluye y con lo que no. Y de los cuatro botones que había (llamar, escribir, catalogar y ver ubicaciones), se deja uno solo: el que agenda la cita. Los demás se quitan, porque cada uno se llevaba una parte de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s datos y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o al botón se escribe el aviso de privacidad: qué datos se piden, para qué se usan, quién es responsable, cuánto tiempo se conservan y cómo puede pedir una persona que los borren. Se puede leer sin enviar nada. Y en el lugar donde está la casilla, una línea explica para qué se usa el dato: «Te escribimos hoy con la disponibilidad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ágina del taller que nadie 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queda par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cuatro números para la semana: cuántos llegaron, cuántos apretaron el botón, cuántos enviaron el formulario y cuántas conversaciones empezaron. Se comparan contra la semana anterior y se cambia una sola cosa por revisión. En este caso se cambiaron tres a la vez, así que la primera lectura no dice cuál funcionó: ése es el error que hay que evita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Falta la promesa: la lista dice qué hay, pero no dice para quién es ni qué gana quien avanza. Sin eso, la visita no tiene por qué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de servicios dice qué tienes, no para quién es ni qué gana la persona que avanza. Esa es la promesa, y es la primera pieza porque todo lo demás se lee en función de ella: la prueba, el precio y el botón sólo tienen sentido si antes se entendió que esto es para esta persona. El precio puede ser un rango y la prueba puede ser una foto de un trabajo propio; lo que no se puede suplir es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ete piezas de la lección: promesa, prueba, precio o rango, siguiente paso único, datos mínimos, dudas frecuentes y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2 de 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3 de 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4 de 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5 de 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6 de 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ágina pide datos: la vía correcta» (7 de 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de privacidad no aparece por estar vendiendo: aparece por estar tratando datos personales, y pedir un correo ya es tratarlos, vender o no vender. La explicación de para qué se usa el dato va en el lugar donde está la casilla, y el aviso va visible antes del botón, con quién es responsable, cuánto tiempo conserva los datos y cómo puede una persona pedir que los borren. Si el negocio no está seguro de qué aviso aplicar, la vía correcta es consultar la norma aplicable con un profesional: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ía correcta de la lección: decidir si el dato hace falta, explicar su uso junto a la casilla, publicar el aviso de privacidad antes del botón y apagar el seguimiento que n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los que de verdad usas (nombre, un medio de contacto y de dónde llegó) y quitar el resto, con el avis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 menos y decirlo es defendible; pedir de más no lo es. El principio que sostiene la respuesta es simple: cada campo que pides tiene que tener un uso que tú puedas explicar, y ese uso se declara en el aviso. La nota de que no se comparten los datos no sustituye al aviso ni reduce los campos: el aviso explica qué se pide, para qué, quién responde y cómo se pide el borrado. Y cambiar todo por un solo botón no resuelve el problema: cambia una forma de pedir datos por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datos de la lección: cada campo con su uso, con lo que dice el aviso y con la decisión de quedarse o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arte de arriba dice qué vendes, a quién le sirve y qué gana quien avanz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es fotos de trabajos terminados, con la calle y lo que se hizo.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botón dice «agendar una llamada» y es el único de la página. → Siguiente pas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formulario pide nombre y teléfono, y junto al botón dice qué se hace con esos datos. → Datos mínimos y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ágina responde por escrito cuánto tarda el envío y qué incluye el servicio. → Dudas frec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ete piezas de la lección y el orden en que se revisan en la revisión de nuev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itular que dice qué vendes y para quién → Promesa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fotos de trabajos que ya entregaste → Promesa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recio o el rango que aparece arriba → Precio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único botón que agenda la llamada → Precio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formulario con dos campos → Datos y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viso de privacidad junto a la casilla → Datos y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lista de plazo, envío y garantía → Dudas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conteo de visitas y de formularios enviados → Dudas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ete piezas de la lección agrupadas por la función que cumplen dentro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mesa · prueba · precio o rango · siguiente paso único · datos mínimos · dudas frecuentes · aviso de privacidad · n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ete piezas y nueve preguntas: las piezas son las que existen en la página y las preguntas son las que te dicen si cada una está trabajando. Escribir las dos listas de memoria es el primer trabajo real: el que las escribe con su propio negocio a la vista ya entiende más de la mitad de su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lde de siete piezas y el método de revisión en nueve preguntas, ambos aplicados en los dos ejemplos re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en nueve preguntas»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en nueve preguntas»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la página desde un teléfono y recorrerla como la recorrería alguien que no te conoce → Escribir con tus palabras qué promete la parte de arriba y a quién le sirve → Buscar la prueba: fotos, trabajos o cifras propias que se puedan verificar → Revisar si se sabe el precio y si queda un solo botón en la página → Contar los campos del formulario y escribir para qué se usa cada uno → Revisar el aviso de privacidad y las dudas frecuentes, y dejarlos escritos → Definir qué se va a medir esta semana y dónde se va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ra la página como la ve quien acaba de llegar, sin contexto y desde el teléfono; si no se entiende en esa pasada, no hay nada que corregir después. Después se escribe la promesa con palabras propias: si no se puede escribir, esa es la pieza que falta. La prueba y el precio se revisan a continuación porque son las dos cosas que hacen que la promesa sea creíble. Luego el paso y los campos, que es donde se pierde la gente. El aviso y las dudas van después, porque necesitan que ya esté claro qué pides. Y sólo al final se define la medición, para tener contra qué comparar la próxim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revisión en nueve preguntas, en el orden en que se presenta en la lección y en la figura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udio Contable Los Pinos (nombre ficticio) tiene una página con historia del despacho, un catálogo descargable, nueve servicios, un chat y un formulario de once campos, entre ellos motivo de la consulta e ingresos estimados. Datos del ejercicio: tod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El problema no es el formulario: es la pregunta que la página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e hizo clic llegó por una sola cosa: quiere saber si le conviene abrir su negocio o al corriente sus impuestos. La página abre con la historia del despacho y termina con un catálogo. La página responde una pregunta que nadi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promes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arte de arriba: «Abrimos y regularizamos tu empresa y tus impuestos en un solo trámite. Escribes tu nombre y un teléfono y te llamamos hoy.» Ahora la persona sabe si esto es para ella, qué recibe y qué pasa después d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casos reales del estudio, con el tipo de trabajo, el mes y qué se entregó. No se inventan clientes: si el despacho todavía no puede mostrar dos casos, la tarea es esa, no una frase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precio y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esde» por tipo de trámite, con lo que incluye y lo que no. Y un solo botón: agendar una llamada de quince minutos. Se van el catálogo descargable y el chat, que eran las dos salidas que se llevaban a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once campos a tres: nombre, un medio de contacto y qué necesita. Los ingresos estimados no se piden: no se usan para preparar la llamada y espantan a la gente. Junto al botón, el aviso de privacidad y la línea de para qué se usa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studio contable que recibe formularios que nadi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se mide y lo que s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semana: cuántos llegaron, cuántos apretaron el botón, cuántos enviaron el formulario y cuántas conversaciones empezaron. Y aquí sí se cambia una sola cosa por revisión, para que el número siguiente diga algo. El ejercicio termina con la lista de los tres cambios y la fech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no lo pongo porque si lo ven se van sin dejar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cantidad con calidad: los campos que no usas no son información, son fricción. La segunda esconde el precio detrás del miedo; sin precio o rango la gente no puede comprometerse, y el formulario no arregla esa duda. La tercera borra la diferencia entre la página que responde a un clic y la que presenta todo el negocio. La cuarta esconde el aviso: si la persona tiene que buscarlo al final, no se enteró de a qué se compromete. La quinta rompe la regla de comparar: si cambias dos cosas a la vez, ningún resultado te dice cuál funcionó. La sexta sí se sostiene, y es el criterio que decide el formulario en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ete piezas, la regla de cambio único por revisión y la regla de que cada campo debe tener un u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bre tu propia página de aterrizaje (o la última que mandaste por mensaje) y haz la revisión de nueve preguntas. Escribe una tabla con dos columnas: la pregunta y lo que encontraste. Después marca las tres piezas que están peor y anota, para cada una, un solo cambio concreto con una fecha. Si tu negocio todavía no tiene página, usa la de un negocio de tu competencia como referencia de lectura, no de copia, y anota qué harías distinto en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en nueve preguntas · Memoria: pieza de la página y lo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en nueve preguntas · Memoria: pieza de la página y lo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revisión en nueve preguntas · Memoria: pieza de la página y lo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ieza de una página que convi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mesa: qué vendes, a quién le sirve y qué gana quien avanza, entendida sin despla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adjetivos, las fotos ajenas y las promesas de resultado. Una prueba se puede verificar, fechar y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ecio o el rango se pone antes del bo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la persona no sabe cuánto va a gastar, no puede comprometerse. El botón no arregla es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abe si un campo del formulario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queda si tiene un uso que tú puedes escribir y explicar en el aviso. Si no lo puedes contestar, el campo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va el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sible en la página, antes del botón, y se puede leer sin dejar ningún dato. Escondido, no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ambiar una sola cosa por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cambias dos o tres a la vez, la comparación de la semana siguiente no dice cuál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vertir es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nvertir es que la persona dé el paso que pediste; vender es la etapa siguiente y la deci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2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3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2-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6514" r:id="rId1"/>
    <p:sldLayoutId id="2481906515" r:id="rId2"/>
    <p:sldLayoutId id="2481906516" r:id="rId3"/>
    <p:sldLayoutId id="248190651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cfa853bcc58826f80edbc97243521e7724aa6ca33485b4a1.jpg"/>
  <Relationship Id="rId3" Type="http://schemas.openxmlformats.org/officeDocument/2006/relationships/hyperlink" Target="https://marketing.lumbre.lat/object/mkt-mec-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hyperlink" Target="https://marketing.lumbre.lat/object/mkt-mec-r02-oa01" TargetMode="External"/>
  <Relationship Id="rId4" Type="http://schemas.openxmlformats.org/officeDocument/2006/relationships/hyperlink" Target="https://marketing.lumbre.lat/object/mkt-mec-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hyperlink" Target="https://marketing.lumbre.lat/object/mkt-mec-r02-oa01" TargetMode="External"/>
  <Relationship Id="rId4" Type="http://schemas.openxmlformats.org/officeDocument/2006/relationships/hyperlink" Target="https://marketing.lumbre.lat/object/mkt-mec-r02-oa01"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hyperlink" Target="https://marketing.lumbre.lat/object/mkt-mec-r02-oa01" TargetMode="External"/>
  <Relationship Id="rId4" Type="http://schemas.openxmlformats.org/officeDocument/2006/relationships/hyperlink" Target="https://marketing.lumbre.lat/object/mkt-mec-r02-oa01"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hyperlink" Target="https://marketing.lumbre.lat/object/mkt-mec-r02-oa01"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hyperlink" Target="https://es.wikipedia.org/wiki/P%C3%A1gina_de_aterrizaje" TargetMode="External"/>
  <Relationship Id="rId4" Type="http://schemas.openxmlformats.org/officeDocument/2006/relationships/hyperlink" Target="https://es.wikipedia.org/wiki/Ley_Federal_de_Protecci%C3%B3n_de_Datos_Personales" TargetMode="External"/>
  <Relationship Id="rId5" Type="http://schemas.openxmlformats.org/officeDocument/2006/relationships/hyperlink" Target="https://www.gob.mx/profeco"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2-oa01" TargetMode="External"/>
  <Relationship Id="rId3" Type="http://schemas.openxmlformats.org/officeDocument/2006/relationships/notesSlide" Target="../notesSlides/notesSlide10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ág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ier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ec-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una página de aterrizaje propia con una lista de los elementos que la hacen convertir: qué promete, con qué prueba, cuánto cuesta, qué paso pide, qué datos recoge y cómo se mide. Explicar por qué se pide cada dato y qué debe decir el aviso de privacidad del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La página que convierte» del curso «El embudo de cuatro etapas». Explica las siete piezas de una página que lleva a la gente a la siguiente etapa, la vía correcta para pedir datos (qué se pide, para qué se usa, aviso de privacidad y permisos) y un método de revisión en nueve preguntas. Incluye glosario, dos casos resueltos con datos ficticios, ocho actividades con puntuación automática, dos juegos de repaso y un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8]]></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ágina de aterrizaje · página que convierte · llamada a la acción · prueba verificable · formulario y datos · aviso de privacidad · revisión de página · PyME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que convier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hiciste una página. Tardaste un fin de semana, la mandaste por mensaje a quien te conoce y la subiste donde trabajas. Durante tres días no pasó casi nada: llegaron unas cuantas personas, miraron y se fueron sin dejar su nombre ni su númer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tienes dos dudas mezcladas: ¿la página está fea? ¿o la página no sirve para nada? Hay que separarlas. Una página fea se arregla con diseño y con gusto; una página que no convierte se arregla con decisiones, y las decisiones se toman revisando piezas, no poniendo más tex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que convier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olde de una página que lleva a la gente a la siguiente etapa: siete piezas, una revisión en nueve preguntas y una forma clara de mirar lo que pides y lo que devuelve. Cuando termines vas a poder abrir tu propia página, recorrerla con la lista y decir qué pieza falta, por qué importa y qué cambiarías primer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te da es un porcentaje de conversión, ni una plantilla, ni el diseño que funciona para tu negocio. Eso depende de tu mercado, de tu oferta y de quién te compra, y se mide con tus propias cuen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que convier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é siete piezas tiene una página que lleva a la gente a la siguiente etapa y qué se pierde cuando falta cada una. Revisar tu propia página con una lista de nueve preguntas y salir con un orden de cambios, no con una lista de deseos. Explicar por qué se pide un dato, para qué se usa y qué debe decir el aviso de privacidad de tu negocio. Y distinguir una página que sólo capta visitas de una que convierte. Sin plantillas, sin promedios ajenos y sin marcas de por medio: sólo criterio y una lista que puedes aplicar h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que convier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las siete piezas de una página que convierte, una revisión en nueve preguntas y la vía correcta para pedir dat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a plantilla, un diseño ni un porcentaje de conversión. Esos números son tuyos y salen de tu propia cuen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que compres una plataforma ni que rehagas tu sitio: la revisión se hace sobre lo que ya tienes, aunque sea un mensaje con un en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que convier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caso, cifra, nombre y cuenta de los ejemplos son inventados para el ejercicio y están señalados como fictici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tu negocio depende de tu mercado, tu oferta y tu gente. Aquí se aprende criterio, no se promete una v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labras se cruzan todo el tiempo y conviene dejarlas limpias antes de empezar.]]></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ágina de aterrizaje]]></a:t>
            </a:r>
            <a:r>
              <a:rPr lang="en-US" strike="noStrike" sz="2100" spc="0" u="none" cap="none">
                <a:solidFill>
                  <a:srgbClr val="1B2438">
                    <a:alpha val="100000"/>
                  </a:srgbClr>
                </a:solidFill>
                <a:latin typeface="Calibri"/>
              </a:rPr>
              <a:t><![CDATA[ es la página donde alguien cae después de hacer clic en tu anuncio, en tu publicación o en el enlace que le mandaste por mensaje. No es tu página de inicio: la de inicio habla de todo tu negocio; la de aterrizaje habla de una sola cosa, la que motivó ese clic. Si la gente llega a tu página de inicio desde un anuncio de un solo producto, se perdió el hilo a medio cami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ya la conoces: es un estado en el que una persona está. La página de aterrizaje no es una etapa, es el mecanismo que hace que alguien pase de «te vi» a «te contest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significa aquí una sola cosa: que la persona dé el paso que tú pediste. Si tu página pide un nombre, convertir es un nombre. Si pide una llamada, convertir es una llamada. Convertir no es vender: vender es la etapa de después, y esa la decide otra pieza del embu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uarta palabra, la que más se confunde: ]]></a:t>
            </a:r>
            <a:r>
              <a:rPr lang="en-US" b="1"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La página de aterrizaje es el destino del clic. Todo lo que escribas en ella se lee como respuesta a una pregunta que la persona ya se estaba haciendo: ¿esto es para mí?]]></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arranque. Cada término aparece en la revisión de la página y en el ejemplo resuel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80035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gina de aterr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ágina donde cae alguien después de un cli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mandas en el mensaje, no la que tiene el catálogo en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gina de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erta de la casa: habla de todo 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quien ya te busca; no para el que acaba de ver tu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gana si avanza,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contestamos hoy», no «servicio de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verificable que respalda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oto de un trabajo terminado, con tu nombre y tu ciu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80035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a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único botón que la página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dar una llamada»; los demás compiten y gana el más rui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das frec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reguntas del final, contestada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 plazo, garantía, qué incluye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te deja para poder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mbre y un medio de contacto. Nada más, si no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con 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cada diez que llegan, tres dejan su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olde no es un diseño: es el orden en que un lector se decide. Si una pieza falta, se nota en la de abajo. Sin promesa no hay atención, sin prueba no hay confianza, sin un solo paso no hay nada que cont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olde-pagi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sión clave: una página no convierte so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confusión que cuesta dinero: creer que la página es la que convierte. No lo es. La página hace tres cosas y sólo una es enteramente suya: dejar claro qué ofreces, quitar dudas y pedir un paso. Lo demás —que la gente confíe, que quiera lo que vendes, que tenga presupuesto— lo pone la oferta, la prueba y el pre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ágina, etapa y conver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8]]></a:t>
            </a:r>
          </a:p>
        </p:txBody>
      </p:sp>
      <p:sp>
        <p:nvSpPr>
          <p:cNvPr id="7" name="" descr=""/>
          <p:cNvSpPr/>
          <p:nvPr/>
        </p:nvSpPr>
        <p:spPr>
          <a:xfrm>
            <a:off x="514350" y="1219200"/>
            <a:ext cx="8115300" cy="29718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718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eso una página bien hecha con una oferta floja no mueve nada, y una oferta fuerte con una página sobrecargada pierde a la gente antes de empezar. La prueba de que lo entendiste es esta: si mañana cambias la oferta y dejas la página igual, las respuestas van a caer igual. Una página que no dice qué promete no puede cambiar con la promesa.]]></a:t>
            </a:r>
          </a:p>
        </p:txBody>
      </p:sp>
      <p:sp>
        <p:nvSpPr>
          <p:cNvPr id="10" name=""/>
          <p:cNvSpPr txBox="1"/>
          <p:nvPr/>
        </p:nvSpPr>
        <p:spPr>
          <a:xfrm>
            <a:off x="685800" y="31813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o se resuelve en otra ruta, la de la oferta. Aquí te queda lo que sí es tuyo: el criterio y la lista para que, cuando la oferta cambie, sepas qué revisar prime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iezas, una por u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mesa.]]></a:t>
            </a:r>
            <a:r>
              <a:rPr lang="en-US" strike="noStrike" sz="2100" spc="0" u="none" cap="none">
                <a:solidFill>
                  <a:srgbClr val="1B2438">
                    <a:alpha val="100000"/>
                  </a:srgbClr>
                </a:solidFill>
                <a:latin typeface="Calibri"/>
              </a:rPr>
              <a:t><![CDATA[ Lo primero que se lee, en la parte de arriba, sin desplazamiento: qué vendes, a quién le sirve y qué gana quien avanza. No es el nombre del negocio ni una frase de efecto: es la razón por la que esta persona, y no otra, debería seguir aquí. Si el titular no dice qué es, la gente se va a buscar qué es en otro l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iezas, una por u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ueba.]]></a:t>
            </a:r>
            <a:r>
              <a:rPr lang="en-US" strike="noStrike" sz="2100" spc="0" u="none" cap="none">
                <a:solidFill>
                  <a:srgbClr val="1B2438">
                    <a:alpha val="100000"/>
                  </a:srgbClr>
                </a:solidFill>
                <a:latin typeface="Calibri"/>
              </a:rPr>
              <a:t><![CDATA[ La promesa pide confianza, y la confianza se da con cosas verificables: fotos de trabajos terminados con tu nombre y tu ciudad, un trabajo que se puede ver, cifras que tú puedas sostener, la opinión de un cliente que se pueda nombrar. Lo que no es prueba: los adjetivos, las fotos de stock, las promesas de resultado. Si tienes que escribir «los mejores del centro», todavía no tienes prueb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iezas, una por u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cio o el rango.]]></a:t>
            </a:r>
            <a:r>
              <a:rPr lang="en-US" strike="noStrike" sz="2100" spc="0" u="none" cap="none">
                <a:solidFill>
                  <a:srgbClr val="1B2438">
                    <a:alpha val="100000"/>
                  </a:srgbClr>
                </a:solidFill>
                <a:latin typeface="Calibri"/>
              </a:rPr>
              <a:t><![CDATA[ Es la pieza que más se esconde y la que más cuesta. Si la persona no tiene idea de lo que va a gastar, no puede decirte que sí. Puedes poner el precio, un rango o un «desde», pero algo debe quedar claro; si de plano no puedes, entonces al menos explica qué incluye y qué n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iguiente paso único.]]></a:t>
            </a:r>
            <a:r>
              <a:rPr lang="en-US" strike="noStrike" sz="2100" spc="0" u="none" cap="none">
                <a:solidFill>
                  <a:srgbClr val="1B2438">
                    <a:alpha val="100000"/>
                  </a:srgbClr>
                </a:solidFill>
                <a:latin typeface="Calibri"/>
              </a:rPr>
              <a:t><![CDATA[ Una sola acción y un solo botón: lo que de verdad quieras que pase. Los botones de más no suman, compiten, y la gente se va por el más evidente, que casi nunca es el que tú quie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iezas, una por u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datos mínimos.]]></a:t>
            </a:r>
            <a:r>
              <a:rPr lang="en-US" strike="noStrike" sz="2100" spc="0" u="none" cap="none">
                <a:solidFill>
                  <a:srgbClr val="1B2438">
                    <a:alpha val="100000"/>
                  </a:srgbClr>
                </a:solidFill>
                <a:latin typeface="Calibri"/>
              </a:rPr>
              <a:t><![CDATA[ Los campos que pides son una decisión de negocio, no una consecuencia del diseño. Pides lo que vas a usar: un nombre y un medio de contacto, o un solo canal. Cada campo de más quita gent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dudas frecuentes.]]></a:t>
            </a:r>
            <a:r>
              <a:rPr lang="en-US" strike="noStrike" sz="2100" spc="0" u="none" cap="none">
                <a:solidFill>
                  <a:srgbClr val="1B2438">
                    <a:alpha val="100000"/>
                  </a:srgbClr>
                </a:solidFill>
                <a:latin typeface="Calibri"/>
              </a:rPr>
              <a:t><![CDATA[ Escritas por ti, contestadas por ti: envío, plazo, qué incluye, qué pasa si no funciona, cómo se paga. Escribir las dudas sale más barato que contestarlas una por una en la conver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iezas, una por u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viso de privacidad.]]></a:t>
            </a:r>
            <a:r>
              <a:rPr lang="en-US" strike="noStrike" sz="2100" spc="0" u="none" cap="none">
                <a:solidFill>
                  <a:srgbClr val="1B2438">
                    <a:alpha val="100000"/>
                  </a:srgbClr>
                </a:solidFill>
                <a:latin typeface="Calibri"/>
              </a:rPr>
              <a:t><![CDATA[ Lo que tu negocio dice sobre los datos que pide: qué datos, para qué y cómo se pedir su borrado. Va antes del botón, no en un pie de página que nadie ab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El Tornillo (nombre ficticio) tiene una página con la foto del local, la lista de catorce servicios y un formulario de nueve campos: nombre, empresa, domicilio, código postal, teléfono, correo, tipo de vehículo, marca y referencias. Abajo, un botón que dice «Solicitar servicio». Datos del ejercicio: todo es invent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2 de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roblema, contado con los números del ejercic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mana llegaron 64 personas a la página, 22 apretaron el botón y 4 enviaron el formulario. No es un problema de tráfico: de cada diez que llegaron, menos de uno llegó hasta el final. Las 22 personas que apretaron el botón se quedaron sin escribir, y no hay forma de saber por qué. Esa es la primera pregunta que la página tiene que respon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ieza que falta: la pro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abre con el nombre del taller y luego con la lista de servicios. Nowhere se dice para quién es ni qué gana quien deja su auto. El cambio es de una línea: «Cambio de aceite y alineación. Si traes tu coche, lo atendemos el mismo día». Ahora la persona sabe si esto es para ella y qué rec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4 de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ieza que sobra: el formulario de nueve camp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nueve campos, el taller usaba dos: nombre y teléfono. Los otros siete nunca llegaron a mirarse. Se quedan el nombre y el teléfono, se agrega una casilla de una sola pregunta (qué necesitas) y se elimina todo lo demás. La consecuencia de esta decisión no es sólo menos fricción: es que ahora sabes por dónde te llegan las petic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prueb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la foto del local, se ponen tres fotos de trabajos terminados: qué se hizo, en qué calle y en qué mes. No se inventan clientes ni se usan fotos ajenas: son fotos propias de trabajos propios. Si el taller todavía no tiene fotos, esa es la tarea del día, no un texto que escrib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recio y el siguiente p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ncabezado aparece un rango por servicio, con lo que incluye y con lo que no. Y de los cuatro botones que había (llamar, escribir, catalogar y ver ubicaciones), se deja uno solo: el que agenda la cita. Los demás se quitan, porque cada uno se llevaba una parte de la g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7 de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s datos y el avi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l botón se escribe el aviso de privacidad: qué datos se piden, para qué se usan, quién es responsable, cuánto tiempo se conservan y cómo puede pedir una persona que los borren. Se puede leer sin enviar nada. Y en el lugar donde está la casilla, una línea explica para qué se usa el dato: «Te escribimos hoy con la disponibilidad de mañ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iezas, una por una · Ejemplo resuelto (caso inventado para el ejercicio): la página del taller que nadie terminó · Paso 8 de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queda para medi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cuatro números para la semana: cuántos llegaron, cuántos apretaron el botón, cuántos enviaron el formulario y cuántas conversaciones empezaron. Se comparan contra la semana anterior y se cambia una sola cosa por revisión. En este caso se cambiaron tres a la vez, así que la primera lectura no dice cuál funcionó: ése es el error que hay que evitar la próxima ve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iezas, una por u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página tiene el nombre del negocio, una foto del local, ocho servicios en una lista, un número de teléfono, un botón de mensaje y un formulario con seis campos. ¿Qué pieza falta y por qué impor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la promesa: la lista dice qué hay, pero no dice para quién es ni qué gana quien avanza. Sin eso, la visita no tiene por qué seguir.]]></a:t>
            </a:r>
          </a:p>
        </p:txBody>
      </p:sp>
      <p:sp>
        <p:nvSpPr>
          <p:cNvPr id="10" name=""/>
          <p:cNvSpPr txBox="1"/>
          <p:nvPr/>
        </p:nvSpPr>
        <p:spPr>
          <a:xfrm>
            <a:off x="666750" y="36766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el precio: mientras no pongas cifras, nadie te va a escrib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 la prueba: una foto del local no demuestra que sepas lo que hac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tan más campos: un formulario con seis campos da mejor información que uno con 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ágina que convierte termina pidiendo algo: un nombre, un número de teléfono, un correo o una cita agendada. En cuanto pides un dato, dejas de hacer diseño y empiezas a tratar datos personales de personas que tesupplyeron confianza. Eso no es un detalle menor: en México ese tratamiento está sujeto a la Ley Federal de Protección de Datos Personales en Posesión de los Particulares, y cada estado puede sumar reglas propias.]]></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ía correcta se resume en cuatro pasos y ninguno es opc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o, decide si de verdad necesitas el dato.]]></a:t>
            </a:r>
            <a:r>
              <a:rPr lang="en-US" strike="noStrike" sz="2100" spc="0" u="none" cap="none">
                <a:solidFill>
                  <a:srgbClr val="1B2438">
                    <a:alpha val="100000"/>
                  </a:srgbClr>
                </a:solidFill>
                <a:latin typeface="Calibri"/>
              </a:rPr>
              <a:t><![CDATA[ Pregunta para qué lo vas a usar y qué pasa si la persona no lo da. Si no tienes respuesta, el campo no va. Y si puedes llegar al mismo resultado pidiendo menos, pide menos: un formulario de dos campos pesa menos que uno de nueve, y la gente contesta má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ndo, explica para qué lo usas, en la misma página.]]></a:t>
            </a:r>
            <a:r>
              <a:rPr lang="en-US" strike="noStrike" sz="2100" spc="0" u="none" cap="none">
                <a:solidFill>
                  <a:srgbClr val="1B2438">
                    <a:alpha val="100000"/>
                  </a:srgbClr>
                </a:solidFill>
                <a:latin typeface="Calibri"/>
              </a:rPr>
              <a:t><![CDATA[ No en un correo posterior, no al final de la conversación: en el lugar donde está la casilla. «Dejo mi número para que me escriban con la disponibilidad de mañana» explica. La casilla sola no explica n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cero, publica el aviso de privacidad.]]></a:t>
            </a:r>
            <a:r>
              <a:rPr lang="en-US" strike="noStrike" sz="2100" spc="0" u="none" cap="none">
                <a:solidFill>
                  <a:srgbClr val="1B2438">
                    <a:alpha val="100000"/>
                  </a:srgbClr>
                </a:solidFill>
                <a:latin typeface="Calibri"/>
              </a:rPr>
              <a:t><![CDATA[ Es un documento corto que dice qué datos pides, para qué los usas, quién es responsable, cuánto tiempo los conservas, cómo se enteró la persona de que los pediste y cómo puede pedir que los borren o que dejes de usar sus datos. Va visible en la página, antes del botón, y se puede leer sin dejar ningún dato. Un aviso escondido es un aviso que no cum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rto, apaga lo que no necesitas.]]></a:t>
            </a:r>
            <a:r>
              <a:rPr lang="en-US" strike="noStrike" sz="2100" spc="0" u="none" cap="none">
                <a:solidFill>
                  <a:srgbClr val="1B2438">
                    <a:alpha val="100000"/>
                  </a:srgbClr>
                </a:solidFill>
                <a:latin typeface="Calibri"/>
              </a:rPr>
              <a:t><![CDATA[ Las cookies y los recursos de seguimiento miden lo que pasa en tu página; no son el precio de la página. Las estrictamente necesarias para que la página funcione se avisan; las que miden o siguen a la persona en otros sitios requieren un aviso claro y un mecanismo para aceptarlas o rechazarlas, y esa decisión se documenta: qué usas, para qué y por cuánto tiempo. Si no sabes la respuesta, apága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amino común, no una regla cerrada: lo que exige tu estado puede pedir cosas distintas a lo federal, y la autoridad que supervisa el tratamiento de datos personales también ha cambiado. Por eso el paso final de esta lección es el descargo: esto no sustituye la asesoría legal de un profesional. Lo que sí te queda es lo operativo: qué dato, para qué, dónde se avisa y quién lo p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lguien va a buscar cuando revise tu págin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son las preguntas que aparecen, en este orden: ¿qué datos pides? ¿para qué los usas? ¿dónde está el aviso? ¿puede una persona pedir que los borren? ¿qué seguimiento usas y con qué permiso? Y una más, la que casi nadie revisa: ¿estás diciendo algo que no puedes cumpl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8]]></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puesta honesta a esa última pregunta es la que hace creíble todo lo demás. Si prometes responder hoy y contestas en tres días, el problema no es el formulario: es que la promesa de la página no era tuya. Por eso la promesa y los datos van juntos: una promesa clara reduce el número de datos que necesitas, porque la persona entiende para qué está dejando su inform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 pides, para qué lo usas y qué dice el aviso. Revisa campo por campo con esta tabla: si no puedes contestar las dos primeras columnas, el campo sa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9775"/>
                <a:gridCol w="21050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p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lo us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necesi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on quién hab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sas ese dato para atender su solic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asi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 o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contesta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sas ese dato para responderle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uno de los dos ba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9775"/>
                <a:gridCol w="21050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p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lo us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necesi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lleg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canal trae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sas ese dato para medir de dónde vien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una sol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la respuesta antes de hab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sas ese dato para atender lo que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y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8]]></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000250"/>
                <a:gridCol w="2009775"/>
                <a:gridCol w="21050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p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lo us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necesi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o código pos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mandar algo o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sas ese dato para enviarte lo que ped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i de verdad envías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 un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u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caban sin su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ágina pide datos: la vía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corrido completo de un dato: entra por un campo, se usa para algo que tú decides, se explica en el aviso y sale si no lo usas. Los cuatro pasos se revisan en la misma tarde, campo por camp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ato-que-se-pid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ágina pide datos: la vía correc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ta con poner un enlace en el que la persona escriba su correo, sin aviso de privacidad, porque la página es del propio negocio y no está vendiendo na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ágina pide datos: la vía correc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formulario pide nombre, teléfono, empresa, código postal, referencias y de dónde supieron de ti. ¿Qué cambio es el más defendible y el más fácil de sostener frente a un cliente que pregun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los seis campos: más datos significa mejor seguimiento y más confianz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los que de verdad usas (nombre, un medio de contacto y de dónde llegó) y quitar el resto, con el aviso a la vis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todos los campos por un solo botón de llamada: así nadie tiene que escribi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los igual y agregar arriba una nota de que los datos no se comparten con na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ágina de aterrizaje]]></a:t>
            </a:r>
            <a:r>
              <a:rPr lang="en-US" strike="noStrike" sz="2100" spc="0" u="none" cap="none">
                <a:solidFill>
                  <a:srgbClr val="1B2438">
                    <a:alpha val="100000"/>
                  </a:srgbClr>
                </a:solidFill>
                <a:latin typeface="Calibri"/>
              </a:rPr>
              <a:t><![CDATA[ no es ]]></a:t>
            </a:r>
            <a:r>
              <a:rPr lang="en-US" b="1" strike="noStrike" sz="2100" spc="0" u="none" cap="none">
                <a:solidFill>
                  <a:srgbClr val="1B2438">
                    <a:alpha val="100000"/>
                  </a:srgbClr>
                </a:solidFill>
                <a:latin typeface="Calibri"/>
              </a:rPr>
              <a:t><![CDATA[página de inicio]]></a:t>
            </a:r>
            <a:r>
              <a:rPr lang="en-US" strike="noStrike" sz="2100" spc="0" u="none" cap="none">
                <a:solidFill>
                  <a:srgbClr val="1B2438">
                    <a:alpha val="100000"/>
                  </a:srgbClr>
                </a:solidFill>
                <a:latin typeface="Calibri"/>
              </a:rPr>
              <a:t><![CDATA[: la de inicio habla de todo tu negocio y la de aterrizaje habla de una sola cosa, la que motivó el clic. ]]></a:t>
            </a:r>
            <a:r>
              <a:rPr lang="en-US" b="1"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no es ]]></a:t>
            </a:r>
            <a:r>
              <a:rPr lang="en-US" b="1"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convertir es que la persona dé el paso que pediste, y vender es la etapa siguiente, la que decide la oferta y el pre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amada a la acción]]></a:t>
            </a:r>
            <a:r>
              <a:rPr lang="en-US" strike="noStrike" sz="2100" spc="0" u="none" cap="none">
                <a:solidFill>
                  <a:srgbClr val="1B2438">
                    <a:alpha val="100000"/>
                  </a:srgbClr>
                </a:solidFill>
                <a:latin typeface="Calibri"/>
              </a:rPr>
              <a:t><![CDATA[ no es ]]></a:t>
            </a:r>
            <a:r>
              <a:rPr lang="en-US" b="1"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un botón es el objeto; la llamada a la acción es la decisión que le pides a la persona, y puede ser un botón, un mensaje, una llamada telefónica o una cita agendada. Y ]]></a:t>
            </a:r>
            <a:r>
              <a:rPr lang="en-US" b="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no es ]]></a:t>
            </a:r>
            <a:r>
              <a:rPr lang="en-US" b="1"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la opinión la puede escribir cualquiera, incluso sin saber; la prueba se puede verificar, se puede fechar y se puede most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pieza de la página que está trabajando. Piensa en qué está haciendo el lector en ese momen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arte de arriba dice qué vendes, a quién le sirve y qué gana quien avanza.]]></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es fotos de trabajos terminados, con la calle y lo que se hizo.]]></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botón dice «agendar una llamada» y es el único de la página.]]></a:t>
            </a:r>
          </a:p>
        </p:txBody>
      </p:sp>
      <p:sp>
        <p:nvSpPr>
          <p:cNvPr id="13" name=""/>
          <p:cNvSpPr txBox="1"/>
          <p:nvPr/>
        </p:nvSpPr>
        <p:spPr>
          <a:xfrm>
            <a:off x="514350" y="3971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formulario pide nombre y teléfono, y junto al botón dice qué se hace con esos da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ágina responde por escrito cuánto tarda el envío y qué incluye el servicio.]]></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ueba]]></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guiente paso único]]></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tos mínimos y aviso de privacidad]]></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udas frecuentes]]></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s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piezas de la página según lo que hacen. Cuatro categorías y dos pieza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y prueb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y siguiente pas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s y avis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das y medi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itular que dice qué vendes y para quié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fotos de trabajos que ya entregas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recio o el rango que aparece arrib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único botón que agenda la llam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formulario con dos camp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viso de privacidad junto a la casill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lista de plazo, envío y garantí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conteo de visitas y de formularios enviado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ágina que lleva a la gente a la siguiente etapa tiene siete piezas: ___, ___, ___, ___, ___, ___ y ___; y se revisa con ___ preguntas que se contestan siempre en el mismo ord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una página se hace en un orden fijo, porque cada pregunta depende de la anterior. Si empiezas por el diseño y terminas en la promesa, vas a pulir la página equivocada y a esperar un resultado que no iba a lleg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primera a la tercera: la promesa y la prueba.]]></a:t>
            </a:r>
            <a:r>
              <a:rPr lang="en-US" strike="noStrike" sz="2100" spc="0" u="none" cap="none">
                <a:solidFill>
                  <a:srgbClr val="1B2438">
                    <a:alpha val="100000"/>
                  </a:srgbClr>
                </a:solidFill>
                <a:latin typeface="Calibri"/>
              </a:rPr>
              <a:t><![CDATA[ ¿Se entiende qué vendes y a quién? ¿Hay algo verificable que lo sostenga? ¿Se sabe cuánto cuesta, aunque sea un rango? Si en la tercera la respuesta es no, la página no está lista para que nadie le escriba: la gente no puede comprometerse con algo que no sabe cuánto cues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cuarta a la quinta: el paso y los datos.]]></a:t>
            </a:r>
            <a:r>
              <a:rPr lang="en-US" strike="noStrike" sz="2100" spc="0" u="none" cap="none">
                <a:solidFill>
                  <a:srgbClr val="1B2438">
                    <a:alpha val="100000"/>
                  </a:srgbClr>
                </a:solidFill>
                <a:latin typeface="Calibri"/>
              </a:rPr>
              <a:t><![CDATA[ ¿Hay un solo botón? ¿Cada campo del formulario tiene un uso escrito? Si hay cinco botones, la cuarta pregunta ya está contestada: no hay uno solo. Y si un campo no tiene uso escrito, ese campo sale en esta revisión, no en la siguient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sexta a la séptima: el marco y las dudas.]]></a:t>
            </a:r>
            <a:r>
              <a:rPr lang="en-US" strike="noStrike" sz="2100" spc="0" u="none" cap="none">
                <a:solidFill>
                  <a:srgbClr val="1B2438">
                    <a:alpha val="100000"/>
                  </a:srgbClr>
                </a:solidFill>
                <a:latin typeface="Calibri"/>
              </a:rPr>
              <a:t><![CDATA[ ¿Dice dónde van los datos y por qué los pide? ¿Contesta las dudas que de verdad aparecen al final? Esas dudas las escribes tú, con las preguntas que te han hecho en persona, y las contestas por escrito una vez.]]></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octava a la novena: el uso y la cuenta.]]></a:t>
            </a:r>
            <a:r>
              <a:rPr lang="en-US" strike="noStrike" sz="2100" spc="0" u="none" cap="none">
                <a:solidFill>
                  <a:srgbClr val="1B2438">
                    <a:alpha val="100000"/>
                  </a:srgbClr>
                </a:solidFill>
                <a:latin typeface="Calibri"/>
              </a:rPr>
              <a:t><![CDATA[ ¿Se ve bien desde un teléfono, que es por donde te escriben tus clientes? Ábrela en el tuyo, no en la computadora del taller. Y ¿sabes qué vas a medir y dónde lo vas a mira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trabajo que vale más que las nueve preguntas: cambia una sola cosa por revisión. Si cambias el titular, el botón y el formulario el mismo día, la semana siguiente no te dice n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las tres primeras preguntas son de la promesa, las dos siguientes del paso y de los datos, y las dos últimas del uso y de la cuenta. Al final se cambia una sola cosa, para que la comparación signifique alg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vision-nueve.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nueve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de tu página. Son los pasos de una tarde, en el orden en que conviene hacerl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con tus palabras qué promete la parte de arriba y a quién le sirv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la prueba: fotos, trabajos o cifras propias que se puedan verific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si se sabe el precio y si queda un solo botón en la pág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ar los campos del formulario y escribir para qué se usa cada u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el aviso de privacidad y las dudas frecuentes, y dejarlos escritos]]></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finir qué se va a medir esta semana y dónde se va a mirar]]></a:t>
            </a:r>
          </a:p>
        </p:txBody>
      </p:sp>
      <p:sp>
        <p:nvSpPr>
          <p:cNvPr id="10" name=""/>
          <p:cNvSpPr txBox="1"/>
          <p:nvPr/>
        </p:nvSpPr>
        <p:spPr>
          <a:xfrm>
            <a:off x="628650" y="2933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Abrir la página desde un teléfono y recorrerla como la recorrería alguien que no te conoc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udio Contable Los Pinos (nombre ficticio) tiene una página con historia del despacho, un catálogo descargable, nueve servicios, un chat y un formulario de once campos, entre ellos motivo de la consulta e ingresos estimados. Datos del ejercicio: todo invent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2 de 7]]></a:t>
            </a:r>
          </a:p>
        </p:txBody>
      </p:sp>
      <p:sp>
        <p:nvSpPr>
          <p:cNvPr id="8" name=""/>
          <p:cNvSpPr txBox="1"/>
          <p:nvPr/>
        </p:nvSpPr>
        <p:spPr>
          <a:xfrm>
            <a:off x="514350" y="23717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roblema no es el formulario: es la pregunta que la página responde]]></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e hizo clic llegó por una sola cosa: quiere saber si le conviene abrir su negocio o al corriente sus impuestos. La página abre con la historia del despacho y termina con un catálogo. La página responde una pregunta que nadie hiz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omesa nuev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arte de arriba: «Abrimos y regularizamos tu empresa y tus impuestos en un solo trámite. Escribes tu nombre y un teléfono y te llamamos hoy.» Ahora la persona sabe si esto es para ella, qué recibe y qué pasa después de escribi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rueb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asos reales del estudio, con el tipo de trabajo, el mes y qué se entregó. No se inventan clientes: si el despacho todavía no puede mostrar dos casos, la tarea es esa, no una frase de confianz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recio y el siguiente p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de» por tipo de trámite, con lo que incluye y lo que no. Y un solo botón: agendar una llamada de quince minutos. Se van el catálogo descargable y el chat, que eran las dos salidas que se llevaban a la g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s da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once campos a tres: nombre, un medio de contacto y qué necesita. Los ingresos estimados no se piden: no se usan para preparar la llamada y espantan a la gente. Junto al botón, el aviso de privacidad y la línea de para qué se usa el da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Ejemplo resuelto (caso inventado para el ejercicio): el estudio contable que recibe formularios que nadie contest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e mide y lo que se camb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semana: cuántos llegaron, cuántos apretaron el botón, cuántos enviaron el formulario y cuántas conversaciones empezaron. Y aquí sí se cambia una sola cosa por revisión, para que el número siguiente diga algo. El ejercicio termina con la lista de los tres cambios y la fecha de cada un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nueve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del lunes, alguien del equipo escribió estas seis frases en la hoja de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 formulario de nueve campos recogemos mejor inform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no lo pongo porque si lo ven se van sin dejar su núm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ágina de aterrizaje es la misma que la de inicio, sólo que con un botón má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viso de privacidad lo pongo en el pie de página, así no estorb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cambié el titular y el formulario el mismo día, ya sabré cuál funcionó.»]]></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ada campo que quito es un campo que me deja de preguntar alg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nueve pregunt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bre tu propia página de aterrizaje (o la última que mandaste por mensaje) y haz la revisión de nueve preguntas. Escribe una tabla con dos columnas: la pregunta y lo que encontraste. Después marca las tres piezas que están peor y anota, para cada una, un solo cambio concreto con una fecha. Si tu negocio todavía no tiene página, usa la de un negocio de tu competencia como referencia de lectura, no de copia, y anota qué harías distinto en la tuy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faltan datos para contestar una pregunta, esa pregunta es el pendiente más importante de la revisión.]]></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 · Memoria: pieza de la página y lo que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endes, a quién y qué gana quien av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verificable que respalda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o ra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va a ga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ola acción que le p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mín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ampos que de verdad 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atos pides, para qué y cómo se bor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nueve preguntas · Memoria: pieza de la página y lo que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8]]></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das frec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reguntas del final, contestadas por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con 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Memoria: pieza de la página y lo que hac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ec-r02-oa01"/>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ieza de una página que conviert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mesa: qué vendes, a quién le sirve y qué gana quien avanza, entendida sin desplazamien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una prueb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djetivos, las fotos ajenas y las promesas de resultado. Una prueba se puede verificar, fechar y mostr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ecio o el rango se pone antes del bot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la persona no sabe cuánto va a gastar, no puede comprometerse. El botón no arregla esa dud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abe si un campo del formulario se qued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queda si tiene un uso que tú puedes escribir y explicar en el aviso. Si no lo puedes contestar, el campo sal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va el aviso de privacida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sible en la página, antes del botón, y se puede leer sin dejar ningún dato. Escondido, no cumpl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ambiar una sola cosa por revis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cambias dos o tres a la vez, la comparación de la semana siguiente no dice cuál funcionó.]]></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vertir es vende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nueve pregunta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nvertir es que la persona dé el paso que pediste; vender es la etapa siguiente y la decide la ofert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iez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ato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at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qué siete piezas tiene una página que convierte, cómo se revisan en nueve preguntas y por qué se pide cada dato. Siguiente paso de la ruta: la oferta, que es lo que hace que tu promesa valg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molde de las siete piezas y al ejemplo del taller. Casi siempre el fallo está en la promesa: si no se dice qué vendes, a quién y qué gana, las demás piezas no tienen sobre qué apoyars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siete piezas de una página que convierte y dices qué se pierde cuando falta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promesa de tu negocio en una frase que se entienda sin desplazamiento y sin contex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una prueba verificable y la distingues de un adjetivo, de una foto ajena y de una promesa de resul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si el precio o un rango se pone antes del botón, y explicas por qué.]]></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tu propia página con las nueve preguntas en orden y sales con tres cambios concretos y con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ara qué se pide cada dato, qué dice tu aviso de privacidad y qué seguimiento apagas porque no lo us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convertir de vender, y sabes que la oferta decide lo que la página promet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para el negocio que ya tiene una página, aunque sea una sola: un enlace en la biografía de tu perfil, la página de un servicio, el sitio donde dejas tu catálogo. Sirve igual para quien vive de un anuncio que trae gente a esa página: el anuncio es la etapa anterior y la página es el mecanismo que hace que esa gente avanc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dos cosas. La primera es el diseño: aquí no hay plantilla, ni paleta, ni tipografía. Si tu problema es que la página se ve fea, esto no lo arregla; lo que sí hace es decirte qué pieza falta, y muchas veces lo que falta no es el diseño sino la promesa. La segunda es el negocio que todavía no tiene página: en ese caso el orden correcto es el de las etapas —primero saber a quién le vas a hablar y qué vas a ofrecer—, y la página viene después, no ant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límite más importante es de honestidad: esta lección da método, no resultados. No hay un porcentaje de conversión que sea el correcto para tu negocio, ni un número de visitas que signifique «bien». Y sobre datos personales, cookies y aviso de privacidad, lo que aquí se explica es el camino común, no una regla cerrada: lo que aplica a tu negocio se revisa con la normatividad de tu estado y con un profesional. Esto no sustituye la asesoría legal de un profesional. Tus cifras son tuyas: se comparan contigo mismo y contra tu periodo anterior, nunca contra el negocio de al lad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524250"/>
                <a:gridCol w="2257425"/>
                <a:gridCol w="2333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página de aterrizaje y en qué se diferencia del anuncio que lleva a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Página de aterr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conceptual; la lección define su propia lista de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tratamiento de datos personales en México está sujeto a la ley federal de protección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Ley Federal de Protección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los requisitos de tu caso se revisan con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524250"/>
                <a:gridCol w="2257425"/>
                <a:gridCol w="2333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xisten unidades económicas registradas con su actividad y su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o que ya existe; no mide interés ni co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consultar en materia de protección al consum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b.mx: PROFECO, información al consum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general; no sustituye asesoría jurí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524250"/>
                <a:gridCol w="2257425"/>
                <a:gridCol w="2333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ifras, los nombres, los pedidos y los campos de formulario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omedios de conversión y las metas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los usa: cada número sale de tu propi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arables entre nego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C3%A1gina_de_aterrizaje"/>
              </a:rPr>
              <a:t><![CDATA[Wikipedia en español: Página de aterrizaje]]></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el anuncio con la página que lleva: la página es donde se explica la oferta con detalle. Sirve para nombrar la pieza, no para copiar el diseño de nadie.]]></a:t>
            </a:r>
          </a:p>
        </p:txBody>
      </p:sp>
      <p:sp>
        <p:nvSpPr>
          <p:cNvPr id="9" name=""/>
          <p:cNvSpPr txBox="1"/>
          <p:nvPr/>
        </p:nvSpPr>
        <p:spPr>
          <a:xfrm>
            <a:off x="514350" y="2486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Ley_Federal_de_Protecci%C3%B3n_de_Datos_Personales"/>
              </a:rPr>
              <a:t><![CDATA[Wikipedia en español: la ley federal de protección de datos personales]]></a:t>
            </a:r>
          </a:p>
        </p:txBody>
      </p:sp>
      <p:sp>
        <p:nvSpPr>
          <p:cNvPr id="10" name=""/>
          <p:cNvSpPr txBox="1"/>
          <p:nvPr/>
        </p:nvSpPr>
        <p:spPr>
          <a:xfrm>
            <a:off x="514350" y="28575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a como mapa, no como respuesta: los requisitos que apliquen a tu negocio se revisan con un profesional y con la normatividad de tu estado.]]></a:t>
            </a:r>
          </a:p>
        </p:txBody>
      </p:sp>
      <p:sp>
        <p:nvSpPr>
          <p:cNvPr id="11" name=""/>
          <p:cNvSpPr txBox="1"/>
          <p:nvPr/>
        </p:nvSpPr>
        <p:spPr>
          <a:xfrm>
            <a:off x="514350" y="3486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gob.mx/profeco"/>
              </a:rPr>
              <a:t><![CDATA[gob.mx: PROFECO, información al consumidor]]></a:t>
            </a:r>
          </a:p>
        </p:txBody>
      </p:sp>
      <p:sp>
        <p:nvSpPr>
          <p:cNvPr id="12" name=""/>
          <p:cNvSpPr txBox="1"/>
          <p:nvPr/>
        </p:nvSpPr>
        <p:spPr>
          <a:xfrm>
            <a:off x="514350" y="38576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 en tu página haces promesas de precio, entrega o garantía, aquí puedes revisar qué puede esperar un cliente y con qué conviene informarl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página que convierte»: «La oferta», la ruta siguiente del curso «El embudo de cuatro etapas». Lo que queda aquí —las siete piezas, la revisión en nueve preguntas y la vía correcta para pedir datos— también decide la oferta; sólo que la siguiente lo hace del lado de lo que la página promete: qué se ofrece a cambio del dato o de la atención del cliente, y por qué conviene que sea una sola cosa. Esta lección te dejó el criterio y el instrumento de revisión; la siguiente los lleva a esa ofert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2-oa01"/>
              </a:rPr>
              <a:t><![CDATA[La página que convie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abre tu página, haz la revisión de nueve preguntas y escribe las tres piezas que están peor, con un cambio y una fecha para cada una. Si al revisarla descubres que lo que falta no es la página sino lo que prometes, eso es exactamente lo que vas a resolver en la ruta sigu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2026-10-25T01:04:01Z</dcterms:created>
  <dcterms:modified xsi:type="dcterms:W3CDTF">2026-10-25T01:04:01Z</dcterms:modified>
  <dc:title>La página que convierte</dc:title>
  <dc:description>Presentación editable del OA «La página que convierte». Enlace: https://marketing.lumbre.lat/object/mkt-mec-r02-oa01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