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presProps" Target="presProps.xml"/>
  <Relationship Id="rId110" Type="http://schemas.openxmlformats.org/officeDocument/2006/relationships/viewProps" Target="viewProps.xml"/>
  <Relationship Id="rId11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el embudo»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el embudo»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el embudo»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el embudo»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r el embudo»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con ellas se miente»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con ellas se miente»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con ellas se mient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con ellas se miente» (2 de 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con ellas se miente» (3 de 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con ellas se miente» (4 de 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con ellas se miente» (5 de 5).]]></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cifras, una por una» (2 de 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cifras, una por una» (3 de 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cifras, una por una» (4 de 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uatro cifras, una por una» (5 de 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4-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levanta su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ller Bikesur (nombre ficticio) vende refacciones de bicicleta en un local de Culiacán; todos los datos de este ejercicio son inventados. El dueño llevaba un cuaderno con los pedidos del día, pero no separaba las entradas de las respuestas ni anotaba la fecha de corte. Cuando quiso comparar dos meses, no pudo: los números de los dos meses no estaban hechos con la misma regla. Ése es el punto de partida más común: no hace falta saber vender mejor, hace falta contar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levanta su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Definir las cuatro cifras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ió una línea por etapa: entradas = personas que dejaron un dato; respuestas = personas que contestaron con contenido; cierres = pedidos confirmados; recompras = clientes que volvieron a comprar sin que nadie les escribiera. Con esa definición escrita en una hoja pegada al mostrador, dejó de cambiar el criterio cada mes. Ese papel es la regla del juego: mientras esté escrita, cualquiera cuenta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levanta su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Fijar dónde se cuenta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adas: el formulario y el mensaje de la tienda. Respuestas: la conversación, con su fecha. Cierres: la nota de pedido. Recompras: la libreta de clientes. Una cifra por registro y ninguna repetida. Si una respuesta llega por dos lados, se anota una sola vez: el registro manda, no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levanta su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Contar el primer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semana del 6 al 12 de mayo (fechas inventadas para el ejercicio) anotó 38 entradas, 11 respuestas, 4 cierres y 2 recompras de clientes del mes anterior. Anotó también la fecha de corte: el domingo 12. Ese día empieza la serie, y a partir de ahí cualquier comparación es posible porque las dos semanas se contaron con la misma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levanta su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eer la primera lín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adas: 38. Respuestas: 11 sobre 38. Cierres: 4 sobre 11. Recompras: 2 sobre los clientes que ya tenía. La pregunta que responde esta línea no es «cuánto vendí», sino «dónde se pierde la gente». En este caso la caída más grande está entre las entradas y las respuestas: contesta menos de tres de cada diez que llegan. Eso apunta a la primera etapa del embudo, no a la oferta ni a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taller que levanta su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este ejemplo NO de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38, 11, 4 y 2 sean buenos o malos. No hay forma de saberlo sin el periodo anterior y sin saber cómo se compara ese tramo con el mismo tramo del año pasado. Estas cifras no dicen si el taller va bien: dicen dónde hay que mirar la próxima semana. Y una cifra sola, sin su denominador y sin su periodo, no dice absolutament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3: son las personas que contestaron con contenido, y se cuenta en la conversación,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fuerte es la que trae contenido: una pregunta de precio es una señal de que la persona se interesó. Un saludo no demuestra que alguien entendió o que le importó, y sumarlo hace que el embudo se vea mejor de lo que es. La cifra se cuenta en la conversación, con su fecha, y se separa de la de entradas: 25 llegaron, 3 respondieron con contenido, y la diferencia entre ambos números es justo lo que hay que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respuestas: personas que contestaron con contenido. Las señales débiles no se suman a las fuertes en la misma cas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4-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 qué periodicidad se revisa» (2 de 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 qué periodicidad se revisa» (3 de 5).]]></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 qué periodicidad se revisa» (4 de 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 qué periodicidad se revisa» (5 de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4-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cumulado sólo crece: comparar un total de seis meses contra un total de un mes no dice nada, porque los periodos no son del mismo tamaño y una de las dos cifras incluye muchísimos más días que la otra. Lo que sirve es la cifra de un periodo con su fecha de corte, comparada contra el mismo periodo anterior. El acumulado sirve para saber cuánto has hecho en total; para localizar el problema, necesitas 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l periodo: una cifra sólo se compara con otra del mismo tramo de tiempo, contada con la misma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4-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ada mes, porque es el tramo en el que tu negocio se parece a sí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orte más frecuente que aguanta tu negocio es el que decide, no el más frecuente que puedes sostener. En un negocio con temporadas, la semana queda metida dentro de un mes con días que no lo representan, así que el corte semanal produce números que no significan nada; el mes es el tramo en el que la comparación tiene sentido. La rutina no es opcional: lo que hace falta es un día fijo y la definición escrita. Si cambias de periodo cada mes, la serie no sirve par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eriodicidad: el corte debe ser el mismo siempre y el periodo debe permitir comparar; el intervalo lo decide el ritmo real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4-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confusiones que arruinan el tablero»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inco confusiones que arruinan el tablero»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número de personas que dejaron su dato durante la semana → Cifra de periodo: describe un tramo de tiemp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nversación donde se anotan los mensajes con su fecha → Registro: el lugar único donde vive es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total de todo lo que has contado desde que abriste el negocio → Acumulado: sirve para saber cuánto hiciste en total, no para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omingo 12, con la semana del 6 al 12 → Fecha de corte: el día en que se cierra la cuenta del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es semanas de cifras contadas con la misma definición, una tras otra → Serie: lo que hace comparables dos peri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ocabulario de la lección: cifra de periodo, registro, acumulado, fecha de corte y ser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4-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38 entradas contadas entre el lunes y el domingo → Es una cifra de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total de entradas que has tenido desde que abriste → Es un acum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formulario donde la gente deja su dato → Es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s visitas a tu perfil durante el mes → No cuenta para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s respuestas contadas en la conversación, con su fecha → Es una cifra de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hoja donde guardas una línea por semana → Es u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número de seguidores que nunca te escribieron → No cuenta para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Todos los pedidos que has hecho desde que abriste → Es un acum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categorías del tablero: cifra de periodo, acumulado, registro y lo que no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4-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nominador · periodo · fecha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nominador, periodo, fecha de corte y registro son las cuatro piezas que hacen que un número sea una medición y no un conteo. Con las dos primeras la cifra se lee sobre su base y se compara contra un tramo equivalente; con las dos últimas se sabe dónde vive y hasta cuándo abarca, que es lo que permite que dos periodos distintos, contados por personas distintas, signifique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del glosario de la lección, aplicadas a un tabler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4-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ec-r04-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en cuatro pasos» (2 de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en cuatro pasos» (3 de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la revisión en cuatro pasos» (4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r las cuatro cifras del periodo con la definición escrita → Comparar las cuatro cifras contra el mismo periodo anterior → Localizar la etapa donde se perdió más gente, en números y en proporción → Escribir la hipótesis antes de tocar nada → Cambiar una sola cosa y medirla en el periodo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usa lo que dejó el anterior: sin la línea contada no hay comparación, sin comparación no hay etapa sospechosa, y sin hipótesis escrita el cambio no es atribuible a nada. El último paso no cierra el ciclo: lo abre, porque la medición del cambio ocurre en el periodo siguiente y con la misma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pasos de la revisión: contar, comparar, localizar y cambiar una sola cosa, con la hipótesis escrit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4-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l me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serie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ierre del mes, el dueño del taller ficticio tenía tres líneas en la hoja: la del mes anterior, la del mes en curso y la del mismo mes del año pasado. Las tres con cifras inventadas para el ejercicio. La serie no dice cuál de las tres es buena: dice cuál es comparable, y comparable es lo único que hace falta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l me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Comparar, no promed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tres líneas no tenían la misma longitud: el mes pasado hubo una semana de inventario cerrado y este mes no. Promediar las tres habría mezclado un mes con un mes y le habría quitado el sentido. La comparación posible era entre los dos meses completos, y sólo entre eso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l me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ocalizar el esl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entradas de este mes fueron mayores que las del mes anterior, pero las respuestas no. La diferencia, entonces, no estaba en la etapa de atraer: estaba entre llegar y contestar. El problema no era de oferta ni de precio: era de respuesta. Eso es exactamente lo que el tablero permite ver y lo que una intuición sobre «el mercado está flojo» no per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l me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scribir la hipótesis antes 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ó una sola línea en la hoja: «Si contesto los primeros mensajes antes de abrir el local, suben las respuestas». La línea se escribe antes del cambio, no después: escrita después, cualquier resultado se puede explicar con lo que hiciste, y la revisión deja de ense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l me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ambiar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ió contestar los mensajes antes de abrir, en lugar de contestarlos a media tarde. No cambió el aviso, ni la página, ni la oferta, ni el precio. Tres cambios en el mismo mes habrían dejado la serie sin explicación y el trimestre desperdic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revisión del mes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a lectur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es siguiente volvió a contar lo mismo, con la misma definición y el mismo día de corte, y comparó. Las respuestas se movieron y las entradas se mantuvieron parecidas. Con un solo cambio, el corte siguiente sí puede decir algo. Y si no se hubiera movido, también habría dicho algo: que la etapa sospechosa era otra. Esa diferencia entre una revisión y un deseo es la que paga el trabajo de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e mes anoté las entradas del lunes al domingo y el mes pasado del lunes al sábado; ya compar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mezcla apariciones con respuestas y toma el número grande como señal de que el embudo funciona: son dos cosas distintas y sólo una de ellas es una etapa. La segunda compara periodos de distinta longitud, porque el mes pasado tenía un día menos: los periodos tienen que ser iguales para que la comparación signifique algo. La tercera sí se sostiene, porque reúne cifra, fecha de corte y origen, que es exactamente el mínimo del registro. La cuarta usa un acumulado para decidir, y un acumulado sólo crece. La quinta también se sostiene: separa las respuestas con contenido de las que no lo tienen y deja claro que esas 11 se leen sobre las 3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las apariciones no son entradas; los periodos comparados deben ser iguales; la cifra necesita fecha de corte y origen; el acumulado no se usa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ec-r04-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en una hoja las cuatro cifras de tu negocio: cada una con su denominador, su periodo, su fecha de corte y el registro donde vive. Después elige una periodicidad fija y anótala en tu agenda como un bloque que no se mueve. Si al contarlo descubres que una de tus cifras no se puede contar en un solo sitio, ése es el trabajo de esta semana: arreglarlo antes de comparar nada. No necesitas los datos de tu operación para hacer el ejercicio; con la estructura y una cuenta de ejemplo te b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la revisión en cuatro pas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la revisión en cuatro pasos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cifra sin denominador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se puede leer sobre su base: dos números sin una base común no se comparan. El denominador es lo que convierte un conteo en una me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acumulado y peri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cumulado es todo lo que has contado desde el principio y sólo crece; el periodo es el tramo que la cifra describe y sí se puede comparar contra el mismo tram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vive cad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 solo registro: el formulario o el mensaje para las entradas, la conversación para las respuestas, el pedido para los cierres, la libreta de clientes para las re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da cuánto se re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cuatro momentos: se anota cada día, se cuentan las cuatro cifras cada semana, se compara contra el mes anterior cada mes y se cambia una sola cosa cada trimestre. Lo que no cambia es la fecha de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respuesta débil no se cuenta junto a una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dicen lo mismo. Un saludo no demuestra que alguien entendió o que le importó; sumarlos hace que el embudo se vea mejor de lo que es y esconde dónde se está perdiendo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cambias la definición de una cifra a mitad de ser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dices, anotas la fecha del cambio y empiezas la serie otra vez con la definición nueva. Comparar antes y después con reglas distintas no dic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hipótesis se escribe antes d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crita después, cualquier resultado se puede explicar con lo que hiciste. Escrita antes, el periodo siguiente puede decirte si tu lectura del problema era correcta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2 de 3).]]></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y límites de esta lección» (3 de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ec-r04-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3805" r:id="rId1"/>
    <p:sldLayoutId id="2481923806" r:id="rId2"/>
    <p:sldLayoutId id="2481923807" r:id="rId3"/>
    <p:sldLayoutId id="248192380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df7c4ecf055be75565b5d099649dadb73765add4d329d061.jpg"/>
  <Relationship Id="rId3" Type="http://schemas.openxmlformats.org/officeDocument/2006/relationships/hyperlink" Target="https://marketing.lumbre.lat/object/mkt-mec-r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hyperlink" Target="https://marketing.lumbre.lat/object/mkt-mec-r04-oa01" TargetMode="External"/>
  <Relationship Id="rId4" Type="http://schemas.openxmlformats.org/officeDocument/2006/relationships/hyperlink" Target="https://marketing.lumbre.lat/object/mkt-mec-r04-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hyperlink" Target="https://marketing.lumbre.lat/object/mkt-mec-r04-oa01" TargetMode="External"/>
  <Relationship Id="rId4" Type="http://schemas.openxmlformats.org/officeDocument/2006/relationships/hyperlink" Target="https://marketing.lumbre.lat/object/mkt-mec-r04-oa01"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hyperlink" Target="https://marketing.lumbre.lat/object/mkt-mec-r04-oa01" TargetMode="External"/>
  <Relationship Id="rId4" Type="http://schemas.openxmlformats.org/officeDocument/2006/relationships/hyperlink" Target="https://marketing.lumbre.lat/object/mkt-mec-r04-oa01"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hyperlink" Target="https://marketing.lumbre.lat/object/mkt-mec-r04-oa01" TargetMode="External"/>
  <Relationship Id="rId4" Type="http://schemas.openxmlformats.org/officeDocument/2006/relationships/hyperlink" Target="https://marketing.lumbre.lat/object/mkt-mec-r04-oa01" TargetMode="External"/>
  <Relationship Id="rId5"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hyperlink" Target="https://marketing.lumbre.lat/object/mkt-mec-r04-oa01" TargetMode="External"/>
  <Relationship Id="rId4"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hyperlink" Target="https://www.inegi.org.mx/programas/denue/" TargetMode="External"/>
  <Relationship Id="rId4" Type="http://schemas.openxmlformats.org/officeDocument/2006/relationships/hyperlink" Target="https://es.wikipedia.org/wiki/Embudo" TargetMode="Externa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ec-r04-oa01" TargetMode="External"/>
  <Relationship Id="rId3" Type="http://schemas.openxmlformats.org/officeDocument/2006/relationships/notesSlide" Target="../notesSlides/notesSlide10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mbu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fr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utin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ec-r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qué se cuenta exactamente en cada etapa de tu embudo, en qué registro vive cada cifra y cada cuánto se revisa, y levantar un tablero de cuatro números con su denominador, su periodo y su fecha de corte para leerlos con periodicidad fi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 la ruta «Medir el embudo» del curso «El embudo de cuatro etapas». Enseña a contar una sola cosa por etapa, en un solo registro, y a revisarla siempre en la misma fecha. Incluye glosario de ocho términos, dos casos resueltos con datos ficticios, ocho actividades con puntuación automática, dos juegos de repaso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edición de embudo · cuatro cifras · denominador · periodo de medición · fecha de corte · rutina de revisión · registro único · PyME en Méx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el embud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s el mes y no sabes decir si fue mejor o peor que el mes pasado. No porque no tengas nada escrito: tienes mensajes, la libreta del mostrador, una carpeta con fotos de los trabajos que hiciste. Lo que no tienes es un número que puedas comparar con el mismo número del mes pas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el embud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no es que falten datos: es que los datos están repartidos y nadie dijo dónde se cuenta cada cosa. Una persona cuenta las visitas del perfil, otra los mensajes que le contestaron, el dueño los recibos que emitió. Al cierre del mes hay tres números que no se hablan entre ellos y una reunión donde nadie se atreve a decir cuál es el bue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el embud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resuelve exactamente eso. No te va a dar un promedio del sector ni una meta de cierre: no existe un porcentaje de conversión que sea el correcto para tu negocio. Te va a dar algo más útil y más aburrido: qué se cuenta en cada etapa, en qué registro vive cada cifra y cada cuánto se revisa, para que la revisión sirva y no sea un ritual de lu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el embud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6]]></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para cada una de las cuatro etapas, qué se cuenta exactamente, dónde se cuenta y con qué periodicidad se revisa. Levantar un tablero de cuatro cifras con su denominador, su periodo y su fecha de corte. Leer ese tablero comparándolo contra el mismo periodo anterior, localizar la etapa donde se pierde más gente y proponer un solo cambio, escrito antes de aplicarlo. Todo con tu propia cuenta: sin promedios ajenos, sin metas de sector y sin herramientas nuev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el embud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las cuatro cifras, el registro donde vive cada una, su denominador, su periodo y la periodicidad con la que se revisa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un promedio del sector, una meta de cierre ni un número de referencia. Esos números no existen, y si existieran no servirían para tu negoci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pide que compres una herramienta ni que abras una cuenta: la hoja de cálculo que ya usas, o una libreta y una pluma, alcanz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r el embud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6]]></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pide datos de tu operación: el ejercicio se resuelve con la estructura y con una cuenta de ejemplo claramente marcada como fictici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los nombres y los negocios de los ejemplos son inventados para el ejercicio y están señalados como t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se usan mal casi todos los días y, cuando se usan mal, el tablero miente sin que nadie lo note.]]></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fra]]></a:t>
            </a:r>
            <a:r>
              <a:rPr lang="en-US" strike="noStrike" sz="2100" spc="0" u="none" cap="none">
                <a:solidFill>
                  <a:srgbClr val="1B2438">
                    <a:alpha val="100000"/>
                  </a:srgbClr>
                </a:solidFill>
                <a:latin typeface="Calibri"/>
              </a:rPr>
              <a:t><![CDATA[ es un número con nombre: no «los mensajes», sino «respuestas de la semana». Una cifra sin nombre no se puede comparar con nada ni discutir con nadie: cuando alguien dice «tengo muchas visitas», no se sabe contra qué.]]></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nominador]]></a:t>
            </a:r>
            <a:r>
              <a:rPr lang="en-US" strike="noStrike" sz="2100" spc="0" u="none" cap="none">
                <a:solidFill>
                  <a:srgbClr val="1B2438">
                    <a:alpha val="100000"/>
                  </a:srgbClr>
                </a:solidFill>
                <a:latin typeface="Calibri"/>
              </a:rPr>
              <a:t><![CDATA[ es la base sobre la que se lee una cifra. Si de 38 entradas respondieron 11, el denominador son esas 38 entradas. El denominador convierte dos números sueltos en una comparación posible: por eso es la diferencia entre un conteo y una medi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riodo]]></a:t>
            </a:r>
            <a:r>
              <a:rPr lang="en-US" strike="noStrike" sz="2100" spc="0" u="none" cap="none">
                <a:solidFill>
                  <a:srgbClr val="1B2438">
                    <a:alpha val="100000"/>
                  </a:srgbClr>
                </a:solidFill>
                <a:latin typeface="Calibri"/>
              </a:rPr>
              <a:t><![CDATA[ es el tramo que la cifra describe: la semana, el mes, el trimestre. Un número sin periodo no significa nada, porque no se sabe contra qué se compara. Y hay que distinguir el periodo del acumulado: un acumulado es todo lo que has contado desde que abriste y sólo crece; compararlo con el mes pasado es como comparar el agua de una bañera con la de un balde.]]></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utina]]></a:t>
            </a:r>
            <a:r>
              <a:rPr lang="en-US" strike="noStrike" sz="2100" spc="0" u="none" cap="none">
                <a:solidFill>
                  <a:srgbClr val="1B2438">
                    <a:alpha val="100000"/>
                  </a:srgbClr>
                </a:solidFill>
                <a:latin typeface="Calibri"/>
              </a:rPr>
              <a:t><![CDATA[ es la fecha y el ritual que se repiten: el lunes se cuentan las cuatro cifras, siempre el lunes, aunque la semana haya sido mala. La rutina convierte cuatro números sueltos en una serie compara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dos cosas más lo completan: un ]]></a:t>
            </a:r>
            <a:r>
              <a:rPr lang="en-US" b="1"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que es el lugar único donde vive esa cifra, y una ]]></a:t>
            </a:r>
            <a:r>
              <a:rPr lang="en-US" b="1" strike="noStrike" sz="2100" spc="0" u="none" cap="none">
                <a:solidFill>
                  <a:srgbClr val="1B2438">
                    <a:alpha val="100000"/>
                  </a:srgbClr>
                </a:solidFill>
                <a:latin typeface="Calibri"/>
              </a:rPr>
              <a:t><![CDATA[fecha de corte]]></a:t>
            </a:r>
            <a:r>
              <a:rPr lang="en-US" strike="noStrike" sz="2100" spc="0" u="none" cap="none">
                <a:solidFill>
                  <a:srgbClr val="1B2438">
                    <a:alpha val="100000"/>
                  </a:srgbClr>
                </a:solidFill>
                <a:latin typeface="Calibri"/>
              </a:rPr>
              <a:t><![CDATA[, que es el día en que se cierra la cuenta del periodo. Con esas cinco piezas tu tablero deja de ser una lista de número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medición. Estas palabras salen en las lecciones siguientes; tenlas a la mano antes de abrir la ho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657350"/>
                <a:gridCol w="2276475"/>
                <a:gridCol w="21812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asi se confu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con nombre de etapa: entradas, respuestas, cierres o recomp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otal de todo el año. Un acumulado no es una cifra de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tu tablero, una casilla por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57350"/>
                <a:gridCol w="2276475"/>
                <a:gridCol w="21812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asi se confu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omi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sobre la que se lee la cifra: de cuántas personas hab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grande de la etapa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misma casilla, anotado como b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mo que la cifra describe: semana, mes o trimes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en que anotaste. La fecha de captura no es 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encabezado del tabl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57350"/>
                <a:gridCol w="2276475"/>
                <a:gridCol w="21812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asi se confu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el que se cierra la cuenta d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en que te dio tiempo a cont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riba del tablero, siempre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gar único donde vive esa cifra: formulario, conversación,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moria, o dos sitios a la ve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de tu archivo o de tu lib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6]]></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657350"/>
                <a:gridCol w="2276475"/>
                <a:gridCol w="21812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asi se confu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echo concreto que demuestra que alguien pasó de una etapa a l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reacción débil. Un saludo no es lo mismo que un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registro de la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os periodos medidos con la misma definición, uno detrás del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grande. La serie permite ver la ten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la hoja donde guardas una línea por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6]]></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657350"/>
                <a:gridCol w="2276475"/>
                <a:gridCol w="2181225"/>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casi se confu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ive en tu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fija y el ritual corto que se repit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tención de revisarlo. La rutina es la fecha, no la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tu agenda, como bloque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ifra de cada etapa, el registro donde se anota y cada cuánto se revisa. Esta tabla es la que el resto de la lección desarrolla; si algo no cabe en una de las tres filas, todavía no está decidid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que-se-cuen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finir las cuatro cifras hay que decidir una cosa que casi nadie decide: qué es una persona y qué es un evento.]]></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cuenta una vez, aunque te escriba dos veces, aunque te llame y además te escriba, aunque aparezca en dos canales distintos. La cifra cuenta personas, no hechos: cuando se cuenta la conversación completa, el mismo cliente que te escribió el lunes y volvió el jueves aparece dos veces y tu embudo parece tener más gente de la que tie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vento, en cambio, sí se cuenta más de una vez: una llamada y un mensaje son dos eventos, pero es una persona. Por eso los dos criterios se contradicen si los mezclas en la misma casilla: o cuentas eventos y aceptas que hay duplicados, o cuentas personas y aceptas que tienes que depurar.]]></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funciona para una PyME es la de las personas, porque el dueño del negocio reconoce a sus clientes. Cuando ya no puedes reconocerlos, el registro necesita un identificador por persona y depurar deja de ser opcional: ese problema no se resuelve contando más, se resuelve con un regist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tercera decisión, la más barata: qué cuenta como «entró». Una persona que te ve pasar por la calle no entró; una que te vio en un anuncio y no te escribió, tampoco. Entra quien deja una señal: un mensaje, un formulario, una llamada, una conversación en la que te dejan un dato. Todo lo demás son apariciones: sirven para saber que te vieron, no para saber que te buscar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06]]></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usión clave: contar no es medi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número grande puede ser un negocio sano o un negocio roto. «Llegaron 60 personas» suena bien; si de esas 60 contestaron 4, tu problema no son las 60, son las 4, y ese problema está antes de la venta. Al revés: «vendimos 6» suena poco, pero si nunca hiciste que nadie te buscara, lo que hay que arreglar es la entrada y no la ven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con ellas se mient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6]]></a:t>
            </a:r>
          </a:p>
        </p:txBody>
      </p:sp>
      <p:sp>
        <p:nvSpPr>
          <p:cNvPr id="7" name="" descr=""/>
          <p:cNvSpPr/>
          <p:nvPr/>
        </p:nvSpPr>
        <p:spPr>
          <a:xfrm>
            <a:off x="514350" y="1219200"/>
            <a:ext cx="8115300" cy="32861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861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número grande, por sí solo, no dice nada. Lo que dice algo es la proporción sobre su base, leída junto al periodo y comparada contra el mismo periodo anterior. Por eso el tablero tiene cuatro casillas y no una: cada casilla es una pregunta distinta sobre el mismo tramo de tiempo.]]></a:t>
            </a:r>
          </a:p>
        </p:txBody>
      </p:sp>
      <p:sp>
        <p:nvSpPr>
          <p:cNvPr id="10" name=""/>
          <p:cNvSpPr txBox="1"/>
          <p:nvPr/>
        </p:nvSpPr>
        <p:spPr>
          <a:xfrm>
            <a:off x="685800" y="28670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hay una trampa más, la del acumulado. Si llevas en una sola casilla el total de lo que has contado desde que abriste, ese número sólo crece y jamás te dirá nada. El acumulado sirve para saber cuánto has hecho en total; para decidir hay que usar el perio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ifras, una por un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tradas.]]></a:t>
            </a:r>
            <a:r>
              <a:rPr lang="en-US" strike="noStrike" sz="2100" spc="0" u="none" cap="none">
                <a:solidFill>
                  <a:srgbClr val="1B2438">
                    <a:alpha val="100000"/>
                  </a:srgbClr>
                </a:solidFill>
                <a:latin typeface="Calibri"/>
              </a:rPr>
              <a:t><![CDATA[ Cuentas las personas que llegaron y dejaron una señal: llenaron el formulario, escribieron por mensaje, te llamaron, o llegaron por una recomendación. Lo que cuenta es la persona, no el contacto. Lo que NO cuenta: las visitas a tu perfil, las impresiones de un aviso, los seguidores que nunca te escribieron. Esas son apariciones, no entrad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ifras, una por un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spuestas.]]></a:t>
            </a:r>
            <a:r>
              <a:rPr lang="en-US" strike="noStrike" sz="2100" spc="0" u="none" cap="none">
                <a:solidFill>
                  <a:srgbClr val="1B2438">
                    <a:alpha val="100000"/>
                  </a:srgbClr>
                </a:solidFill>
                <a:latin typeface="Calibri"/>
              </a:rPr>
              <a:t><![CDATA[ Cuentas las personas que contestaron algo con contenido: preguntaron un precio, pidieron información, mandaron un dato de su negocio o propusieron una fecha. Lo que NO cuenta: los «hola», los agradecimientos por un trabajo ya entregado, los mensajes automáticos que manda un sistema. Y una regla de oro: separa respuestas fuertes de débiles y nunca las sumes en la misma casilla. Una petición de precio es una señal fuerte; un «cuéntame más» es una señal débi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ifras, una por un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erres.]]></a:t>
            </a:r>
            <a:r>
              <a:rPr lang="en-US" strike="noStrike" sz="2100" spc="0" u="none" cap="none">
                <a:solidFill>
                  <a:srgbClr val="1B2438">
                    <a:alpha val="100000"/>
                  </a:srgbClr>
                </a:solidFill>
                <a:latin typeface="Calibri"/>
              </a:rPr>
              <a:t><![CDATA[ Cuentas los pedidos confirmados, las citas agendadas o los contratos firmados, según lo que sea una venta en tu negocio. Lo que NO cuenta: las cotizaciones que mandaste, las facturas no pagadas, las visitas a una página que no dejaron nada. Una cotización es una intención; un cierre es un hech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ifras, una por un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mpras.]]></a:t>
            </a:r>
            <a:r>
              <a:rPr lang="en-US" strike="noStrike" sz="2100" spc="0" u="none" cap="none">
                <a:solidFill>
                  <a:srgbClr val="1B2438">
                    <a:alpha val="100000"/>
                  </a:srgbClr>
                </a:solidFill>
                <a:latin typeface="Calibri"/>
              </a:rPr>
              <a:t><![CDATA[ Cuentas los clientes que volvieron a comprar sin que nadie les escribiera primero, dentro del periodo que estás midiendo. Lo que NO cuenta: los contactos que no volvieron, ni las compras que hiciste por cortesía a un conocido. Y un detalle que casi nadie considera: la recompra tarda más que el resto. Cuando cierras la semana, las recompras de los clientes que compraron hace dos semanas todavía no han ocurrido; por eso el número va con rezago y conviene leerlo en la revisión del mes, no en el corte del dí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ifras, una por un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ifra tiene su denominador: las entradas se leen sobre sí mismas, las respuestas sobre las entradas, los cierres sobre las respuestas y las recompras sobre los clientes que ya tenías. Ese encadenamiento convierte cuatro números sueltos en una lectura de dónde se rompe tu cade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uatro cifras, una por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fila dice dónde se cuenta la cifra y, en la línea delgada, qué no se cuenta ahí. Escribir lo que no cuenta es la mitad del trabajo: sin esa línea, un registro acaba guardando de más y el tablero mien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gistro-cifr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ifras, una por una · Ejemplo resuelto (caso ficticio): el taller que levanta su tablero · Paso 1 de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unto de partid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ller Bikesur (nombre ficticio) vende refacciones de bicicleta en un local de Culiacán; todos los datos de este ejercicio son inventados. El dueño llevaba un cuaderno con los pedidos del día, pero no separaba las entradas de las respuestas ni anotaba la fecha de corte. Cuando quiso comparar dos meses, no pudo: los números de los dos meses no estaban hechos con la misma regla. Ése es el punto de partida más común: no hace falta saber vender mejor, hace falta contar igua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ifras, una por una · Ejemplo resuelto (caso ficticio): el taller que levanta su tablero · Paso 2 de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Definir las cuatro cifras por escrit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ó una línea por etapa: entradas = personas que dejaron un dato; respuestas = personas que contestaron con contenido; cierres = pedidos confirmados; recompras = clientes que volvieron a comprar sin que nadie les escribiera. Con esa definición escrita en una hoja pegada al mostrador, dejó de cambiar el criterio cada mes. Ese papel es la regla del juego: mientras esté escrita, cualquiera cuenta lo mism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ifras, una por una · Ejemplo resuelto (caso ficticio): el taller que levanta su tabler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Fijar dónde se cuenta cada un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das: el formulario y el mensaje de la tienda. Respuestas: la conversación, con su fecha. Cierres: la nota de pedido. Recompras: la libreta de clientes. Una cifra por registro y ninguna repetida. Si una respuesta llega por dos lados, se anota una sola vez: el registro manda, no la memor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ifras, una por una · Ejemplo resuelto (caso ficticio): el taller que levanta su tabler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ntar el primer period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semana del 6 al 12 de mayo (fechas inventadas para el ejercicio) anotó 38 entradas, 11 respuestas, 4 cierres y 2 recompras de clientes del mes anterior. Anotó también la fecha de corte: el domingo 12. Ese día empieza la serie, y a partir de ahí cualquier comparación es posible porque las dos semanas se contaron con la misma defini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ifras, una por una · Ejemplo resuelto (caso ficticio): el taller que levanta su tablero · Paso 5 de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0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eer la primera líne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das: 38. Respuestas: 11 sobre 38. Cierres: 4 sobre 11. Recompras: 2 sobre los clientes que ya tenía. La pregunta que responde esta línea no es «cuánto vendí», sino «dónde se pierde la gente». En este caso la caída más grande está entre las entradas y las respuestas: contesta menos de tres de cada diez que llegan. Eso apunta a la primera etapa del embudo, no a la oferta ni al preci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uatro cifras, una por una · Ejemplo resuelto (caso ficticio): el taller que levanta su tabler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este ejemplo NO demuestr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38, 11, 4 y 2 sean buenos o malos. No hay forma de saberlo sin el periodo anterior y sin saber cómo se compara ese tramo con el mismo tramo del año pasado. Estas cifras no dicen si el taller va bien: dicen dónde hay que mirar la próxima semana. Y una cifra sola, sin su denominador y sin su periodo, no dice absolutamente n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uatro cifras, una por un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la semana entran 25 personas a tu grupo de mensajes. De ellas, 9 más contestan con un saludo y solo 3 escribieron preguntando el precio. ¿Cuál es tu cifra de respuestas y dónde se cuent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9: son las personas que contestaron, y se cuenta en el grupo de mensaje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3: son las personas que contestaron con contenido, y se cuenta en la conversación, con su fech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25: son las personas del grupo, y el grupo es la primera etapa de tu embud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12: respuestas más saludos, para no dejar fuera a nadie que escribió.]]></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periodicidad se revis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no es contar una vez: es contar siempre igual. La periodicidad no es un capricho del método, es lo que hace comparables las cifras de dos periodos. Si esta semana cuentas del lunes al domingo y la siguiente del lunes al sábado, no tienes dos cifras: tienes dos cosas distintas con el mismo nombre.]]></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uatro momentos y cada uno tiene un trabajo disti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periodicidad se revis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día: anotar.]]></a:t>
            </a:r>
            <a:r>
              <a:rPr lang="en-US" strike="noStrike" sz="2100" spc="0" u="none" cap="none">
                <a:solidFill>
                  <a:srgbClr val="1B2438">
                    <a:alpha val="100000"/>
                  </a:srgbClr>
                </a:solidFill>
                <a:latin typeface="Calibri"/>
              </a:rPr>
              <a:t><![CDATA[ Es el único momento en que se capturan las señales, y por eso es el más importante y el más fácil de saltarse. Se anota qué respondió, qué pidió y qué se entregó. No se analiza nada: un solo día no permite concluir, y si empiezas a sacar conclusiones diarias cambiarás de opinión cada mar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periodicidad se revis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semana: contar.]]></a:t>
            </a:r>
            <a:r>
              <a:rPr lang="en-US" strike="noStrike" sz="2100" spc="0" u="none" cap="none">
                <a:solidFill>
                  <a:srgbClr val="1B2438">
                    <a:alpha val="100000"/>
                  </a:srgbClr>
                </a:solidFill>
                <a:latin typeface="Calibri"/>
              </a:rPr>
              <a:t><![CDATA[ Al cierre de la semana se cuentan las cuatro cifras del periodo y se anotan en la serie. Es corto: cuatro números, un denominador y una fecha de corte. Aquí se compara con la semana anterior y se anota en una sola línea qué pasó, pero no se cambia el mecanismo: una semana es muy corta para saber si un cambio funcion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periodicidad se revis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mes: comparar.]]></a:t>
            </a:r>
            <a:r>
              <a:rPr lang="en-US" strike="noStrike" sz="2100" spc="0" u="none" cap="none">
                <a:solidFill>
                  <a:srgbClr val="1B2438">
                    <a:alpha val="100000"/>
                  </a:srgbClr>
                </a:solidFill>
                <a:latin typeface="Calibri"/>
              </a:rPr>
              <a:t><![CDATA[ Al cierre del mes se comparan las cuatro cifras contra el mes anterior y se busca el eslabón donde se perdió más gente. También se revisa si el registro sigue siendo el mismo: si cambió algo, hay que decirlo y empezar la serie otra vez, con la definición nueva anotada y la fecha del cambio.]]></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trimestre: cambiar.]]></a:t>
            </a:r>
            <a:r>
              <a:rPr lang="en-US" strike="noStrike" sz="2100" spc="0" u="none" cap="none">
                <a:solidFill>
                  <a:srgbClr val="1B2438">
                    <a:alpha val="100000"/>
                  </a:srgbClr>
                </a:solidFill>
                <a:latin typeface="Calibri"/>
              </a:rPr>
              <a:t><![CDATA[ Una sola vez al trimestre se decide un cambio del mecanismo y se aplica. Una sola cosa, porque si cambias tres a la vez el siguiente corte no va a poder decirte cuál movió el número. Y el cambio se mide en el periodo siguiente, no en el mism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periodicidad se revis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negocio tiene su propio ritmo: un taller que vive de temporadas necesita mirar el mes; uno que recibe clientes todos los días, la semana. Lo que no se negocia es que el corte sea el mismo siempre y que la fecha quede escrita: si cambias la periodicidad, el trabajo anterior se pierde, porque no hay forma de compararl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periodicidad se revi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momentos de la rutina. La segunda línea de cada fila es tan importante como la primera: saber qué NO se hace en ese momento es lo que evita cambiar el mecanismo tres veces antes de tener un solo dato comparable.]]></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eriodicidad-revision.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 qué periodicidad se revi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vas el total de respuestas de los últimos seis meses en una casilla y lo comparas contra el total del mes pasado. Con eso ya sabes en qué etapa se está rompiendo tu caden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n qué periodicidad se revis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negocio tiene temporadas fuertes y temporadas flojas, y los meses se parecen entre sí. ¿Qué periodicidad te sirve mejor para el tablero de cuatro cifr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da día, porque así no se te escapa nada de lo que pasa.]]></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da mes, porque es el tramo en el que tu negocio se parece a sí mismo.]]></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da trimestre, porque es el periodo más largo que se puede compar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6]]></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te acuerdes, porque lo importante no es la fecha sino que quede escri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onfusiones que arruinan el table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s los tableros que no sirven fallan por una de estas cinco cosas, y ninguna se nota mirando el número: se nota cuando intentas compararlo.]]></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a:t>
            </a:r>
            <a:r>
              <a:rPr lang="en-US" b="1" strike="noStrike" sz="2100" spc="0" u="none" cap="none">
                <a:solidFill>
                  <a:srgbClr val="1B2438">
                    <a:alpha val="100000"/>
                  </a:srgbClr>
                </a:solidFill>
                <a:latin typeface="Calibri"/>
              </a:rPr>
              <a:t><![CDATA[contar dos veces]]></a:t>
            </a:r>
            <a:r>
              <a:rPr lang="en-US" strike="noStrike" sz="2100" spc="0" u="none" cap="none">
                <a:solidFill>
                  <a:srgbClr val="1B2438">
                    <a:alpha val="100000"/>
                  </a:srgbClr>
                </a:solidFill>
                <a:latin typeface="Calibri"/>
              </a:rPr>
              <a:t><![CDATA[. La misma persona que escribe por el formulario y también te llega por el mensaje queda en dos casillas, o el mismo cliente que compra dos veces en el periodo se cuenta como dos recompras. El síntoma es un embudo que se ve mejor de lo que 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onfusiones que arruinan el table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a:t>
            </a:r>
            <a:r>
              <a:rPr lang="en-US" b="1" strike="noStrike" sz="2100" spc="0" u="none" cap="none">
                <a:solidFill>
                  <a:srgbClr val="1B2438">
                    <a:alpha val="100000"/>
                  </a:srgbClr>
                </a:solidFill>
                <a:latin typeface="Calibri"/>
              </a:rPr>
              <a:t><![CDATA[cambiar la definición a mitad de serie]]></a:t>
            </a:r>
            <a:r>
              <a:rPr lang="en-US" strike="noStrike" sz="2100" spc="0" u="none" cap="none">
                <a:solidFill>
                  <a:srgbClr val="1B2438">
                    <a:alpha val="100000"/>
                  </a:srgbClr>
                </a:solidFill>
                <a:latin typeface="Calibri"/>
              </a:rPr>
              <a:t><![CDATA[. Empiezas a contar las respuestas con contenido, luego metes los saludos porque el número se veía bajo, o cambias qué es una entrada. A partir de ese momento las dos mitades de la serie no se comparan: son dos mediciones distintas con el mismo nombre.]]></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a:t>
            </a:r>
            <a:r>
              <a:rPr lang="en-US" b="1" strike="noStrike" sz="2100" spc="0" u="none" cap="none">
                <a:solidFill>
                  <a:srgbClr val="1B2438">
                    <a:alpha val="100000"/>
                  </a:srgbClr>
                </a:solidFill>
                <a:latin typeface="Calibri"/>
              </a:rPr>
              <a:t><![CDATA[comparar periodos de distinta longitud]]></a:t>
            </a:r>
            <a:r>
              <a:rPr lang="en-US" strike="noStrike" sz="2100" spc="0" u="none" cap="none">
                <a:solidFill>
                  <a:srgbClr val="1B2438">
                    <a:alpha val="100000"/>
                  </a:srgbClr>
                </a:solidFill>
                <a:latin typeface="Calibri"/>
              </a:rPr>
              <a:t><![CDATA[: el mes contra el trimestre, o una semana de siete días contra una de seis por un feri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inco confusiones que arruinan el table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es ]]></a:t>
            </a:r>
            <a:r>
              <a:rPr lang="en-US" b="1" strike="noStrike" sz="2100" spc="0" u="none" cap="none">
                <a:solidFill>
                  <a:srgbClr val="1B2438">
                    <a:alpha val="100000"/>
                  </a:srgbClr>
                </a:solidFill>
                <a:latin typeface="Calibri"/>
              </a:rPr>
              <a:t><![CDATA[usar el acumulado como si fuera el periodo]]></a:t>
            </a:r>
            <a:r>
              <a:rPr lang="en-US" strike="noStrike" sz="2100" spc="0" u="none" cap="none">
                <a:solidFill>
                  <a:srgbClr val="1B2438">
                    <a:alpha val="100000"/>
                  </a:srgbClr>
                </a:solidFill>
                <a:latin typeface="Calibri"/>
              </a:rPr>
              <a:t><![CDATA[, que ya se explicó más arriba.]]></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inta es la más común y la más difícil de ver: ]]></a:t>
            </a:r>
            <a:r>
              <a:rPr lang="en-US" b="1" strike="noStrike" sz="2100" spc="0" u="none" cap="none">
                <a:solidFill>
                  <a:srgbClr val="1B2438">
                    <a:alpha val="100000"/>
                  </a:srgbClr>
                </a:solidFill>
                <a:latin typeface="Calibri"/>
              </a:rPr>
              <a:t><![CDATA[contar cosas que no son señales]]></a:t>
            </a:r>
            <a:r>
              <a:rPr lang="en-US" strike="noStrike" sz="2100" spc="0" u="none" cap="none">
                <a:solidFill>
                  <a:srgbClr val="1B2438">
                    <a:alpha val="100000"/>
                  </a:srgbClr>
                </a:solidFill>
                <a:latin typeface="Calibri"/>
              </a:rPr>
              <a:t><![CDATA[. Visitas, impresiones, seguidores, saludos, cotizaciones sin confirmar. Todas son reales y se pueden contar, y por eso son la forma más cómoda de llenar una casilla. La prueba es una: ¿el hecho cuenta que la persona se movió a la etapa siguiente? Si no, es contexto, no cif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inco confusiones que arruinan el table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con el nombre correcto. Fíjate en si habla de una persona, de un periodo o de un lugar donde se ano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número de personas que dejaron su dato durante la seman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onversación donde se anotan los mensajes con su fech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total de todo lo que has contado desde que abriste el negoci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domingo 12, con la semana del 6 al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res semanas de cifras contadas con la misma definición, una tras otra]]></a:t>
            </a:r>
          </a:p>
        </p:txBody>
      </p:sp>
      <p:sp>
        <p:nvSpPr>
          <p:cNvPr id="8" name=""/>
          <p:cNvSpPr txBox="1"/>
          <p:nvPr/>
        </p:nvSpPr>
        <p:spPr>
          <a:xfrm>
            <a:off x="514350" y="1885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2162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istro: el lugar único donde vive esa cifra]]></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umulado: sirve para saber cuánto hiciste en total, no para comparar]]></a:t>
            </a:r>
          </a:p>
        </p:txBody>
      </p:sp>
      <p:sp>
        <p:nvSpPr>
          <p:cNvPr id="11" name=""/>
          <p:cNvSpPr txBox="1"/>
          <p:nvPr/>
        </p:nvSpPr>
        <p:spPr>
          <a:xfrm>
            <a:off x="628650" y="31813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echa de corte: el día en que se cierra la cuenta del periodo]]></a:t>
            </a:r>
          </a:p>
        </p:txBody>
      </p:sp>
      <p:sp>
        <p:nvSpPr>
          <p:cNvPr id="12" name=""/>
          <p:cNvSpPr txBox="1"/>
          <p:nvPr/>
        </p:nvSpPr>
        <p:spPr>
          <a:xfrm>
            <a:off x="628650" y="35337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rie: lo que hace comparables dos periodos]]></a:t>
            </a:r>
          </a:p>
        </p:txBody>
      </p:sp>
      <p:sp>
        <p:nvSpPr>
          <p:cNvPr id="13" name=""/>
          <p:cNvSpPr txBox="1"/>
          <p:nvPr/>
        </p:nvSpPr>
        <p:spPr>
          <a:xfrm>
            <a:off x="628650" y="3886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ifra de periodo: describe un tramo de tiempo concre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inco confusiones que arruinan el tabler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os ocho elementos. Cuatro categorías y dos elemento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una cifra de period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un acumula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 un registr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cuenta para el tabler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38 entradas contadas entre el lunes y el doming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total de entradas que has tenido desde que abris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formulario donde la gente deja su da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 visitas a tu perfil durante el mes]]></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s respuestas contadas en la conversación, con su fech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hoja donde guardas una línea por semana]]></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número de seguidores que nunca te escribieron]]></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Todos los pedidos que has hecho desde que abriste]]></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inco confusiones que arruinan el tabler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ifra se lee sobre su ___, y sólo significa algo comparada contra el mismo ___ del periodo anterior. La ___ de corte dice hasta cuándo abarca cada número, y el ___ es el único lugar donde se anota para no contarlo dos vec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visión tiene una salida en cada paso: una línea en la serie, un qué cambió, una etapa sospechosa y un cambio con fecha. Sin salida en cada paso, la revisión se convierte en una conversación sobre lo que todos ya saben.]]></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vision-cuatro-paso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r es lo fácil; el trabajo está en los tres pasos siguientes.]]></a:t>
            </a:r>
          </a:p>
        </p:txBody>
      </p:sp>
      <p:sp>
        <p:nvSpPr>
          <p:cNvPr id="8" name=""/>
          <p:cNvSpPr txBox="1"/>
          <p:nvPr/>
        </p:nvSpPr>
        <p:spPr>
          <a:xfrm>
            <a:off x="514350" y="16287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ar.]]></a:t>
            </a:r>
            <a:r>
              <a:rPr lang="en-US" strike="noStrike" sz="2100" spc="0" u="none" cap="none">
                <a:solidFill>
                  <a:srgbClr val="1B2438">
                    <a:alpha val="100000"/>
                  </a:srgbClr>
                </a:solidFill>
                <a:latin typeface="Calibri"/>
              </a:rPr>
              <a:t><![CDATA[ Cierras el periodo, aplicas la definición escrita y anotas las cuatro cifras con su denominador y su fecha de corte. No requiere juicio: requiere que alguien lo haga el mismo día, siempre. Si la cuenta la hace quien tuvo tiempo, se hace cuando se pueda y la serie se romp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arar.]]></a:t>
            </a:r>
            <a:r>
              <a:rPr lang="en-US" strike="noStrike" sz="2100" spc="0" u="none" cap="none">
                <a:solidFill>
                  <a:srgbClr val="1B2438">
                    <a:alpha val="100000"/>
                  </a:srgbClr>
                </a:solidFill>
                <a:latin typeface="Calibri"/>
              </a:rPr>
              <a:t><![CDATA[ Pones la línea nueva junto a la anterior y miras las cuatro casillas, no el total. Miras dos cosas: cuánto se movió cada cifra y en qué proporción se movió. Un cambio grande en una cifra puede ser un cambio pequeño en proporción, y al revés: por eso se anotan las dos cos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calizar.]]></a:t>
            </a:r>
            <a:r>
              <a:rPr lang="en-US" strike="noStrike" sz="2100" spc="0" u="none" cap="none">
                <a:solidFill>
                  <a:srgbClr val="1B2438">
                    <a:alpha val="100000"/>
                  </a:srgbClr>
                </a:solidFill>
                <a:latin typeface="Calibri"/>
              </a:rPr>
              <a:t><![CDATA[ Buscas la etapa donde se perdió más gente, y aquí conviene mirar los dos criterios: en números absolutos y en proporción sobre su base. A veces son etapas distintas, y eso no es una contradicción: un volumen enorme de entradas puede esconder la etapa donde más gente se cae en proporc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biar una cosa.]]></a:t>
            </a:r>
            <a:r>
              <a:rPr lang="en-US" strike="noStrike" sz="2100" spc="0" u="none" cap="none">
                <a:solidFill>
                  <a:srgbClr val="1B2438">
                    <a:alpha val="100000"/>
                  </a:srgbClr>
                </a:solidFill>
                <a:latin typeface="Calibri"/>
              </a:rPr>
              <a:t><![CDATA[ Escribes una hipótesis antes de cambiar, con la forma de una frase verificable: «si contesto más rápido el primer mensaje del día, suben las respuestas». Luego cambias una sola cosa del mecanismo y mides en el periodo siguiente. Si cambias tres cosas a la vez, el corte siguiente no puede decirte cuál movió el número, y habrás gastado un trimestre sin aprender nad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honestidad que evita el autoengaño: la hipótesis se escribe antes. Si la escribes después, cualquier resultado se puede explicar con lo que hiciste, y la revisión deja de servir. Si el cambio no funcionó, también es un resultado: la etapa que sospechabas no era la que se rompía, y esa información vale tanto como la bue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en cuatro pa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 el cierre del mes y tienes el tablero del mes anterior en la misma hoja. Ordena los cinco movimientos de la revis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r las cuatro cifras contra el mismo periodo anterior]]></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calizar la etapa donde se perdió más gente, en números y en proporción]]></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la hipótesis antes de tocar nad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ar una sola cosa y medirla en el periodo siguiente]]></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ar las cuatro cifras del periodo con la definición escri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Ejemplo resuelto (caso ficticio): la revisión del mes del talle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serie comple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l mes, el dueño del taller ficticio tenía tres líneas en la hoja: la del mes anterior, la del mes en curso y la del mismo mes del año pasado. Las tres con cifras inventadas para el ejercicio. La serie no dice cuál de las tres es buena: dice cuál es comparable, y comparable es lo único que hace falta para decidi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Ejemplo resuelto (caso ficticio): la revisión del mes del talle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arar, no promedi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líneas no tenían la misma longitud: el mes pasado hubo una semana de inventario cerrado y este mes no. Promediar las tres habría mezclado un mes con un mes y le habría quitado el sentido. La comparación posible era entre los dos meses completos, y sólo entre esos d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Ejemplo resuelto (caso ficticio): la revisión del mes del talle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calizar el eslab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entradas de este mes fueron mayores que las del mes anterior, pero las respuestas no. La diferencia, entonces, no estaba en la etapa de atraer: estaba entre llegar y contestar. El problema no era de oferta ni de precio: era de respuesta. Eso es exactamente lo que el tablero permite ver y lo que una intuición sobre «el mercado está flojo» no permit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Ejemplo resuelto (caso ficticio): la revisión del mes del talle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scribir la hipótesis antes de cambi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ó una sola línea en la hoja: «Si contesto los primeros mensajes antes de abrir el local, suben las respuestas». La línea se escribe antes del cambio, no después: escrita después, cualquier resultado se puede explicar con lo que hiciste, y la revisión deja de enseñ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Ejemplo resuelto (caso ficticio): la revisión del mes del talle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ambiar una sola cos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ó contestar los mensajes antes de abrir, en lugar de contestarlos a media tarde. No cambió el aviso, ni la página, ni la oferta, ni el precio. Tres cambios en el mismo mes habrían dejado la serie sin explicación y el trimestre desperdiciad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Ejemplo resuelto (caso ficticio): la revisión del mes del taller · Paso 6 de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lectura siguient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s siguiente volvió a contar lo mismo, con la misma definición y el mismo día de corte, y comparó. Las respuestas se movieron y las entradas se mantuvieron parecidas. Con un solo cambio, el corte siguiente sí puede decir algo. Y si no se hubiera movido, también habría dicho algo: que la etapa sospechosa era otra. Esa diferencia entre una revisión y un deseo es la que paga el trabajo de cont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en cuatro pas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nueva de la tienda escribió estas cinco frases en el chat del equip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é las visitas al perfil y las respuestas; como las visitas son más, el embudo va bien».]]></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e mes anoté las entradas del lunes al domingo y el mes pasado del lunes al sábado; ya comparé».]]></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é todo en una hoja: el número de la semana, la fecha en que lo anoté y de dónde vin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reviso es el total de todo el año, para ver si vamos mejo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 las 38 personas que me escribieron, 11 contestaron con contenido y el resto sólo saludó».]]></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la revisión en cuatro pas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en una hoja las cuatro cifras de tu negocio: cada una con su denominador, su periodo, su fecha de corte y el registro donde vive.]]></a:t>
            </a:r>
          </a:p>
        </p:txBody>
      </p:sp>
      <p:sp>
        <p:nvSpPr>
          <p:cNvPr id="9" name=""/>
          <p:cNvSpPr txBox="1"/>
          <p:nvPr/>
        </p:nvSpPr>
        <p:spPr>
          <a:xfrm>
            <a:off x="514350" y="25812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elige una periodicidad fija y anótala en tu agenda como un bloque que no se mueve. Si al contarlo descubres que una de tus cifras no se puede contar en un solo sitio, ése es el trabajo de esta semana: arreglarlo antes de comparar nad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necesitas los datos de tu operación para hacer el ejercicio; con la estructura y una cuenta de ejemplo te basta.]]></a:t>
            </a:r>
          </a:p>
        </p:txBody>
      </p:sp>
      <p:sp>
        <p:nvSpPr>
          <p:cNvPr id="8" name=""/>
          <p:cNvSpPr txBox="1"/>
          <p:nvPr/>
        </p:nvSpPr>
        <p:spPr>
          <a:xfrm>
            <a:off x="514350" y="2019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casilla no sabes cómo llenarla, no la llenes de Memoria: escribe en ella qué registro tendrías que crear para poder llenarla. Esa lista de registros pendientes es un resultado mejor que un número inventado.]]></a:t>
            </a:r>
          </a:p>
        </p:txBody>
      </p:sp>
      <p:sp>
        <p:nvSpPr>
          <p:cNvPr id="9" name=""/>
          <p:cNvSpPr txBox="1"/>
          <p:nvPr/>
        </p:nvSpPr>
        <p:spPr>
          <a:xfrm>
            <a:off x="514350" y="3352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Memoria: término y definición c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f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con nombre de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omin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ase sobre la que se lee la cif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amo de tiempo que la cifra descr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se cierra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gar único donde vive la cif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s medidos con la misma defin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Memoria: términ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ec-r04-oa01"/>
              </a:rPr>
              <a:t><![CDATA[Abrir el juego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Tarjetas de repaso rápid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cifra sin denominador no sirv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se puede leer sobre su base: dos números sin una base común no se comparan. El denominador es lo que convierte un conteo en una medi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Tarjetas de repaso rápid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acumulado y period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cumulado es todo lo que has contado desde el principio y sólo crece; el periodo es el tramo que la cifra describe y sí se puede comparar contra el mismo tramo anterio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Tarjetas de repaso rápid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vive cada cifra?]]></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solo registro: el formulario o el mensaje para las entradas, la conversación para las respuestas, el pedido para los cierres, la libreta de clientes para las recompra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Tarjetas de repaso rápid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da cuánto se revis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cuatro momentos: se anota cada día, se cuentan las cuatro cifras cada semana, se compara contra el mes anterior cada mes y se cambia una sola cosa cada trimestre. Lo que no cambia es la fecha de cort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Tarjetas de repaso rápid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respuesta débil no se cuenta junto a una fuert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dicen lo mismo. Un saludo no demuestra que alguien entendió o que le importó; sumarlos hace que el embudo se vea mejor de lo que es y esconde dónde se está perdiendo gente.]]></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Tarjetas de repaso rápid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cambias la definición de una cifra a mitad de serie?]]></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dices, anotas la fecha del cambio y empiezas la serie otra vez con la definición nueva. Comparar antes y después con reglas distintas no dice nad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la revisión en cuatro pasos · Tarjetas de repaso rápid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hipótesis se escribe antes de cambiar?]]></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la revisión en cuatro pasos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crita después, cualquier resultado se puede explicar con lo que hiciste. Escrita antes, el periodo siguiente puede decirte si tu lectura del problema era correcta o n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ifr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cumulad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eriodicidad]]></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qué se cuenta en cada etapa, dónde vive cada cifra y cada cuánto se revisa, y ya puedes levantar un tablero de cuatro números con su denominador, su periodo y su fecha de corte.]]></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glosario y a la figura de las cuatro cifras. Casi siempre el fallo está en confundir el acumulado con el periodo o en olvidar el denominador: sin base, ningún número sirve para decidi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para cada una de las cuatro etapas, qué se cuenta exactamente y qué no se cuenta ahí.]]></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la definición de cada cifra antes de contar, y no cambiarla a mitad de seri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r el registro único de cada cifra y distinguirlo de los duplicados y de lo que sólo es apari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cada cifra con su denominador, su periodo y su fecha de corte, y separar el acumulado del periodo.]]></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una periodicidad de revisión y sostener la misma fecha de corte en todos los periodo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tablero comparándolo contra el mismo periodo anterior, localizar la etapa donde se pierde más gente y proponer un solo cambio con la hipótesis escrita ante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para un negocio que capta gente que antes no lo conocía: un taller con avisos y un perfil, un negocio que vende por internet, un servicio que se agenda con publicidad local. También sirve para el dueño que ya tiene clientes y quiere entender de dónde vienen los nuevo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irve tal cual para dos casos. El primero es el negocio que vive de referencias: si nadie te busca y todo llega porque alguien te recomendó, la etapa de atraer sigue existiendo pero se llama «ser recomendado», y su cifra es otra: cuántos te recomendaron y cuántos de ésos llegaron a comprar. La estructura de cuatro cifras aguanta; lo que cambia es el nombre de la primera etapa y el lugar donde se cuenta. El segundo es el negocio que ya registra sus ventas en un sistema y quiere el detalle de su embudo comercial: eso es otra ruta del curs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y límites de est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límite más importante: aquí no hay metas ni promedios, y si existieran no servirían para tu negocio. Lo que hay es un criterio: qué se mide en cada etapa, dónde se cuenta, con qué denominador, sobre qué periodo y cada cuánto se revisa. Tus cifras se comparan contigo mismo, no con el negocio de al lado.]]></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un tablero y una rutina, no un resultado: puede mostrarte que media parte de tu esfuerzo está en la etapa equivocada. Saber dónde estás parado es una ventaj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267075"/>
                <a:gridCol w="2219325"/>
                <a:gridCol w="2628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dónde viene la metáfora del embudo y por qué se lee por etap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Emb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dice nada de tu negocio ni de tus cif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embudo de ventas se describe por etapas y que en cada una se pierde parte de la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Embudo de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o conceptual; la lección define su propia forma de co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6]]></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3267075"/>
                <a:gridCol w="2219325"/>
                <a:gridCol w="2628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n México se registran las unidades económicas con su actividad y su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de unidades existentes; no mide interés ni con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censo: un conteo con fecha, territorio y método decla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ikipedia en español: Ce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ecedente histórico del conteo con método; no es un promedio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6]]></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3267075"/>
                <a:gridCol w="2219325"/>
                <a:gridCol w="2628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ifras, los nombres, los negocios y las fech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para 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romedios de conversión y las metas del sec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ección no los usa: cada número sale de tu propi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on comparables entre nego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programas/denue/"/>
              </a:rPr>
              <a:t><![CDATA[INEGI · DENUE: el registro de unidades económicas del país]]></a:t>
            </a:r>
          </a:p>
        </p:txBody>
      </p:sp>
      <p:sp>
        <p:nvSpPr>
          <p:cNvPr id="8" name=""/>
          <p:cNvSpPr txBox="1"/>
          <p:nvPr/>
        </p:nvSpPr>
        <p:spPr>
          <a:xfrm>
            <a:off x="514350" y="159067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 el buscador y pon tu colonia y tu actividad. No te dice nada de tus ventas, pero sí cuántas unidades como la tuya hay cerca: es el contexto en el que tus cuatro cifras compiten.]]></a:t>
            </a:r>
          </a:p>
        </p:txBody>
      </p:sp>
      <p:sp>
        <p:nvSpPr>
          <p:cNvPr id="9" name=""/>
          <p:cNvSpPr txBox="1"/>
          <p:nvPr/>
        </p:nvSpPr>
        <p:spPr>
          <a:xfrm>
            <a:off x="514350" y="2486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Embudo"/>
              </a:rPr>
              <a:t><![CDATA[Wikipedia en español: Embudo]]></a:t>
            </a:r>
          </a:p>
        </p:txBody>
      </p:sp>
      <p:sp>
        <p:nvSpPr>
          <p:cNvPr id="10" name=""/>
          <p:cNvSpPr txBox="1"/>
          <p:nvPr/>
        </p:nvSpPr>
        <p:spPr>
          <a:xfrm>
            <a:off x="514350" y="28575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ee la entrada completa y después vuelve a tu tablero. Es la misma metáfora de siempre, con una diferencia: aquí el embudo se cuenta.]]></a:t>
            </a:r>
          </a:p>
        </p:txBody>
      </p:sp>
      <p:sp>
        <p:nvSpPr>
          <p:cNvPr id="11" name=""/>
          <p:cNvSpPr txBox="1"/>
          <p:nvPr/>
        </p:nvSpPr>
        <p:spPr>
          <a:xfrm>
            <a:off x="514350" y="34861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Medir el embudo»: «El ciclo largo», la primera ruta del curso «El ciclo largo de venta B2B», del área «Venta a empresa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qué se cuenta en cada etapa, dónde vive cada cifra, con qué denominador, sobre qué periodo y cada cuánto se revisa— también decide el ciclo largo; sólo que la siguiente cambia la pregunta: en una venta a empresas no se trata de que alguien te conteste hoy, sino de una decisión que tarda meses, con varias personas, muchos intermediarios y una evidencia distinta en cad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ap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ec-r04-oa01"/>
              </a:rPr>
              <a:t><![CDATA[Medir el embudo: cuatro cifras y una rutin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ejó el criterio y el instrumento de medición; la siguiente los lleva a la venta a empresas, donde el embudo no se apaga entre una etapa y la otra y el número se cuenta de otra maner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u tarea sale hoy: escribe en una hoja las cuatro cifras de tu negocio con su denominador, su periodo y su fecha de corte, anota dónde vive cada una y fija el día de la semana en que las vas a contar. No hace falta que los números te gusten: hace falta que sean tuyos, que estén escritos y que se puedan comparar la próxima sema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2026-10-25T05:52:12Z</dcterms:created>
  <dcterms:modified xsi:type="dcterms:W3CDTF">2026-10-25T05:52:12Z</dcterms:modified>
  <dc:title>Medir el embudo: cuatro cifras y una rutina</dc:title>
  <dc:description>Presentación editable del OA «Medir el embudo: cuatro cifras y una rutina». Enlace: https://marketing.lumbre.lat/object/mkt-mec-r04-oa01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