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presProps" Target="presProps.xml"/>
  <Relationship Id="rId100" Type="http://schemas.openxmlformats.org/officeDocument/2006/relationships/viewProps" Target="viewProps.xml"/>
  <Relationship Id="rId10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italizar por tipo de ticket»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italizar por tipo de ticket»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italizar por tipo de ticket»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italizar por tipo de ticket»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ticket no es lo que parece»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ticket no es lo que parece»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rte: dos carteras, no dos client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Refacciones La Andina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Toma un mes y saca dos números por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La Andina (nombre ficticio) anota cada venta en una libreta: qué se llevó y por cuánto. En un mes hizo 180 tickets. De esos, 156 fueron compras de una sola pieza, con un ticket promedio de 180 pesos. Los otros 24 fueron pedidos completos para taller, con un ticket promedio de 1,450 pesos. Todo es un caso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Refacciones La Andina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grupa por tipo de compra, no por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ibreta deja dos grupos claros: quien compra una pieza por visita y quien se lleva un pedido para la semana. La Andina no separa a la gente por el nombre ni por lo simpática que le cae: separa por el tipo de compra, y por eso la cuenta sirve y se puede repetir el mes que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Refacciones La Andina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 el valor de compra de cada car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ejemplo, con los números de la libreta: la cartera de entrada suma unos 28,080 pesos de venta al mes y la de volumen unos 34,800. La segunda compra muchas menos veces, pero pesa más. Eso es el valor de compra: el producto de la frecuencia por el ticket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Refacciones La Andina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on el corte con tu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ejemplo, la lista de 180 clientes va desde 180 pesos de valor (una compra al mes de 180 pesos) hasta 5,800 pesos de valor (cuatro compras de 1,450 pesos). El corte natural cae donde dejan de aparecer las compras de una sola pieza: a partir de ahí, oferta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Refacciones La Andina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cribe una oferta para cada car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la cartera de entrada, una pieza con la instalación incluida y el precio a la vista. Para la de volumen, un pedido mensual con precio por paquete, entrega en el taller y revisión de garantía incluida. Cada una se anuncia a una sola cartera, y a la otra no se le ofrece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Refacciones La Andina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ija la línea base antes 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por escrito, para las dos carteras: tickets por semana, ticket promedio y cuántos clientes repiten. Ese es el número contra el que vas a comparar en cuatro semanas. Si no lo escribes el día de hoy, después no vas a poder saber si cambió algo o si nada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 de volumen, porque multiplica frecuencia por ticket promedio y el producto da más que el de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so inventado para el ejercicio: la frecuencia de la cartera de volumen multiplicada por su ticket promedio da más que la de la cartera de entrada. Comprar muchas veces no compensa comprar poco cada vez; lo que pesa es el producto. Si los números se dieran al revés, la respuesta cambiaría: el método sirve para cualquier negocio y el número de este caso es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caso de ejemplo, la cartera de entrada suma unos 28,080 pesos al mes y la de volumen unos 34,800. Las cifras son inventadas; el criterio que se aplica es el producto de frecuencia por ticket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2 de 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3 de 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4 de 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5 de 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6 de 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7 de 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4-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4-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precio es el mismo y el contenido es el mismo, no tienes dos ofertas: tienes una, y ya no hay forma de saber cuál de las dos carteras respondió bien. El contenido de la oferta es lo que distingue a las carteras; un precio igual con contenido distinto sigue siendo la misma oferta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gla de esta lección es una oferta, una cartera, una línea base. Cuando las tres cosas no están escritas, el mes no produc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la lección: cada oferta se diseña para una cartera y se mide contra la línea base de esa cartera, en el mismo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ejar todo quieto y medir un periodo completo, porque el movimiento fue en la otra cartera y la oferta sigu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biar dos cosas a la vez y además mezclar las carteras en un mismo número es la forma más rápida de no saber qué pasó. El orden correcto es: dejar quieto lo demás, medir la misma cartera contra su propia línea base, y esperar un periodo completo antes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movimiento en la cartera de entrada no dice nada sobre la oferta de volumen. Y un número que junta las dos carteras no se puede comparar con nada, porque antes y después no se midió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 lección: se cambia una variable a la vez, se mide un periodo completo y cada oferta se reporta por separado contra su líne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ofertas que no se estorban»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cket promedio → El peso típico de una venta en un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cuencia → Cuántas veces compra un cliente en ese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or de compra → Frecuencia multiplicada por ticket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 Lo que queda de la venta después de lo que te 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tera → Grupo de clientes que se parecen en valor y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base → El número anotado antes de lanzar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ferta de volumen → La pensada para quien compra mucho o en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efiniciones son las del glosario de esta lección: ticket, frecuencia, valor de compra, margen, cartera y línea base se calculan con datos del propio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Ofrecer una pieza con la instalación incluida y precio a la vista → Cartera de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Ofrecer un pedido mensual con precio por paquete y entrega en el taller → Cartera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los tickets por semana de cada cartera antes de anunciar nada → Antes de l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unciar la oferta de volumen solo a quien ya compra en grande → Cartera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jar la oferta de entrada en el mostrador, sin condiciones que explicar → Cartera de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cidir el corte de las carteras con los números del propio historial → Antes de l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servar la revisión de garantía para el paquete mensual → Cartera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aplica la regla de la lección: una acción es de antes de lanzar si es escribir o decidir, y es de una cartera si es ofrecer o anunciar a un grup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cket · línea base · car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alor de compra no es el ticket promedio: es el producto de la frecuencia por el ticket promedio, y por eso puede ser alto aunque el ticket sea bajo. La línea base es lo que se escribe antes de lanzar, sin ella la comparación posterior no tiene contra qué. Y la cartera es la unidad de la oferta: una oferta para una cartera, una línea base para esa car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alabras vienen del glosario de la lección y son las que aparecen en la tabl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2 de 10).]]></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3 de 10).]]></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4 de 10).]]></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5 de 10).]]></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6 de 10).]]></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7 de 10).]]></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8 de 10).]]></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9 de 10).]]></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por separado: la línea base de cada cartera» (10 de 10).]]></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des el corte con tu historial → Anotas la línea base de cada cartera → Escribes una oferta para cada cartera → Anuncias cada oferta a su cartera → Mides las dos ofertas en el mismo periodo → Decides con los números: ajustar, cambiar o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rte va primero porque de él dependen las carteras y, con ellas, las ofertas. La línea base va antes de anunciar, no después: un número que se toma con la oferta ya en la calle no es una línea base, es un recuerdo. Y la decisión del final se escribe, aunque la respuesta sea no cambiar nada, porque el mes que viene esa línea base va a ser tu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clo es el de la figura del ciclo de la medición: antes, durante y después, con una línea base escrita por car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 Cafetería del Parque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 mismo local, dos tipos de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fetería del Parque (nombre ficticio) tiene dos tipos de mesa: la de paso, que pide un café y se va, y la de la tarde, que se queda una hora y pide varias veces. Los dos son la misma cafetería y pagan lo mismo por el café, pero no son el mismo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 Cafetería del Parque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 corte sale de la libreta, no de la intu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ejemplo, con los números de ejemplo de la libreta: quien paga un solo café y se va repite unas cuatro veces al mes con un ticket promedio de 95 pesos; la mesa de la tarde repite unas seis veces al mes con un ticket promedio de 240 pesos. Nadie en el negocio sabía eso antes de con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 Cafetería del Parque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 valor de compra separa las dos cart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ejemplo, con los datos inventados del caso: el cliente de paso suma unos 380 pesos de valor al mes y la mesa de la tarde unos 1,440. La diferencia no está en cuánto gasta cada quien, sino en cuántas veces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 Cafetería del Parque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Una oferta para cad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ferta de entrada: un café con galleta, precio a la vista y sin límite de tiempo en la barra. La oferta de volumen: mesa de la tarde con jarra ilimitada y postre, en un paquete por semanas. La oferta de volumen no se anuncia a la mesa que pide un café y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 Cafetería del Parque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a línea base se anota antes de la semana de lanz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cuatro semanas antes de lanzar, la cafetería anotó por separado los tickets de la barra y los de la mesa de la tarde. Por ejemplo, la barra pasó de 40 tickets semanales a 38 y la mesa de la tarde de 24 a 31, con la misma tarifa. Ninguna de las dos ofertas existía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 Cafetería del Parque (nombr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La comparación se escribe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cuatro semanas se compara cada cartera contra su propia línea base: la barra quedó en 38 contra 40, la mesa de la tarde en 31 contra 24. No se suman ni se promedian los dos renglones, y no se dice que la oferta «funcionó»: se dice que en esa mesa, con esos números y ese mes, el paquete movió cinco ticket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etí la oferta de volumen en las dos carteras, así que el ticket promedio del mes ya no sirve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nglón que rompe la regla es el segundo. Al meter la oferta de volumen en las dos carteras, el número agregado deja de poder decirte qué pasó: una caída en la cartera de entrada se esconde dentro de un promedio que subió. La regla de la lección es una oferta, una cartera, una línea base, y cuando mezclas carteras ya no hay nada que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s otros dos renglones también están mal, pero no rompen la medición: el tercero es un error de método que se descubre en la revisión del mes, y el cuarto es una conclusión sin dato detrás, porque no hay ningún número de la oferta anotado en ningun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la lección: cada oferta se mide por separado contra su propia línea base, en el mismo periodo, y una variable se cambia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ntesta con números de tu negocio, no con intenciones. Primero: ¿quién compra poco y seguido y quién compra mucho o en grande? Escribe el ticket promedio y las veces al mes de cada grupo, y el corte que pondrías entre las dos carteras. Segundo: ¿qué oferta tienes hoy y a cuál de los dos grupos le llega? Tercero: ¿qué cifra te falta para poder comparar tu oferta con la línea base? Si los dos grupos se parecen en todo, escribe qué dato te falta para poder separarlos y con qué fuente lo consegui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edir por separado: la línea base de cada cartera · Memoriza: la palabra y su par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edir por separado: la línea base de cada cartera · Memoriza: la palabra y su par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Medir por separado: la línea base de cada cartera · Memoriza: la palabra y su par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para a las dos cart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valor de compra: la frecuencia de compra multiplicada por el ticket promedio. Lo que decide es lo que compra la persona, no cuánto te ca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mide todo 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mezclas las carteras en un solo número, el promedio esconde qué cambió. Cada oferta se mide contra su propia línea base, en el mismo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antes de lanzar un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línea base: tickets por semana, ticket promedio, cuántos clientes repiten y cuánto se vendió de la oferta, por cartera y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cambiar precio y oferta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suben los tickets no vas a saber qué los subió. Se cambia una cosa, se mide un periodo completo y luego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 quién se le ofrece la oferta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la cartera de valor alto: quien compra mucho o en grande. Si se la ofreces a todo el mundo, se vuelve una sola oferta y no hay medición que va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un cliente que compra de las dos cart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mides en las dos y decides con los números. No lo repartes a la fuerza para que un número qued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a lo que que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a lo que quedó»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4-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3005" r:id="rId1"/>
    <p:sldLayoutId id="2481913006" r:id="rId2"/>
    <p:sldLayoutId id="2481913007" r:id="rId3"/>
    <p:sldLayoutId id="24819130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2712d9ae96c2bb8a087a87f04d3f313ada0ad086a9e064b1.jpg"/>
  <Relationship Id="rId3" Type="http://schemas.openxmlformats.org/officeDocument/2006/relationships/hyperlink" Target="https://marketing.lumbre.lat/object/mkt-nic-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hyperlink" Target="https://marketing.lumbre.lat/object/mkt-nic-r04-oa01" TargetMode="External"/>
  <Relationship Id="rId4" Type="http://schemas.openxmlformats.org/officeDocument/2006/relationships/hyperlink" Target="https://marketing.lumbre.lat/object/mkt-nic-r04-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hyperlink" Target="https://marketing.lumbre.lat/object/mkt-nic-r04-oa01" TargetMode="External"/>
  <Relationship Id="rId4" Type="http://schemas.openxmlformats.org/officeDocument/2006/relationships/hyperlink" Target="https://marketing.lumbre.lat/object/mkt-nic-r04-oa01"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hyperlink" Target="https://marketing.lumbre.lat/object/mkt-nic-r04-oa01" TargetMode="External"/>
  <Relationship Id="rId4" Type="http://schemas.openxmlformats.org/officeDocument/2006/relationships/hyperlink" Target="https://marketing.lumbre.lat/object/mkt-nic-r04-oa01"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hyperlink" Target="https://marketing.lumbre.lat/object/mkt-nic-r04-oa01" TargetMode="External"/>
  <Relationship Id="rId4" Type="http://schemas.openxmlformats.org/officeDocument/2006/relationships/hyperlink" Target="https://marketing.lumbre.lat/object/mkt-nic-r04-oa01" TargetMode="External"/>
  <Relationship Id="rId5"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hyperlink" Target="https://marketing.lumbre.lat/object/mkt-nic-r04-oa01"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hyperlink" Target="https://es.wikipedia.org/wiki/Mercado" TargetMode="External"/>
  <Relationship Id="rId4" Type="http://schemas.openxmlformats.org/officeDocument/2006/relationships/hyperlink" Target="https://es.wikipedia.org/wiki/Tarjeta_de_fidelizaci%C3%B3n" TargetMode="External"/>
  <Relationship Id="rId5" Type="http://schemas.openxmlformats.org/officeDocument/2006/relationships/hyperlink" Target="https://www.inegi.org.mx/app/denue/"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4-oa01" TargetMode="External"/>
  <Relationship Id="rId3" Type="http://schemas.openxmlformats.org/officeDocument/2006/relationships/notesSlide" Target="../notesSlides/notesSlide9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ital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cket]]></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nic-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al cliente de ticket bajo del cliente de ticket alto, diseña una oferta distinta para cada cartera y mide cada oferta por separado contra su propia línea base, sin prometer resultados que dependen de tu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unidad Nichos y tipos de negocio. Explica el valor de compra (frecuencia por ticket promedio), cómo separar dos carteras con los números del propio negocio, cómo diseñar una oferta de entrada y una de volumen, y cómo medir cada una por separado contra su línea base. Incluye dos casos resueltos con datos ficticios, glosario, ocho actividades evaluadas y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icket promedio · ofertas · cartera de clientes · línea base · medición de ventas · PyME · retail · preci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italizar por tipo de ticket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negocio no tiene un cliente: tiene varios, y no se parecen entre sí. El sábado temprano entra quien compra una sola pieza y se va. El jueves entra el taller que se lleva un pedido completo para la semana. Los dos pagan, los dos se llevan algo distinto y los dos esperan que los atiendas igual.]]></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atenderlos igual. El problema es que a los dos les das lo mismo: la misma oferta, el mismo mensaje, el mismo argumento de venta. Y cuando el mes te sale bien no sabes cuál de las dos ofertas lo causó, porque mediste la suma y no las par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italizar por tipo de ticket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un método para separar a tus clientes en dos carteras según el valor de compra que representan, diseñar una oferta distinta para cada cartera y medir cada oferta por separado. No te va a prometer que el ticket va a subir. Lo que te deja es un criterio para decidir a quién le ofreces qué y dos números comparables, uno por carte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italizar por tipo de ticket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6]]></a:t>
            </a:r>
          </a:p>
        </p:txBody>
      </p:sp>
      <p:sp>
        <p:nvSpPr>
          <p:cNvPr id="7" name="" descr=""/>
          <p:cNvSpPr/>
          <p:nvPr/>
        </p:nvSpPr>
        <p:spPr>
          <a:xfrm>
            <a:off x="514350" y="1219200"/>
            <a:ext cx="8115300" cy="33813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813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te vas a llev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vas a tener tres cosas en una hoja. Uno: dos carteras de clientes, nombradas por lo que compran y con qué frecuencia, no por lo simpáticos que te parecen. Dos: dos ofertas, una por cartera, con contenido, precio, duración y a quién no se le ofrecen. Tres: una línea base por cartera, con el número que vas a comparar después.]]></a:t>
            </a:r>
          </a:p>
        </p:txBody>
      </p:sp>
      <p:sp>
        <p:nvSpPr>
          <p:cNvPr id="11" name=""/>
          <p:cNvSpPr txBox="1"/>
          <p:nvPr/>
        </p:nvSpPr>
        <p:spPr>
          <a:xfrm>
            <a:off x="685800" y="35814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una regla que no se negocia: ningún número de esta lección te dice cuánto vas a ganar. Te dicen qué anotar para que la próxima decisión sea tuya y no una corazon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italizar por tipo de ticket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a tus clientes en dos carteras con tu historial de tickets y frecuencias, en lugar de la impresión del equip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cinco palabras que se confunden en esta conversación: ticket, ticket promedio, frecuencia, valor de compra y marge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el corte entre carteras con tus propios números y dejarlo escrito, con la fecha en que lo decidist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dos ofertas, una por cartera, con contenido, precio, duración y a quién no se le ofrece cada 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italizar por tipo de ticket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una línea base por cartera antes de lanzar, para que la comparación de después tenga contra qué.]]></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los tres errores más comunes: la oferta única, el precio nuevo comparado contra el precio de lista y la cartera que se recalcula cada 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icket no es lo que parec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ividir a nadie hay que decir cinco palabras con precisión, porque es justo donde se cuelan los errores.]]></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cket es lo que pesa una venta: lo que el cliente te dejó en la caja, sin restar nada. Si vendiste una sola pieza, ese fue el ticket de esa venta. El ticket promedio es el promedio de todos tus tickets en un periodo; sirve para saber el peso típico de una venta, no para saber cuánto vale un cli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icket no es lo que parec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es cuántas veces compra un cliente en ese mismo periodo. Alguien que compra una vez al mes y alguien que compra cuatro veces al mes pueden tener tickets parecidos y ser clientes de valor muy distinto.]]></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lor de compra de una cartera es el producto de las dos cosas: cuánto pesa una venta y cuántas veces compra esa persona. Es un número por cartera, no por pers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icket no es lo que parec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margen es lo que te queda de la venta después de lo que te cuesta. Una oferta que mueve tickets pero se come el margen no capitaliza nada: cambia una cifra y esconde ot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icket no es lo que pare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trabajo: qué significa cada palabra en tu negocio y cómo la comprueb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3486150"/>
                <a:gridCol w="3105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a despe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o de una venta concreta, sin restar co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me dejó ese cliente en esa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o típico de una venta en un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pesa, en promedio, cada venta que h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veces compra un cliente en ese mismo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veces me compró en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ecuencia multiplicada por el 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me vale ese cliente en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6]]></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3486150"/>
                <a:gridCol w="3105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a despe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de la venta después de lo que te c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e queda a mí de es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grupo de clientes que se comporta igual en valor y 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os separa de los otros: qué compran o cada cuá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que anotas antes de lanzar la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veía mi cartera antes del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icket no es lo que pare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oferta de entrada y la de volumen no se diferencian por lo barato ni por lo caro, sino por para quién se diseñó y contra qué línea base se mide. Figura de trabajo de la casa, no de un negocio re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os-ofert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icket no es lo que pare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6]]></a:t>
            </a:r>
          </a:p>
        </p:txBody>
      </p:sp>
      <p:sp>
        <p:nvSpPr>
          <p:cNvPr id="7" name="" descr=""/>
          <p:cNvSpPr/>
          <p:nvPr/>
        </p:nvSpPr>
        <p:spPr>
          <a:xfrm>
            <a:off x="514350" y="1219200"/>
            <a:ext cx="8115300" cy="33813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813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quí se confund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icket promedio te dice cuánto pesa una venta. El valor de compra de una cartera te dice cuánto pesa un cliente en un periodo. Son dos números distintos y se calculan distinto: uno se reparte entre las ventas, el otro entre los clientes.]]></a:t>
            </a:r>
          </a:p>
        </p:txBody>
      </p:sp>
      <p:sp>
        <p:nvSpPr>
          <p:cNvPr id="11" name=""/>
          <p:cNvSpPr txBox="1"/>
          <p:nvPr/>
        </p:nvSpPr>
        <p:spPr>
          <a:xfrm>
            <a:off x="685800" y="29527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ecides a quién le ofreces el paquete grande usando el ticket promedio, le vas a ofrecer a quien compra una vez al mes algo pensado para quien compra todos los días. El error no es grave, pero caro: le das el precio de volumen a alguien que no compra en volumen y te quedas sin la venta gran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rte: dos carteras, no dos cli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tera no es «cliente grande» ni «cliente leal». Es un grupo que se comporta igual en dos variables que tú sí puedes medir: cuánto pesa su compra y cada cuánto la repite.]]></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nstruir las carteras, abre tu historial y saca dos números por cliente, o por tipo de compra si aún no llevas clientes: el ticket promedio de ese cliente en un periodo y cuántas veces compró en el mismo periodo. Multiplícalos y tienes el valor de compra de ese cliente. Cuando mires el resultado, casi siempre se forman dos grupos: uno que compra pocas veces con compras pequeñas y otro que compra poco seguido o compra en gran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rte: dos carteras, no dos cli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rte no lo pones por intuición. Se pone con tus números: puede ser la mediana de tu lista de valor de compra, o el punto donde ya se ve la diferencia entre las dos carteras. Lo que no sirve es el corte heredado: «los de siempre», «los buenos», «los que pagan bien». Esos nombres no se pueden medi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osa más: la cartera no se define por cuánto te cae la persona. Se define por lo que compra. Si tu mejor cliente compra poco y seguido, es un cliente de ticket bajo, y la oferta que le corresponde es la de entrada, por simpático que se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rte: dos carteras, no dos clientes · Caso resuelto: Refacciones La Andina (nombre fictici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ma un mes y saca dos números por ven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La Andina (nombre ficticio) anota cada venta en una libreta: qué se llevó y por cuánto. En un mes hizo 180 tickets. De esos, 156 fueron compras de una sola pieza, con un ticket promedio de 180 pesos. Los otros 24 fueron pedidos completos para taller, con un ticket promedio de 1,450 pesos. Todo es un caso inventado para el ejerci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rte: dos carteras, no dos clientes · Caso resuelto: Refacciones La Andina (nombre fictici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upa por tipo de compra, no por nombr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breta deja dos grupos claros: quien compra una pieza por visita y quien se lleva un pedido para la semana. La Andina no separa a la gente por el nombre ni por lo simpática que le cae: separa por el tipo de compra, y por eso la cuenta sirve y se puede repetir el mes que sig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rte: dos carteras, no dos clientes · Caso resuelto: Refacciones La Andina (nombre fictici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valor de compra de cada carte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jemplo, con los números de la libreta: la cartera de entrada suma unos 28,080 pesos de venta al mes y la de volumen unos 34,800. La segunda compra muchas menos veces, pero pesa más. Eso es el valor de compra: el producto de la frecuencia por el ticket promed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rte: dos carteras, no dos clientes · Caso resuelto: Refacciones La Andina (nombre fictici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el corte con tus númer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jemplo, la lista de 180 clientes va desde 180 pesos de valor (una compra al mes de 180 pesos) hasta 5,800 pesos de valor (cuatro compras de 1,450 pesos). El corte natural cae donde dejan de aparecer las compras de una sola pieza: a partir de ahí, oferta de volu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rte: dos carteras, no dos clientes · Caso resuelto: Refacciones La Andina (nombre fictici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una oferta para cada carte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cartera de entrada, una pieza con la instalación incluida y el precio a la vista. Para la de volumen, un pedido mensual con precio por paquete, entrega en el taller y revisión de garantía incluida. Cada una se anuncia a una sola cartera, y a la otra no se le ofrece nunc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rte: dos carteras, no dos clientes · Caso resuelto: Refacciones La Andina (nombre fictici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línea base antes de ofrece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por escrito, para las dos carteras: tickets por semana, ticket promedio y cuántos clientes repiten. Ese es el número contra el que vas a comparar en cuatro semanas. Si no lo escribes el día de hoy, después no vas a poder saber si cambió algo o si nada cambi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rte: dos carteras, no dos cliente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facciones La Andina (nombre ficticio) tiene dos carteras: una compra 156 veces al mes con un ticket promedio de 180 pesos y la otra compra 24 veces al mes con un ticket promedio de 1,450 pesos. ¿Cuál tiene mayor valor de compra y por qué?]]></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e volumen, porque multiplica frecuencia por ticket promedio y el producto da más que el de la otra.]]></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 entrada, porque compra muchas más veces al mes y eso siempre pesa má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dos, porque la diferencia de ticket compensa exactamente la diferencia de frecuenci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saber sin contar cuántos clientes hay en cada carte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ferta no es el precio: es un paquete con contenido, duración y destinatario. Cuando dices «oferta de volumen» casi todos pense en un descuento, y ahí se pierde el método. Lo que cambia entre las dos carteras no es cuánto se les cobra, sino qué reciben, en qué plazo y con qué condi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ferta de entrada se arma para la cartera que compra poco y seguido: una pieza o un servicio simple, precio a la vista, sin condiciones que el cliente tenga que recordar ni que tú tengas que explicar tres veces. La oferta de volumen se arma para la cartera que compra mucho o en grande: varias piezas, precio por paquete, un plazo de entrega claro, entrega donde el cliente lo necesita y, si aplica, una revisión o garantía dentro del paque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oferta lleva escrito, antes de anunciarse, a quién no se le ofrece. Esa es la parte que casi nadie escribe y la que más problemas evita: si la oferta de volumen le llega a la cartera de entrada, ya no tienes dos ofertas, tienes un descuento para todos, y el mes no te va a decir nad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tercera cosa que conviene decidir por escrito: la duración. Una oferta sin fecha de fin se vuelve el precio normal en dos semanas y nadie se acuerda de que hubo una oferta. Ponle fecha de revis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límites y conviene decirlos antes de que los descubras en el mes.]]></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dos carteras no alcanzan cuando vendes un solo producto. Si tu negocio tiene un artículo y no tiene variantes, no hay dos carteras que sostener; hay una, y lo que puedes mejorar es el precio, el empaque o el canal por donde lleg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una cartera demasiado pequeña no se mide. Si el grupo grande son cuatro clientes al mes, una semana floja los cambia y tu comparación no quiere decir nada. En ese caso no necesitas dos ofertas: necesitas un trato personal y una hoja con sus nombr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o es el más importante: las carteras se separan por lo que compran, no por lo que les duele. Un cliente que compra poco porque tu producto no le interesa no se vuelve cliente grande porque le ofrezcas un paquete: simplemente no compra. La oferta grande sirve para quien ya compra y compra en grande; para el resto lo que funciona es estar en el lugar correcto y con la frecuencia correc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cuarto: esto no es un curso de precios. El precio de cada oferta se calcula con tus costos reales y con la regla que ya usa tu negocio. Si en tu sector hay precios regulados, listas de precios obligatorias o requisitos fiscales para la facturación, eso se revisa con un contador o con un asesor antes de publicar la ofer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árbol de decisión de esta lección: la pregunta del valor de compra manda, y el tercer camino no se resuelve con la oferta más grande sino con la línea base de cada carte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rbol-ofer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ntes, el durante y el después de una oferta por tipo de ticket. Lo que no cabe en la figura y sí cabe en tu hoja es el número: esa parte es tuy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clo-medi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ofertas que no se estorb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isma oferta se puede ofrecer a las dos carteras si el precio es el mism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ofertas que no se estorb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nzaste la oferta de volumen y el ticket promedio de la cartera de entrada subió. ¿Qué haces primer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todo quieto y medir un periodo completo, porque el movimiento fue en la otra cartera y la oferta sigue igual.]]></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ncelar la oferta de volumen, porque ya se ve que no está funcionando.]]></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r el precio de la oferta de volumen para igualar los númer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mar los dos cambios y anotar en el cierre de mes que las ofertas están funcionan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carteras también se atienden distinto, y eso se entrena con dos guiones cortos.]]></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que compra poco y seguido no le interesa el juego de condiciones: le interesa saber cuánto va a pagar, qué incluye y que no le van a salir con sorpresas. Su guion cabe en tres frases: qué incluye la oferta, cuánto cuesta y en cuánto tiempo se la entreg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que compra en grande le interesa otra cosa: qué pasa si se acaba el material a mitad de mes, quién lo resuelve y cómo se concerta el siguiente pedido. Su guion también cabe en tres frases: qué cubre el paquete, qué pasa si las necesidades cambian y con qué plazo se revisa el siguiente pedi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ercera frase que conviene tener escrita, la del cliente que compra de las dos formas: que puede empezar con la oferta pequeña sin perder la grande, y que la oferta grande se cotiza aparte. Así nadie se siente engañado por un precio que no era el suy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instrucción para tu equipo: nadie ofrece la oferta de volumen a la cartera de entrada, aunque parezca que está a punto de comprarla. Si el cliente insiste, se cotiza la oferta pequeña y se anota que pidió la grande. Esa nota, tres meses después, es la que te deja ver la segunda cartera crecien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ofertas que no se estorba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6]]></a:t>
            </a:r>
          </a:p>
        </p:txBody>
      </p:sp>
      <p:sp>
        <p:nvSpPr>
          <p:cNvPr id="7" name="" descr=""/>
          <p:cNvSpPr/>
          <p:nvPr/>
        </p:nvSpPr>
        <p:spPr>
          <a:xfrm>
            <a:off x="514350" y="1238250"/>
            <a:ext cx="38100" cy="1714500"/>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Yo creía que mis clientes eran dos: los que compran mucho y los que compran poco. Tardé un mes en ver que eran cuatro: los que compran mucho en grande, los que compran mucho en pequeño, los que compran poco en grande y los que compran poco en pequeño. Cambié el corte y cambié las ofertas.]]></a:t>
            </a:r>
          </a:p>
        </p:txBody>
      </p:sp>
      <p:sp>
        <p:nvSpPr>
          <p:cNvPr id="9" name="" descr=""/>
          <p:cNvSpPr/>
          <p:nvPr/>
        </p:nvSpPr>
        <p:spPr>
          <a:xfrm>
            <a:off x="514350" y="30384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30194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Dueño de una refaccionaria, caso inventado para el ejercic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su definición c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cket promed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recu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alor de comp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ge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rter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ínea ba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Oferta de volumen]]></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as veces compra un cliente en ese perio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recuencia multiplicada por ticket promedi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queda de la venta después de lo que te cuest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rupo de clientes que se parecen en valor y frecuenci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número anotado antes de lanzar la ofert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pensada para quien compra mucho o en grande]]></a:t>
            </a:r>
          </a:p>
        </p:txBody>
      </p:sp>
      <p:sp>
        <p:nvSpPr>
          <p:cNvPr id="15" name=""/>
          <p:cNvSpPr txBox="1"/>
          <p:nvPr/>
        </p:nvSpPr>
        <p:spPr>
          <a:xfrm>
            <a:off x="628650" y="3962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l peso típico de una venta en un perio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o la cartera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rtera de entrad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rtera de volume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lanz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frecer una pieza con la instalación incluida y precio a la vis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frecer un pedido mensual con precio por paquete y entrega en el taller]]></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los tickets por semana de cada cartera antes de anunciar nada]]></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unciar la oferta de volumen solo a quien ya compra en grande]]></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jar la oferta de entrada en el mostrador, sin condiciones que explicar]]></a:t>
            </a:r>
          </a:p>
        </p:txBody>
      </p:sp>
      <p:sp>
        <p:nvSpPr>
          <p:cNvPr id="11" name=""/>
          <p:cNvSpPr txBox="1"/>
          <p:nvPr/>
        </p:nvSpPr>
        <p:spPr>
          <a:xfrm>
            <a:off x="514350" y="3609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cidir el corte de las carteras con los números del propio historial]]></a:t>
            </a:r>
          </a:p>
        </p:txBody>
      </p:sp>
      <p:sp>
        <p:nvSpPr>
          <p:cNvPr id="12" name=""/>
          <p:cNvSpPr txBox="1"/>
          <p:nvPr/>
        </p:nvSpPr>
        <p:spPr>
          <a:xfrm>
            <a:off x="514350" y="39624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servar la revisión de garantía para el paquete mensual]]></a:t>
            </a:r>
          </a:p>
        </p:txBody>
      </p:sp>
      <p:sp>
        <p:nvSpPr>
          <p:cNvPr id="13" name=""/>
          <p:cNvSpPr txBox="1"/>
          <p:nvPr/>
        </p:nvSpPr>
        <p:spPr>
          <a:xfrm>
            <a:off x="514350" y="4324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valor de compra de una cartera es la frecuencia de compra multiplicada por el ___ promedio. Antes de lanzar una oferta se escribe la ___ con los números del propio negocio, para poder comparar después. Y la regla que sostiene todo el método es: una oferta, una ___, una línea ba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dos ofertas por separado es la parte aburrida y la que decide todo. La regla es simple: cada oferta se mide contra su propia línea base, en el mismo periodo, y los dos resultados se anotan uno al lado del otro sin mezclarl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uatro cosas por cartera y por semana: cuántos tickets se vendieron, cuál fue el ticket promedio, cuántos clientes repitieron la compra y cuánto se vendió específicamente de la oferta que pusiste. Con eso puedes calcular tres cosas: cuántos tickets salieron de la oferta, qué parte del ticket promedio de esa cartera viene de la oferta, y cuánto margen dejó. Si las dos carteras se miden en semanas distintas, la comparación no vale: una semana con un evento en tu zona o con el pago de un adeudo cambia las dos carter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rrores que vas a ver seguido. El primero: cambiar la oferta y el precio al mismo tiempo; si suben los tickets, no sabes qué los subió. El segundo: comparar el precio de la oferta nueva contra el precio de lista, y no contra lo que la gente te pagaba antes. El tercero: recalcular las carteras cada mes, porque si el corte se mueve cada mes, la línea base deja de ser comparable y el ejercicio se vuelve un cu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sobre los clientes que compran de las dos formas: no los repartas a la fuerza. Si alguien compra una pieza un mes y un paquete grande cada dos meses, es un cliente de las dos carteras; se mide en las dos y se decide con los números. Lo que no se hace es contarlo en una sola cartera para que el número de esa cartera quede mej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hablas de dos ofertas, el precio de cada una sale de un costo, no de un deseo. El camino es corto: primero el costo directo de lo que incluye la oferta (la pieza o el servicio, el empaque, el transporte si lo hay y la hora de tu gente si la pagas por hora); segundo, el margen que decides dejar y que tienes que poder defender cuando alguien te lo pregunte; tercero, el precio, que es la suma de los d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casi nadie hace es la tercera: una vez que tienes el precio, mira cuánto margen deja la oferta con el volumen que la cartera realmente compra, no con el que te gustaría. Si la oferta de volumen deja menos margen por venta que la de entrada y solo mueve unos tickets más, entonces no está capitalizando nada: le está dando al cliente grande un precio que no le corresponde. Eso se ve en el mismo renglón de tu hoj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quí va la parte que no te va a gustar: el precio de tu oferta no se decide con el de tu competidor ni con el de la lista. Se decide con tu costo, tu margen y lo que tu cliente está dispuesto a pagar por lo que le estás entregando. Si tu negocio nunca ha escrito sus costos por producto, esa es la tarea previa a esta lección, y ninguna oferta lo arreg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6]]></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rometes y lo que entrega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oferta comunicada es una condición comercial: el precio, el contenido y el plazo que le enseñaste a tu cliente. Dos reglas prácticas. La primera: lo que le dices al vender es lo que entregas; si anotas que el paquete incluye revisión y luego no la incluye, el problema no es de marketing, es de confianza, y se nota en la segunda compra. La segunda: si publicas el precio o las condiciones, escríbelo donde el cliente lo ve antes de comprar y no lo cambies entre la cotización y la entreg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6]]></a:t>
            </a:r>
          </a:p>
        </p:txBody>
      </p:sp>
      <p:sp>
        <p:nvSpPr>
          <p:cNvPr id="7" name="" descr=""/>
          <p:cNvSpPr/>
          <p:nvPr/>
        </p:nvSpPr>
        <p:spPr>
          <a:xfrm>
            <a:off x="514350" y="1219200"/>
            <a:ext cx="8115300" cy="13335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una nota de honestidad: esto no sustituye la asesoría legal de un profesional. Si tu sector tiene reglas propias para publicar precios o para facturar una oferta, esas se revisan con un asesor antes de que la oferta salga.]]></a:t>
            </a:r>
          </a:p>
        </p:txBody>
      </p:sp>
      <p:sp>
        <p:nvSpPr>
          <p:cNvPr id="10" name=""/>
          <p:cNvSpPr txBox="1"/>
          <p:nvPr/>
        </p:nvSpPr>
        <p:spPr>
          <a:xfrm>
            <a:off x="514350" y="2552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1" name=""/>
          <p:cNvSpPr txBox="1"/>
          <p:nvPr/>
        </p:nvSpPr>
        <p:spPr>
          <a:xfrm>
            <a:off x="762000" y="2552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rte entre carteras está escrito, con la razón por la que lo puse y la fecha en que lo decidí.]]></a:t>
            </a:r>
          </a:p>
        </p:txBody>
      </p:sp>
      <p:sp>
        <p:nvSpPr>
          <p:cNvPr id="12" name=""/>
          <p:cNvSpPr txBox="1"/>
          <p:nvPr/>
        </p:nvSpPr>
        <p:spPr>
          <a:xfrm>
            <a:off x="514350" y="3276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3" name=""/>
          <p:cNvSpPr txBox="1"/>
          <p:nvPr/>
        </p:nvSpPr>
        <p:spPr>
          <a:xfrm>
            <a:off x="762000" y="3276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oferta dice qué incluye, cuánto cuesta, hasta cuándo y a quién no se le ofre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base de cada cartera está escrita con los cuatro números de la sema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cliente de la cartera de entrada ha recibido la oferta de volume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medición está donde la persona que vende la llena, no en un caj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de revisión está puesta, aunque la decisión sea no cambiar n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que vas a llenar cada semana: una columna por cartera, un renglón por semana y las cinco cifras que después comparas. Los cuadros vacíos son los que llenas tú con los datos de tu negoci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dro-medi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edir por separado: la línea base de cada carte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completo de una oferta por tipo de ticket.]]></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des el corte con tu histori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es una oferta para cada carter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uncias cada oferta a su carter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des las dos ofertas en el mismo perio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s con los números: ajustar, cambiar o retirar]]></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notas la línea base de cada carte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Caso resuelto: La Cafetería del Parque (nombre fictic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ismo local, dos tipos de me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fetería del Parque (nombre ficticio) tiene dos tipos de mesa: la de paso, que pide un café y se va, y la de la tarde, que se queda una hora y pide varias veces. Los dos son la misma cafetería y pagan lo mismo por el café, pero no son el mismo negoc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Caso resuelto: La Cafetería del Parque (nombre fictici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rte sale de la libreta, no de la intui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jemplo, con los números de ejemplo de la libreta: quien paga un solo café y se va repite unas cuatro veces al mes con un ticket promedio de 95 pesos; la mesa de la tarde repite unas seis veces al mes con un ticket promedio de 240 pesos. Nadie en el negocio sabía eso antes de contarl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Caso resuelto: La Cafetería del Parque (nombre fictic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valor de compra separa las dos carter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jemplo, con los datos inventados del caso: el cliente de paso suma unos 380 pesos de valor al mes y la mesa de la tarde unos 1,440. La diferencia no está en cuánto gasta cada quien, sino en cuántas veces vuelv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Caso resuelto: La Cafetería del Parque (nombre fictic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oferta para cada me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ferta de entrada: un café con galleta, precio a la vista y sin límite de tiempo en la barra. La oferta de volumen: mesa de la tarde con jarra ilimitada y postre, en un paquete por semanas. La oferta de volumen no se anuncia a la mesa que pide un café y se v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Caso resuelto: La Cafetería del Parque (nombre fictici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ínea base se anota antes de la semana de lanza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cuatro semanas antes de lanzar, la cafetería anotó por separado los tickets de la barra y los de la mesa de la tarde. Por ejemplo, la barra pasó de 40 tickets semanales a 38 y la mesa de la tarde de 24 a 31, con la misma tarifa. Ninguna de las dos ofertas existía todaví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Caso resuelto: La Cafetería del Parque (nombre ficticio) · Paso 6 de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mparación se escribe por separa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cuatro semanas se compara cada cartera contra su propia línea base: la barra quedó en 38 contra 40, la mesa de la tarde en 31 contra 24. No se suman ni se promedian los dos renglones, y no se dice que la oferta «funcionó»: se dice que en esa mesa, con esos números y ese mes, el paquete movió cinco tickets por sem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edir por separado: la línea base de cada carte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e es el resumen con el que un dueño cerró su mes. Encuentra el renglón que rompe la regla de medición y explica por qué.]]></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mes vendí mil ciento ochenta tickets y la venta total fue de doscientos catorce mil pes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tí la oferta de volumen en las dos carteras, así que el ticket promedio del mes ya no sirve para comparar.]]></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é el precio del paquete y cambié el empaque el mismo dí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clusión del mes: la oferta nueva está funcionando mejor que la anterio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edir por separado: la línea base de cada carter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esta con números de tu negocio, no con intenciones. Primero: ¿quién compra poco y seguido y quién compra mucho o en grande? Escribe el ticket promedio y las veces al mes de cada grupo, y el corte que pondrías entre las dos carteras.]]></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o: ¿qué oferta tienes hoy y a cuál de los dos grupos le llega? Tercero: ¿qué cifra te falta para poder comparar tu oferta con la línea bas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os dos grupos se parecen en todo, escribe qué dato te falta para poder separarlos y con qué fuente lo conseguirías.]]></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Memoriza: la palabra y su pare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esa un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o típico de un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veces compra en un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 por 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tras lo que te c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con el mismo valor y la misma 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por separado: la línea base de cada cartera · Memoriza: la palabra y su pare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6]]></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anotado antes de lan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Memoriza: la palabra y su parej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nic-r04-oa01"/>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para a las dos cartera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valor de compra: la frecuencia de compra multiplicada por el ticket promedio. Lo que decide es lo que compra la persona, no cuánto te ca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mide todo jun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mezclas las carteras en un solo número, el promedio esconde qué cambió. Cada oferta se mide contra su propia línea base, en el mismo perio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antes de lanzar una ofert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ínea base: tickets por semana, ticket promedio, cuántos clientes repiten y cuánto se vendió de la oferta, por cartera y por seman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cambiar precio y oferta al mismo tiemp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suben los tickets no vas a saber qué los subió. Se cambia una cosa, se mide un periodo completo y luego se decid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 quién se le ofrece la oferta de volume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a cartera de valor alto: quien compra mucho o en grande. Si se la ofreces a todo el mundo, se vuelve una sola oferta y no hay medición que valg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un cliente que compra de las dos cartera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por separado: la línea base de cada cartera · Repaso en tarjeta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mides en las dos y decides con los números. No lo repartes a la fuerza para que un número quede mejo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 lo que quedó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rter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ofert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ofert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 lo que quedó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error]]></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 oferta de la cartera y mides cada una por separado. Ahora el trabajo es tuyo: llena la hoja de medición con los números de tu negoci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glosario y al árbol de decisión, y después rehaz la secuencia: el corte, la línea base, la oferta, el anuncio, la medición y la decis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o a mis clientes en dos carteras con mi historial de tickets y frecuencias, y escribo el corte con el que decidí y la f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 decir cuántos tickets y a qué ticket promedio tiene cada cartera, y de dónde saqué ese da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dos ofertas escritas, con contenido, precio, duración y a quién no se le ofrece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escrita la línea base de cada cartera antes de lanzar, con los cuatro números de la seman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rto el resultado de cada oferta por separado, en el mismo periodo y sin juntarlas en un solo promed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resultado no sale como esperaba, sé decir qué variable cambié y qué dato me falta para decidir mejo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tomó de cada fuente y cuándo se revisó. Esta lección no usa cifras de benchmarks externos: todas las cantidades vienen del caso ficticio del ejercici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819275"/>
                <a:gridCol w="4772025"/>
                <a:gridCol w="152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toma de e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g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s) ·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dea de que un mismo comprador organiza su compra en formatos y momentos distintos, que es el supuesto detrás de separar carte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da en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s) · Tarjeta de fide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jemplo de trato diferenciado a quien compra más, como contraste con la forma de medirlo que propon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da en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s) ·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ficio en el que una pieza suelta y el pedido completo son dos trabajos distintos, como los dos tipos de compra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da en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819275"/>
                <a:gridCol w="4772025"/>
                <a:gridCol w="152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toma de e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g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 DEN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alternativas de tu zona y sus precios de lista, para comparar tu oferta con lo que ya existe cerca de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do en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 de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s números de los casos son inventados para el ejercicio. La lección no afirma que ninguna oferta vaya a subir tu 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Mercado"/>
              </a:rPr>
              <a:t><![CDATA[Mercado: la compra se organiza en formatos distinto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éela y compara: la misma persona arma su compra de manera distinta según el lugar y el momento. Esa diferencia es la que separa tus cartera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Tarjeta_de_fidelizaci%C3%B3n"/>
              </a:rPr>
              <a:t><![CDATA[Tarjeta de fidelización: tratar distinto a quien compra más]]></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ver que lo de tratar diferente a quien compra más es viejo; lo que esta lección te da es el criterio para decidir y la forma de medirlo.]]></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gi.org.mx/app/denue/"/>
              </a:rPr>
              <a:t><![CDATA[DENUE del INEGI: las alternativas que hay en tu zona]]></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u actividad y tu municipio: es el lugar donde están los precios de lista con los que vas a comparar el precio de tu ofert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Capitalizar por tipo de ticket»: «Retail y moda», el repaso del cierre: la primera ruta del curso «Comercio: retail, moda, alimentos y ticke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4-oa01"/>
              </a:rPr>
              <a:t><![CDATA[Capitalizar por tipo de ticke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dos carteras, dos ofertas y dos líneas base medidas por separado— también decide el ritmo de tu tienda; sólo que en la ruta «Retail y moda» manda el calendario y no la compra: las temporadas, las tallas y las devoluciones mueven el ticket por vías que no son las de esta lección. Esta lección te dejó el criterio y el instrumento de medición; la siguiente los lleva al piso de la tienda, donde la compra se decide entre una góndola y un probado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2026-10-25T02:52:12Z</dcterms:created>
  <dcterms:modified xsi:type="dcterms:W3CDTF">2026-10-25T02:52:12Z</dcterms:modified>
  <dc:title>Capitalizar por tipo de ticket</dc:title>
  <dc:description>Presentación editable del OA «Capitalizar por tipo de ticket». Enlace: https://marketing.lumbre.lat/object/mkt-nic-r04-oa01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