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slides/slide87.xml" ContentType="application/vnd.openxmlformats-officedocument.presentationml.slide+xml"/>
  <Override PartName="/ppt/notesSlides/notesSlide8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presProps" Target="presProps.xml"/>
  <Relationship Id="rId91" Type="http://schemas.openxmlformats.org/officeDocument/2006/relationships/viewProps" Target="viewProps.xml"/>
  <Relationship Id="rId92"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Marke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2-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obj-r02-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No tengo presupuesto»» (2 de 4).]]></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No tengo presupuesto»» (3 de 4).]]></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No tengo presupuesto»» (4 de 4).]]></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presupuesto, partida, rubro y ciclo» (2 de 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presupuesto, partida, rubro y ciclo» (3 de 3).]]></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2-oa01]]></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2-oa01]]></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2-oa01]]></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2-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obj-r02-oa01]]></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presupuesto, partida, rubro y ciclo» (2 de 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diagnóstico: tres preguntas y una cuarta» (2 de 3).]]></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diagnóstico: tres preguntas y una cuarta» (3 de 3).]]></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2-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obj-r02-oa01]]></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el presupuesto que nunca exist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1. La fr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dueña de una papelería (nombre y cifras ficticios) pide cotización para rotular su local y tener una página propia de su tienda en línea. Después de leerla dice: «no tengo presupuesto». La frase no viene de un cálculo: viene de que nunca lo había considerado como una comp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2-oa01]]></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el presupuesto que nunca exist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2. La primera pregu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e preguntas: «¿Hay alguna partida prevista para esto, o nunca se ha contemplado?». Responde: «Nunca lo hemos tenido en el plan, ni para los rótulos ni para la página». Ya tienes el tipo: presupuesto aus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2-oa01]]></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el presupuesto que nunca exist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3. Lo que no es el probl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es un problema de precio. El número que le diste nunca estuvo en discusión, porque no había una partida con la cual compararlo. Bajar el precio no habría creado la partida: sólo habría hecho más barata una compra que nadie había contempl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2-oa01]]></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el presupuesto que nunca exist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4. La respuesta que sí funci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e devuelves dos cosas. Un alcance mínimo viable: la parte de tu propuesta que el cliente puede decidir sin abrir una partida nueva, por ejemplo una placa pequeña y una página con lo que ya vendes. Y una pregunta que devuelve la decisión al cliente: «¿de qué partida podrían salir los rótulos y la página, y en qué mes se decide eso?». En una PyME casi siempre hay más de un bolsillo: unas veces es el gasto del local, otras el material de escritorio, otras lo que se separó para la imagen del nego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2-oa01]]></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el presupuesto que nunca exist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5. Lo que no hici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bajaste el precio y no ofreciste nada para «desbloquear» la decisión: el problema no era el número, era que esta compra no estaba escrita en ningún plan. También anotaste el tipo de problema y la fecha en que se decide el presupuesto del cliente. Eso es lo que hace que dentro de tres meses esta conversación no empiece de c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2-oa01]]></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Es presupuesto de otro rubro: el dinero existe pero en una partida donde esto no cabe, así que toca traducir tu propuesta al lenguaje de esa partida, o preguntar en qué ciclo se de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dinero existe y está disponible, pero la línea donde se anota es otra: la partida de publicidad no puede cargar la compra de equipo. Por eso un descuento no sirve; el problema no es la cantidad, es el rubro. La respuesta es reescribir la propuesta en el lenguaje de la partida donde el dinero sí está, y preguntar cuándo se toma la decisión de gasto y quién la lib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tres tipos de la lección: ausente, ya comprometido y de otro rubro. Esta clienta está en el tercero, porque el dinero existe pero en otra part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obj-r02-oa01]]></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ada tipo pide una respuesta distinta» (2 de 5).]]></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ada tipo pide una respuesta distinta» (3 de 5).]]></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ada tipo pide una respuesta distinta» (4 de 5).]]></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ada tipo pide una respuesta distinta» (5 de 5).]]></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2-oa01]]></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2-oa01]]></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2-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obj-r02-oa01]]></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el dinero que ya tenía due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1. La fr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dueño de una refaccionaria (nombre y cifras ficticios) pide un sistema de control de inventario para el mostrador. Al ver la cotización: «no tengo presupuesto». Pero el negocio sí tiene presupuesto: la pregunta es para qué pa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2-oa01]]></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el dinero que ya tenía due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2. La segunda pregu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e preguntas: «¿Ese dinero ya está comprometido en otra cosa?». Contesta que sí: lo del trimestre ya está asignado a un pedido grande de refacciones que entra pronto. El presupuesto existe y ya tiene dueño, con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2-oa01]]></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el dinero que ya tenía due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3. Por qué el descuento no sir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le bajas el precio, no cambias nada: el dinero no está libre ni con él, está aplicado al pedido grande. Lo único que cambiarías es cuánto margen te quedas por un acuerdo que, igual, no se va a cerrar este trimest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2-oa01]]></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el dinero que ya tenía due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4. La respuesta que sí funci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over el calendario. Preguntas cuándo se reabre la decisión de compra y propones un alcance que se pueda decidir en el ciclo que viene. Y dejas una pregunta que le sirve para su propia planeación: «¿El pedido grande te deja margen para el mostrador, o te deja el trimestre completo?». Esa pregunta le sirve a él aunque no te compre, y abre la puerta a la siguiente convers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2-oa01]]></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inventado para el ejercicio): el dinero que ya tenía due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5. Lo que anota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ste el tipo (presupuesto ya comprometido), la fecha en que se decide el siguiente ciclo y a qué quedó amarrado el dinero. Con esa anotación, cuando llegue el nuevo ciclo ya sabes qué preguntar primero y no repites el diagnóstico desde c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2-oa01]]></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El precio sólo es el problema cuando el cliente está comparando, y aquí no hay comparación: hay una restricción de dinero. Y esa restricción tiene tres formas. Si el presupuesto está ausente, un descuento no crea la partida. Si ya está comprometido, no libera el dinero. Y si es de otro rubro, ni siquiera el número es la variable. El descuento sólo se justifica después del diagnóstico, y en un solo caso de los t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tres tipos de presupuesto y su respuesta. El descuento es la herramienta del problema de precio, no del problema de din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obj-r02-oa01]]></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labras que se confunden entre sí» (2 de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Nunca lo hemos tenido en el plan.» → Presupuesto aus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se dinero ya está en el pedido grande de este trimestre.» → Presupuesto ya compromet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 dinero está, pero sale de publicidad y esto es equipo.» → Presupuesto de otro rub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so lo autoriza el dueño, no yo.» → Falta saber quién autori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so se decide hasta la planeación del mes que viene.» → El ciclo decide cuá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or qué no lo buscan más barato?» → Volvió a comparar: el problema es de pre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tres tipos de la lección y las tres preguntas que los separan, más la autorización y el cic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obj-r02-oa01]]></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Relacionar» (2 de 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se gasto no estaba en el plan de este año.» → Presupuesto aus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La partida de mantenimiento ya está comprometida con la reparación.» → Presupuesto ya compromet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El dinero lo tenemos, pero sale de la línea de publicidad.» → Presupuesto de otro rub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Nunca compramos nada así.» → Presupuesto aus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Ese dinero ya está reservado para otra cosa este mes.» → Presupuesto ya compromet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Lo tienes, pero en la partida de capacitación no se puede.» → Presupuesto de otro rub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Ese tipo de compra no estaba contemplado.» → Presupuesto aus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El trimestre ya está repartido, con lo demás está comprometido.» → Presupuesto ya compromet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9. «Hay recursos, pero en la línea de equipo, y esto es publicidad.» → Presupuesto de otro rub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tres categorías de la lección: ausente, ya comprometido y de otro rub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obj-r02-oa01]]></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3).]]></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3 de 3).]]></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usente · comprometido · rubro · autori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cuatro palabras que ordenan la conversación: ausente, comprometido, rubro y quién autoriza. Con las cuatro en la hoja, la respuesta sale del tipo y no del impulso de bajar el pre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Glosario y método de la lección: los tres tipos de presupuesto, el rubro y la autoriz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obj-r02-oa01]]></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2-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obj-r02-oa01]]></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reguntar si hay partida prevista o si nunca se contempló → Preguntar si ese dinero ya está comprometido en otra cosa → Preguntar si el dinero existe pero vive en otra partida → Preguntar quién autoriza a liberar el dinero → Elegir la respuesta del tipo y dejar escrita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den importa y por una razón concreta: cada pregunta descarta un tipo y sólo la última deja ver el encuadre real de la compra. Sin el diagnóstico, cualquier respuesta que des es genérica, y una respuesta genérica a «no tengo presupuesto» es un descuento. El último paso no es un extra: dejar escrita la decisión es lo que convierte esta objeción en información para la próxima c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Método de la lección: las tres preguntas de tipo, la de autorización y el registro de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obj-r02-oa01]]></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e pregunté si la compra estaba en el plan o nunca se había contempl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imera responde con el precio a una pregunta que todavía no entendió: sin saber el tipo de problema, el descuento no tiene dirección. La cuarta se apoya en una afirmación de superioridad en lugar de preguntar: la calidad que celebras no sustituye saber en qué partida está el dinero. La sexta ofrece financiamiento antes de diagnosticar: si el presupuesto no existe, aflojar el pago no crea la partida; y si ya está comprometido, aplaza la fecha sin resolverla. Las otras tres sí se sostienen: preguntan por el plan, preguntan por la partida y el mes, y mueven alcance y calend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glas de la lección: diagnosticar antes de responder, no cambiar el precio por reflejo, mover alcance, calendario o encuad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obj-r02-oa01]]></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Detective de errores» (2 de 2).]]></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Traducir tu propuesta al lenguaje de la partida donde el dinero sí está, preguntar en qué ciclo se decide y confirmar quién libera el din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dinero existe y la partida es otra, así que el problema no es la cantidad sino el encuadre. La respuesta tiene tres partes: escribir la propuesta en el lenguaje de la partida donde el dinero sí está, preguntar cuándo se decide el gasto de esa partida, y confirmar quién lo libera. Bajar el precio y esperar en silencio no cambian ninguna de las tres cos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respuesta del tercer tipo: traducir al idioma de su partida, con el ciclo y la autoriz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obj-r02-oa01]]></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Opción múltiple» (2 de 2).]]></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Toma la última vez que un cliente te dijo «no tengo presupuesto» y escribe la frase exacta, tal como la oíste. Después llena las cuatro casillas de la ficha: ¿había partida prevista?, ¿el dinero ya estaba comprometido?, ¿en qué partida vive el dinero?, ¿quién autoriza? Si una respuesta es «no lo sé», escribe qué pregunta exacta te la resuelve. Con esa hoja sabes qué preguntar en tu próxima c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2-oa01]]></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Reflexión» (2 de 2).]]></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El método: preguntar, ubicar, comparar, proponer · Memoria: término y definición co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2-oa01]]></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El método: preguntar, ubicar, comparar, proponer · Memoria: término y definición co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2-oa01]]></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El método: preguntar, ubicar, comparar, proponer · Memoria: término y definición co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2-oa01]]></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es son los tres tipos de problema de presu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usente: no hay partida prevista. Ya comprometido: el dinero existe pero ya tiene dueño y fecha. De otro rubro: el dinero existe, pero en una partida donde tu compra no ca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2-oa01]]></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no basta con ofrecer un descu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una restricción de dinero no es un problema de precio: si la partida no existe, el descuento no la crea; si el dinero ya está comprometido, no lo libera; y si es de otro rubro, ni el número es la vari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2-oa01]]></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reguntas hago para diagnost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i hay partida prevista o nunca se contempló; si ese dinero ya está comprometido en otra cosa; si el dinero existe pero vive en otra partida; y quién autoriza a liber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2-oa01]]></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respondo cuando el presupuesto está aus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 alcance mínimo viable y una pregunta al cliente sobre de qué partida podría salir y en qué mes se decide. Si no sale de ninguna, la fecha en que vuelve a abrirse el 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2-oa01]]></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respondo cuando el presupuesto está de otro rub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Traducir la propuesta al lenguaje de la partida donde el dinero sí está, preguntar en qué ciclo se decide y confirmar quién libera el din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2-oa01]]></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importa preguntar quién autori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el dinero puede existir y la firma no estar. Si quien te habla no libera el presupuesto, tu cierre depende de otra persona, y eso cambia el plan de la c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2-oa01]]></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2-oa01]]></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2).]]></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2-oa01]]></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obj-r02-oa01]]></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vigencia y revis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7849" r:id="rId1"/>
    <p:sldLayoutId id="2481907850" r:id="rId2"/>
    <p:sldLayoutId id="2481907851" r:id="rId3"/>
    <p:sldLayoutId id="2481907852"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871464cbde8bd97836079a75b1c7604fd5330f49128bcf991.jpg"/>
  <Relationship Id="rId3" Type="http://schemas.openxmlformats.org/officeDocument/2006/relationships/hyperlink" Target="https://marketing.lumbre.lat/object/mkt-obj-r02-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2-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2-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2-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2-oa01"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2-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2-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2-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2-oa01"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2-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2-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2-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2-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2-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2-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2-oa01" TargetMode="External"/>
  <Relationship Id="rId3" Type="http://schemas.openxmlformats.org/officeDocument/2006/relationships/hyperlink" Target="https://marketing.lumbre.lat/object/mkt-obj-r02-oa01" TargetMode="External"/>
  <Relationship Id="rId4" Type="http://schemas.openxmlformats.org/officeDocument/2006/relationships/hyperlink" Target="https://marketing.lumbre.lat/object/mkt-obj-r02-oa01"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2-oa01"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2-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2-oa01" TargetMode="Externa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2-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2-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2-oa01" TargetMode="External"/>
  <Relationship Id="rId3" Type="http://schemas.openxmlformats.org/officeDocument/2006/relationships/hyperlink" Target="https://marketing.lumbre.lat/object/mkt-obj-r02-oa01" TargetMode="External"/>
  <Relationship Id="rId4" Type="http://schemas.openxmlformats.org/officeDocument/2006/relationships/hyperlink" Target="https://marketing.lumbre.lat/object/mkt-obj-r02-oa01" TargetMode="External"/>
  <Relationship Id="rId5"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2-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2-oa01"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2-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2-oa01"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2-oa01"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2-oa01"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2-oa01"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2-oa01"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2-oa01"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2-oa01" TargetMode="Externa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2-oa01"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2-oa01"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2-oa01"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2-oa01"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2-oa01"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2-oa01"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2-oa01"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2-oa01" TargetMode="External"/>
  <Relationship Id="rId3" Type="http://schemas.openxmlformats.org/officeDocument/2006/relationships/hyperlink" Target="https://marketing.lumbre.lat/object/mkt-obj-r02-oa01" TargetMode="External"/>
  <Relationship Id="rId4" Type="http://schemas.openxmlformats.org/officeDocument/2006/relationships/hyperlink" Target="https://marketing.lumbre.lat/object/mkt-obj-r02-oa01" TargetMode="External"/>
  <Relationship Id="rId5"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2-oa01"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2-oa01"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2-oa01"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2-oa01"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2-oa01"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2-oa01"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2-oa01"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2-oa01" TargetMode="Externa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2-oa01"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2-oa01"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2-oa01"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2-oa01"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2-oa01"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2-oa01"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2-oa01"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2-oa01" TargetMode="External"/>
  <Relationship Id="rId3" Type="http://schemas.openxmlformats.org/officeDocument/2006/relationships/hyperlink" Target="https://marketing.lumbre.lat/object/mkt-obj-r02-oa01" TargetMode="External"/>
  <Relationship Id="rId4" Type="http://schemas.openxmlformats.org/officeDocument/2006/relationships/hyperlink" Target="https://marketing.lumbre.lat/object/mkt-obj-r02-oa01" TargetMode="External"/>
  <Relationship Id="rId5"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2-oa01"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2-oa01"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2-oa01"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2-oa01"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2-oa01"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2-oa01"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2-oa01"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2-oa01"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2-oa01"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2-oa01" TargetMode="External"/>
  <Relationship Id="rId3" Type="http://schemas.openxmlformats.org/officeDocument/2006/relationships/hyperlink" Target="https://marketing.lumbre.lat/object/mkt-obj-r02-oa01" TargetMode="External"/>
  <Relationship Id="rId4"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2-oa01"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2-oa01"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2-oa01"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2-oa01"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2-oa01"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2-oa01"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2-oa01"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2-oa01"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2-oa01"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2-oa01"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2-oa01"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2-oa01"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2-oa01"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2-oa01"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2-oa01" TargetMode="Externa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2-oa01"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2-oa01"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2-oa01"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2-oa01"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2-oa01" TargetMode="External"/>
  <Relationship Id="rId3" Type="http://schemas.openxmlformats.org/officeDocument/2006/relationships/hyperlink" Target="https://www.inegi.org.mx/app/denue/" TargetMode="Externa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obj-r02-oa01" TargetMode="External"/>
  <Relationship Id="rId3" Type="http://schemas.openxmlformats.org/officeDocument/2006/relationships/notesSlide" Target="../notesSlides/notesSlide87.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N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eng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esupuest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Marke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marketing.lumbre.lat/object/mkt-obj-r02-oa01"/>
              </a:rPr>
              <a:t><![CDATA[Ver el OA en marketing.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2-oa01"/>
              </a:rPr>
              <a:t><![CDATA[«No tengo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agnosticar si el «no tengo presupuesto» del cliente es un presupuesto ausente, un presupuesto ya comprometido o un presupuesto de otro rubro, y elegir la respuesta que corresponde a cada caso sin prometer dinero que el cliente no tien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2-oa01"/>
              </a:rPr>
              <a:t><![CDATA[«No tengo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gunda lección de la ruta «No tengo presupuesto» del curso «Las cuatro objeciones que siempre llegan». Explica por qué la misma frase esconde tres problemas distintos, qué preguntas los separan, qué respuesta funciona en cada uno, y qué se anota para que la conversación no empiece de cero la próxima vez. Todo se calcula con los datos del negocio del cliente y de tu propio negocio; incluye dos casos resueltos con datos ficticios.]]></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Market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2-oa01"/>
              </a:rPr>
              <a:t><![CDATA[«No tengo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87]]></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objeción de presupuesto · presupuesto ausente · presupuesto comprometido · partida presupuestal · ciclo de presupuesto · ventas · py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No tengo presupuesto»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2-oa01"/>
              </a:rPr>
              <a:t><![CDATA[«No tengo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8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tengo presupuesto» casi siempre llega tarde: después de que ya explicaste el servicio, ya mandaste la cotización y ya respondiste dos preguntas. El cliente no está comparando precios. Te está avisando de un problema de dinero, y ese problema tiene tres formas distintas que se responden de tres maneras distintas.]]></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se momento lo fácil es ofrecer un descuento o un plazo, y lo difícil es preguntar de qué tipo de problema se trata, porque la respuesta depende de dónde esté el dinero: si no está, si ya tiene dueño o si vive en otra partida. Preguntar cuesta dos frases. Regalar margen cuesta el pedido enter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No tengo presupuesto»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2-oa01"/>
              </a:rPr>
              <a:t><![CDATA[«No tengo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8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ección pasada, «Es caro», dejó el precio como una comparación y el presupuesto como una de sus tres causas. Esta lección baja un escalón: aquí el presupuesto ya es la frase, así que la pregunta ya no es «¿por qué dice que es caro?» sino «¿qué clase de presupuesto es el que dice que no tiene?».]]></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iferencia no es de estilo. Con un diagnóstico bien hecho sabes si estás frente a un cliente que sí tiene dinero pero no en esta partida, o frente a un cliente que de plano no lo tiene. Y esa diferencia decide si la conversación sigue, cómo sigue y en qué momento se vuelve a abri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No tengo presupuesto»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2-oa01"/>
              </a:rPr>
              <a:t><![CDATA[«No tengo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87]]></a:t>
            </a:r>
          </a:p>
        </p:txBody>
      </p:sp>
      <p:sp>
        <p:nvSpPr>
          <p:cNvPr id="7" name="" descr=""/>
          <p:cNvSpPr/>
          <p:nvPr/>
        </p:nvSpPr>
        <p:spPr>
          <a:xfrm>
            <a:off x="514350" y="1219200"/>
            <a:ext cx="8115300" cy="23622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l terminar esta lección vas a poder]]></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istinguir los tres tipos de problema de presupuesto detrás de la misma frase —ausente, ya comprometido o de otro rubro— con tres preguntas que se pueden hacer en voz alta; elegir la respuesta que corresponde a cada tipo, que nunca es la misma; y dejar por escrito el diagnóstico para que la próxima conversación no empiece de cero.]]></a:t>
            </a:r>
          </a:p>
        </p:txBody>
      </p:sp>
      <p:sp>
        <p:nvSpPr>
          <p:cNvPr id="11" name=""/>
          <p:cNvSpPr txBox="1"/>
          <p:nvPr/>
        </p:nvSpPr>
        <p:spPr>
          <a:xfrm>
            <a:off x="514350" y="35814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5814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hace: no te da un guion para responder «no tengo presupuesto» ni una lista de precios con los que «bajar» la objeció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No tengo presupuesto»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2-oa01"/>
              </a:rPr>
              <a:t><![CDATA[«No tengo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87]]></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fija cifras del mercado ni precios de referencia: los números salen de la operación del cliente y de la tuya, o no se usan.]]></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promete que el cliente va a comprar: eso depende de su dinero, de su ciclo y de lo que él tenga en mente.]]></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te pide las cifras de tu negocio ni las de tu cliente: el ejercicio se hace con un caso inventado.]]></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o nombre, cifra y caso de esta lección está marcado como ficticio, sólo para practica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resupuesto, partida, rubro y cicl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2-oa01"/>
              </a:rPr>
              <a:t><![CDATA[«No tengo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87]]></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tengo presupuesto» mezcla cuatro palabras que apuntan a cosas distintas, y por eso la respuesta no puede ser una sola.]]></a:t>
            </a:r>
          </a:p>
        </p:txBody>
      </p:sp>
      <p:sp>
        <p:nvSpPr>
          <p:cNvPr id="8" name=""/>
          <p:cNvSpPr txBox="1"/>
          <p:nvPr/>
        </p:nvSpPr>
        <p:spPr>
          <a:xfrm>
            <a:off x="514350" y="19526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resupuesto]]></a:t>
            </a:r>
            <a:r>
              <a:rPr lang="en-US" strike="noStrike" sz="2100" spc="0" u="none" cap="none">
                <a:solidFill>
                  <a:srgbClr val="1B2438">
                    <a:alpha val="100000"/>
                  </a:srgbClr>
                </a:solidFill>
                <a:latin typeface="Calibri"/>
              </a:rPr>
              <a:t><![CDATA[ es lo que el cliente puede gastar en un periodo. ]]></a:t>
            </a:r>
            <a:r>
              <a:rPr lang="en-US" b="1" strike="noStrike" sz="2100" spc="0" u="none" cap="none">
                <a:solidFill>
                  <a:srgbClr val="1B2438">
                    <a:alpha val="100000"/>
                  </a:srgbClr>
                </a:solidFill>
                <a:latin typeface="Calibri"/>
              </a:rPr>
              <a:t><![CDATA[Partida]]></a:t>
            </a:r>
            <a:r>
              <a:rPr lang="en-US" strike="noStrike" sz="2100" spc="0" u="none" cap="none">
                <a:solidFill>
                  <a:srgbClr val="1B2438">
                    <a:alpha val="100000"/>
                  </a:srgbClr>
                </a:solidFill>
                <a:latin typeface="Calibri"/>
              </a:rPr>
              <a:t><![CDATA[ es la línea donde ese dinero se anota: mantenimiento, publicidad, equipo, capacitación. ]]></a:t>
            </a:r>
            <a:r>
              <a:rPr lang="en-US" b="1" strike="noStrike" sz="2100" spc="0" u="none" cap="none">
                <a:solidFill>
                  <a:srgbClr val="1B2438">
                    <a:alpha val="100000"/>
                  </a:srgbClr>
                </a:solidFill>
                <a:latin typeface="Calibri"/>
              </a:rPr>
              <a:t><![CDATA[Rubro]]></a:t>
            </a:r>
            <a:r>
              <a:rPr lang="en-US" strike="noStrike" sz="2100" spc="0" u="none" cap="none">
                <a:solidFill>
                  <a:srgbClr val="1B2438">
                    <a:alpha val="100000"/>
                  </a:srgbClr>
                </a:solidFill>
                <a:latin typeface="Calibri"/>
              </a:rPr>
              <a:t><![CDATA[ es la categoría más gruesa a la que pertenece esa partida, y es donde se decide qué compras son posibles. ]]></a:t>
            </a:r>
            <a:r>
              <a:rPr lang="en-US" b="1" strike="noStrike" sz="2100" spc="0" u="none" cap="none">
                <a:solidFill>
                  <a:srgbClr val="1B2438">
                    <a:alpha val="100000"/>
                  </a:srgbClr>
                </a:solidFill>
                <a:latin typeface="Calibri"/>
              </a:rPr>
              <a:t><![CDATA[Ciclo]]></a:t>
            </a:r>
            <a:r>
              <a:rPr lang="en-US" strike="noStrike" sz="2100" spc="0" u="none" cap="none">
                <a:solidFill>
                  <a:srgbClr val="1B2438">
                    <a:alpha val="100000"/>
                  </a:srgbClr>
                </a:solidFill>
                <a:latin typeface="Calibri"/>
              </a:rPr>
              <a:t><![CDATA[ es el periodo en el que se abre esa decisión: el mes, el trimestre o el añ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resupuesto, partida, rubro y cicl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2-oa01"/>
              </a:rPr>
              <a:t><![CDATA[«No tengo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8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esas cuatro separadas, el mismo «no tengo presupuesto» se vuelve específico: no hay partida prevista; la partida ya se comprometieron en otra cosa; o el dinero existe, pero vive en una línea que no es la de tu propuesta. La palabra «presupuesto» sola no te dice cuál de las tres es, y por eso el primer movimiento es preguntar, no argumenta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resupuesto, partida, rubro y cicl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2-oa01"/>
              </a:rPr>
              <a:t><![CDATA[«No tengo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8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a quinta palabra que casi nadie nombra y que cambia la conversación: la ]]></a:t>
            </a:r>
            <a:r>
              <a:rPr lang="en-US" b="1" strike="noStrike" sz="2100" spc="0" u="none" cap="none">
                <a:solidFill>
                  <a:srgbClr val="1B2438">
                    <a:alpha val="100000"/>
                  </a:srgbClr>
                </a:solidFill>
                <a:latin typeface="Calibri"/>
              </a:rPr>
              <a:t><![CDATA[autorización]]></a:t>
            </a:r>
            <a:r>
              <a:rPr lang="en-US" strike="noStrike" sz="2100" spc="0" u="none" cap="none">
                <a:solidFill>
                  <a:srgbClr val="1B2438">
                    <a:alpha val="100000"/>
                  </a:srgbClr>
                </a:solidFill>
                <a:latin typeface="Calibri"/>
              </a:rPr>
              <a:t><![CDATA[. Que exista dinero no significa que esa persona pueda liberarlo, y en una PyME el dinero y la firma a menudo están en manos distintas. Es una pregunta aparte, y conviene hacerla en voz alt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resupuesto, partida, rubro y cicl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2-oa01"/>
              </a:rPr>
              <a:t><![CDATA[«No tengo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87]]></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losario de arranque: con estas palabras separadas, la frase del cliente se puede desarma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2-oa01"/>
              </a:rPr>
              <a:t><![CDATA[«No tengo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87]]></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1905000"/>
                <a:gridCol w="3352800"/>
                <a:gridCol w="28575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lo oy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supue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el cliente puede gastar en un perio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e mes no hay para e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rt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línea donde se anota ese din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o sale de manten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ub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categoría gruesa que decide qué compras cab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ras de equipo no es lo nues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c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eriodo en que se abre la decisión de ga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o se ve hasta el siguiente trimest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2-oa01"/>
              </a:rPr>
              <a:t><![CDATA[«No tengo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87]]></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1905000"/>
                <a:gridCol w="3352800"/>
                <a:gridCol w="28575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lo oy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utoriz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én puede liberar el dinero y firmar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o lo ve el dueño, no y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supuesto aus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hay partida prevista: el dinero no existe para e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unca lo hemos contempl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supuesto ya compromet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dinero existe, pero ya está asignado a otra co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Ya está asignado a otra co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supuesto de otro rub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dinero existe, pero en una partida donde esto no cab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dinero está, pero no en esa part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2-oa01"/>
              </a:rPr>
              <a:t><![CDATA[«No tengo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87]]></a:t>
            </a:r>
          </a:p>
        </p:txBody>
      </p:sp>
      <p:graphicFrame>
        <p:nvGraphicFramePr>
          <p:cNvPr id="7" name="" descr=""/>
          <p:cNvGraphicFramePr>
            <a:graphicFrameLocks noGrp="1"/>
          </p:cNvGraphicFramePr>
          <p:nvPr/>
        </p:nvGraphicFramePr>
        <p:xfrm>
          <a:off x="514350" y="1257300"/>
          <a:ext cx="8115300" cy="1400175"/>
        </p:xfrm>
        <a:graphic>
          <a:graphicData uri="http://schemas.openxmlformats.org/drawingml/2006/table">
            <a:tbl>
              <a:tblPr firstRow="1" bandRow="1"/>
              <a:tblGrid>
                <a:gridCol w="1905000"/>
                <a:gridCol w="3352800"/>
                <a:gridCol w="28575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lo oy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clo de comp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momento en que el cliente vuelve a abrir su dec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vemos en la planeación del mes que vien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resupuesto, partida, rubro y cicl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2-oa01"/>
              </a:rPr>
              <a:t><![CDATA[«No tengo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87]]></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os tres tipos se ven igual desde fuera: la frase es la misma. Lo que los separa es dónde está el dinero y si ya tiene dueño.]]></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tipos-presupuesto.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resupuesto, partida, rubro y cicl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2-oa01"/>
              </a:rPr>
              <a:t><![CDATA[«No tengo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87]]></a:t>
            </a:r>
          </a:p>
        </p:txBody>
      </p:sp>
      <p:sp>
        <p:nvSpPr>
          <p:cNvPr id="7" name="" descr=""/>
          <p:cNvSpPr/>
          <p:nvPr/>
        </p:nvSpPr>
        <p:spPr>
          <a:xfrm>
            <a:off x="514350" y="1219200"/>
            <a:ext cx="8115300" cy="2076450"/>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2076450"/>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confusión que cuesta dinero: «es caro» y «no tengo presupuesto»]]></a:t>
            </a:r>
          </a:p>
        </p:txBody>
      </p:sp>
      <p:sp>
        <p:nvSpPr>
          <p:cNvPr id="10" name=""/>
          <p:cNvSpPr txBox="1"/>
          <p:nvPr/>
        </p:nvSpPr>
        <p:spPr>
          <a:xfrm>
            <a:off x="685800" y="19621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son la misma frase con dos nombres. «Es caro» se contesta con la comparación y con el valor: el cliente está mirando dos precios. «No tengo presupuesto» se contesta con una pregunta sobre el dinero: el cliente está hablando de una restricció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resupuesto, partida, rubro y cicl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2-oa01"/>
              </a:rPr>
              <a:t><![CDATA[«No tengo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87]]></a:t>
            </a:r>
          </a:p>
        </p:txBody>
      </p:sp>
      <p:sp>
        <p:nvSpPr>
          <p:cNvPr id="7" name="" descr=""/>
          <p:cNvSpPr/>
          <p:nvPr/>
        </p:nvSpPr>
        <p:spPr>
          <a:xfrm>
            <a:off x="514350" y="1219200"/>
            <a:ext cx="8115300" cy="2971800"/>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2971800"/>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contestas con un descuento a un cliente cuyo presupuesto ya estaba comprometido, no resuelves nada y le mueves el precio a una conversación que se va a caer igual. Si contestas con un descuento a un cliente que no tiene partida, le cambias el número a un problema que no es de número. Y si contestas con un discurso sobre el valor a un cliente que no tiene la partida, le estás pidiendo que invente dinero.]]></a:t>
            </a:r>
          </a:p>
        </p:txBody>
      </p:sp>
      <p:sp>
        <p:nvSpPr>
          <p:cNvPr id="10" name=""/>
          <p:cNvSpPr txBox="1"/>
          <p:nvPr/>
        </p:nvSpPr>
        <p:spPr>
          <a:xfrm>
            <a:off x="685800" y="3495675"/>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orden no se negocia: primero el tipo de presupuesto, después la respuest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diagnóstico: tres preguntas y una cuart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2-oa01"/>
              </a:rPr>
              <a:t><![CDATA[«No tengo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87]]></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preguntas, en este orden, y cada una descarta un tip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diagnóstico: tres preguntas y una cuart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2-oa01"/>
              </a:rPr>
              <a:t><![CDATA[«No tengo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87]]></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imera: «¿Hay una partida prevista para esto, o nunca se ha contemplado?». Si la respuesta es que nunca se ha contemplado, el presupuesto está ]]></a:t>
            </a:r>
            <a:r>
              <a:rPr lang="en-US" b="1" strike="noStrike" sz="2100" spc="0" u="none" cap="none">
                <a:solidFill>
                  <a:srgbClr val="1B2438">
                    <a:alpha val="100000"/>
                  </a:srgbClr>
                </a:solidFill>
                <a:latin typeface="Calibri"/>
              </a:rPr>
              <a:t><![CDATA[ausente]]></a:t>
            </a:r>
            <a:r>
              <a:rPr lang="en-US" strike="noStrike" sz="2100" spc="0" u="none" cap="none">
                <a:solidFill>
                  <a:srgbClr val="1B2438">
                    <a:alpha val="100000"/>
                  </a:srgbClr>
                </a:solidFill>
                <a:latin typeface="Calibri"/>
              </a:rPr>
              <a:t><![CDATA[: no es un problema de precio, es que nadie escribió esta compra en ningún plan. La segunda: «¿Ese dinero ya está comprometido en otra cosa?». Si la respuesta es que sí, el presupuesto está ]]></a:t>
            </a:r>
            <a:r>
              <a:rPr lang="en-US" b="1" strike="noStrike" sz="2100" spc="0" u="none" cap="none">
                <a:solidFill>
                  <a:srgbClr val="1B2438">
                    <a:alpha val="100000"/>
                  </a:srgbClr>
                </a:solidFill>
                <a:latin typeface="Calibri"/>
              </a:rPr>
              <a:t><![CDATA[ya comprometido]]></a:t>
            </a:r>
            <a:r>
              <a:rPr lang="en-US" strike="noStrike" sz="2100" spc="0" u="none" cap="none">
                <a:solidFill>
                  <a:srgbClr val="1B2438">
                    <a:alpha val="100000"/>
                  </a:srgbClr>
                </a:solidFill>
                <a:latin typeface="Calibri"/>
              </a:rPr>
              <a:t><![CDATA[: existe dinero, pero ya tiene dueño y ya tiene fecha. La tercera: «¿El dinero existe, pero vive en otra partida o en otro rubro?». Si la respuesta es que sí, el presupuesto está ]]></a:t>
            </a:r>
            <a:r>
              <a:rPr lang="en-US" b="1" strike="noStrike" sz="2100" spc="0" u="none" cap="none">
                <a:solidFill>
                  <a:srgbClr val="1B2438">
                    <a:alpha val="100000"/>
                  </a:srgbClr>
                </a:solidFill>
                <a:latin typeface="Calibri"/>
              </a:rPr>
              <a:t><![CDATA[de otro rubro]]></a:t>
            </a:r>
            <a:r>
              <a:rPr lang="en-US" strike="noStrike" sz="2100" spc="0" u="none" cap="none">
                <a:solidFill>
                  <a:srgbClr val="1B2438">
                    <a:alpha val="100000"/>
                  </a:srgbClr>
                </a:solidFill>
                <a:latin typeface="Calibri"/>
              </a:rPr>
              <a:t><![CDATA[: el dinero es real, pero tu propuesta no cabe en la línea donde ese dinero se puede gasta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diagnóstico: tres preguntas y una cuart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2-oa01"/>
              </a:rPr>
              <a:t><![CDATA[«No tengo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8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la cuarta, que las tres necesitan: «¿Quién autoriza a liberar ese dinero?». El dinero puede existir y la firma no estar. Si quien te habla no libera el presupuesto, tu cierre depende de otra persona, y eso es un dato de la conversación que se averigua antes y no después.]]></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cuatro preguntas se pueden hacer en una frase cada una, sin que suene a interrogatorio: se hacen como si te pusieras a ordenar el encargo con el cliente. Con las cuatro respondidas ya no estás discutiendo: estás en uno de tres casos, y cada caso tiene su respuest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diagnóstico: tres preguntas y una cuar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2-oa01"/>
              </a:rPr>
              <a:t><![CDATA[«No tengo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87]]></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diagrama se lee de izquierda a derecha. La primera pregunta que se responde bien decide el camino: las otras dos ya están implícitas en su respuesta.]]></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rbol-diagnostico.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2-oa01"/>
              </a:rPr>
              <a:t><![CDATA[«No tengo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8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diagnóstico: tres preguntas y una cuarta · Ejemplo resuelto (caso inventado para el ejercicio): el presupuesto que nunca existió · Paso 1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La frase]]></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dueña de una papelería (nombre y cifras ficticios) pide cotización para rotular su local y tener una página propia de su tienda en línea. Después de leerla dice: «no tengo presupuesto». La frase no viene de un cálculo: viene de que nunca lo había considerado como una compr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2-oa01"/>
              </a:rPr>
              <a:t><![CDATA[«No tengo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8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diagnóstico: tres preguntas y una cuarta · Ejemplo resuelto (caso inventado para el ejercicio): el presupuesto que nunca existió · Paso 2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La primera pregunt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 preguntas: «¿Hay alguna partida prevista para esto, o nunca se ha contemplado?». Responde: «Nunca lo hemos tenido en el plan, ni para los rótulos ni para la página». Ya tienes el tipo: presupuesto ausent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2-oa01"/>
              </a:rPr>
              <a:t><![CDATA[«No tengo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8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diagnóstico: tres preguntas y una cuarta · Ejemplo resuelto (caso inventado para el ejercicio): el presupuesto que nunca existió · Paso 3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Lo que no es el problem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es un problema de precio. El número que le diste nunca estuvo en discusión, porque no había una partida con la cual compararlo. Bajar el precio no habría creado la partida: sólo habría hecho más barata una compra que nadie había contemplad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2-oa01"/>
              </a:rPr>
              <a:t><![CDATA[«No tengo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8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diagnóstico: tres preguntas y una cuarta · Ejemplo resuelto (caso inventado para el ejercicio): el presupuesto que nunca existió · Paso 4 de 5]]></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2-oa01"/>
              </a:rPr>
              <a:t><![CDATA[«No tengo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8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La respuesta que sí funciona]]></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 devuelves dos cosas. Un alcance mínimo viable: la parte de tu propuesta que el cliente puede decidir sin abrir una partida nueva, por ejemplo una placa pequeña y una página con lo que ya vendes. Y una pregunta que devuelve la decisión al cliente: «¿de qué partida podrían salir los rótulos y la página, y en qué mes se decide eso?». En una PyME casi siempre hay más de un bolsillo: unas veces es el gasto del local, otras el material de escritorio, otras lo que se separó para la imagen del negoci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2-oa01"/>
              </a:rPr>
              <a:t><![CDATA[«No tengo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8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diagnóstico: tres preguntas y una cuarta · Ejemplo resuelto (caso inventado para el ejercicio): el presupuesto que nunca existió · Paso 5 de 5]]></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2-oa01"/>
              </a:rPr>
              <a:t><![CDATA[«No tengo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8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no hiciste]]></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bajaste el precio y no ofreciste nada para «desbloquear» la decisión: el problema no era el número, era que esta compra no estaba escrita en ningún plan. También anotaste el tipo de problema y la fecha en que se decide el presupuesto del cliente. Eso es lo que hace que dentro de tres meses esta conversación no empiece de cer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2-oa01"/>
              </a:rPr>
              <a:t><![CDATA[«No tengo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diagnóstico: tres preguntas y una cuarta]]></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clienta te dice «no tengo presupuesto». Cuando le preguntas, contesta que sí hay dinero en su empresa, pero que vive en la partida de publicidad, y que lo que tú vendes se carga a la de equipo. ¿Qué problema es y qué haces?]]></a:t>
            </a:r>
          </a:p>
        </p:txBody>
      </p:sp>
      <p:sp>
        <p:nvSpPr>
          <p:cNvPr id="9" name=""/>
          <p:cNvSpPr txBox="1"/>
          <p:nvPr/>
        </p:nvSpPr>
        <p:spPr>
          <a:xfrm>
            <a:off x="666750" y="29813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s un precio alto: hay que compararlo con lo que ya pagan.]]></a:t>
            </a:r>
          </a:p>
        </p:txBody>
      </p:sp>
      <p:sp>
        <p:nvSpPr>
          <p:cNvPr id="10" name=""/>
          <p:cNvSpPr txBox="1"/>
          <p:nvPr/>
        </p:nvSpPr>
        <p:spPr>
          <a:xfrm>
            <a:off x="666750" y="33623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s presupuesto ausente: no existe partida, así que hay que bajar el preci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2-oa01"/>
              </a:rPr>
              <a:t><![CDATA[«No tengo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87]]></a:t>
            </a:r>
          </a:p>
        </p:txBody>
      </p:sp>
      <p:sp>
        <p:nvSpPr>
          <p:cNvPr id="7" name=""/>
          <p:cNvSpPr txBox="1"/>
          <p:nvPr/>
        </p:nvSpPr>
        <p:spPr>
          <a:xfrm>
            <a:off x="666750" y="121920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s presupuesto de otro rubro: el dinero existe pero en una partida donde esto no cabe, así que toca traducir tu propuesta al lenguaje de esa partida, o preguntar en qué ciclo se decide.]]></a:t>
            </a:r>
          </a:p>
        </p:txBody>
      </p:sp>
      <p:sp>
        <p:nvSpPr>
          <p:cNvPr id="8" name=""/>
          <p:cNvSpPr txBox="1"/>
          <p:nvPr/>
        </p:nvSpPr>
        <p:spPr>
          <a:xfrm>
            <a:off x="666750" y="22288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s falta de confianza: hay que darle referencias de otros client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da tipo pide una respuesta distinta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2-oa01"/>
              </a:rPr>
              <a:t><![CDATA[«No tengo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87]]></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el tipo ya diagnosticado, la respuesta sale sola. Y en los tres casos la herramienta es la misma: ]]></a:t>
            </a:r>
            <a:r>
              <a:rPr lang="en-US" b="1" strike="noStrike" sz="2100" spc="0" u="none" cap="none">
                <a:solidFill>
                  <a:srgbClr val="1B2438">
                    <a:alpha val="100000"/>
                  </a:srgbClr>
                </a:solidFill>
                <a:latin typeface="Calibri"/>
              </a:rPr>
              <a:t><![CDATA[cambiar el alcance, el calendario o el encuadre]]></a:t>
            </a:r>
            <a:r>
              <a:rPr lang="en-US" strike="noStrike" sz="2100" spc="0" u="none" cap="none">
                <a:solidFill>
                  <a:srgbClr val="1B2438">
                    <a:alpha val="100000"/>
                  </a:srgbClr>
                </a:solidFill>
                <a:latin typeface="Calibri"/>
              </a:rPr>
              <a:t><![CDATA[, nunca el mismo alcance con menos preci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da tipo pide una respuesta distinta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2-oa01"/>
              </a:rPr>
              <a:t><![CDATA[«No tengo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8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resupuesto ausente.]]></a:t>
            </a:r>
            <a:r>
              <a:rPr lang="en-US" strike="noStrike" sz="2100" spc="0" u="none" cap="none">
                <a:solidFill>
                  <a:srgbClr val="1B2438">
                    <a:alpha val="100000"/>
                  </a:srgbClr>
                </a:solidFill>
                <a:latin typeface="Calibri"/>
              </a:rPr>
              <a:t><![CDATA[ Aquí no hay con qué comparar, así que la respuesta no es un número. Es un alcance mínimo viable, la parte de la propuesta que el cliente puede decidir sin abrir una partida nueva, más una pregunta que devuelve la decisión al cliente: de qué partida podría salir y en qué mes se decide eso. Si de ninguna partida puede salir este mes, la respuesta honesta es que este mes no es, y conviene dejarle la fecha en la que vuelve a abrirse el tem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da tipo pide una respuesta distinta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2-oa01"/>
              </a:rPr>
              <a:t><![CDATA[«No tengo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8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resupuesto ya comprometido.]]></a:t>
            </a:r>
            <a:r>
              <a:rPr lang="en-US" strike="noStrike" sz="2100" spc="0" u="none" cap="none">
                <a:solidFill>
                  <a:srgbClr val="1B2438">
                    <a:alpha val="100000"/>
                  </a:srgbClr>
                </a:solidFill>
                <a:latin typeface="Calibri"/>
              </a:rPr>
              <a:t><![CDATA[ Aquí el dinero existe y ya tiene dueño. La respuesta es de calendario: cuándo se reabre la decisión, qué alcance cabe en ese ciclo y qué se puede empezar antes sin comprometer el dinero. El descuento aquí casi siempre es un error: no desbloquea nada y te cuesta marge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da tipo pide una respuesta distinta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2-oa01"/>
              </a:rPr>
              <a:t><![CDATA[«No tengo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8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resupuesto de otro rubro.]]></a:t>
            </a:r>
            <a:r>
              <a:rPr lang="en-US" strike="noStrike" sz="2100" spc="0" u="none" cap="none">
                <a:solidFill>
                  <a:srgbClr val="1B2438">
                    <a:alpha val="100000"/>
                  </a:srgbClr>
                </a:solidFill>
                <a:latin typeface="Calibri"/>
              </a:rPr>
              <a:t><![CDATA[ Aquí el dinero existe y está disponible, pero en otra línea. La respuesta es de encuadre: traducir lo que vendes al lenguaje de esa partida. Si el dinero está en publicidad, tu propuesta tiene que poder describirse como algo que la publicidad de ese negocio mide; si está en capacitación, como algo que deja capacidad instalada en el negocio. Y hay una segunda vía, igual de legítima: buscar la partida donde sí cabe, o proponer una iniciativa que cruce dos rubros y se defienda ante las dos área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da tipo pide una respuesta distinta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2-oa01"/>
              </a:rPr>
              <a:t><![CDATA[«No tengo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87]]></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os tres casos la propuesta que respondes no es la que enviaste: es la misma, con otra form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da tipo pide una respuesta distin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2-oa01"/>
              </a:rPr>
              <a:t><![CDATA[«No tengo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87]]></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abla de decisión: tipo, lo que no funciona, lo que sí funciona y la señal con la que lo confirmas en la conversació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2-oa01"/>
              </a:rPr>
              <a:t><![CDATA[«No tengo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87]]></a:t>
            </a:r>
          </a:p>
        </p:txBody>
      </p:sp>
      <p:graphicFrame>
        <p:nvGraphicFramePr>
          <p:cNvPr id="7" name="" descr=""/>
          <p:cNvGraphicFramePr>
            <a:graphicFrameLocks noGrp="1"/>
          </p:cNvGraphicFramePr>
          <p:nvPr/>
        </p:nvGraphicFramePr>
        <p:xfrm>
          <a:off x="514350" y="1257300"/>
          <a:ext cx="8115300" cy="3152775"/>
        </p:xfrm>
        <a:graphic>
          <a:graphicData uri="http://schemas.openxmlformats.org/drawingml/2006/table">
            <a:tbl>
              <a:tblPr firstRow="1" bandRow="1"/>
              <a:tblGrid>
                <a:gridCol w="2000250"/>
                <a:gridCol w="2000250"/>
                <a:gridCol w="2085975"/>
                <a:gridCol w="20288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ipo de presupues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no funcion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sí funcion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a señal en la oper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us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jar el pre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cance mínimo viable y pregunta por la partida y el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compra nunca aparece en un pla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Ya compromet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cuento y urgencia fal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ver el calendario: cuándo se reabre y qué cabe en ese cic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dinero ya tiene destino y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2-oa01"/>
              </a:rPr>
              <a:t><![CDATA[«No tengo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87]]></a:t>
            </a:r>
          </a:p>
        </p:txBody>
      </p:sp>
      <p:graphicFrame>
        <p:nvGraphicFramePr>
          <p:cNvPr id="7" name="" descr=""/>
          <p:cNvGraphicFramePr>
            <a:graphicFrameLocks noGrp="1"/>
          </p:cNvGraphicFramePr>
          <p:nvPr/>
        </p:nvGraphicFramePr>
        <p:xfrm>
          <a:off x="514350" y="1257300"/>
          <a:ext cx="8115300" cy="2886075"/>
        </p:xfrm>
        <a:graphic>
          <a:graphicData uri="http://schemas.openxmlformats.org/drawingml/2006/table">
            <a:tbl>
              <a:tblPr firstRow="1" bandRow="1"/>
              <a:tblGrid>
                <a:gridCol w="2000250"/>
                <a:gridCol w="2000250"/>
                <a:gridCol w="2085975"/>
                <a:gridCol w="20288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ipo de presupues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no funcion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sí funcion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a señal en la oper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 otro rub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scutir el núm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ducir la propuesta al idioma de esa part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artida disponible no coincide con tu comp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davía sin diagnóst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frecer una respuesta genér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s tres preguntas y la de quién autori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liente responde con «no sé»]]></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da tipo pide una respuesta distin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2-oa01"/>
              </a:rPr>
              <a:t><![CDATA[«No tengo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87]]></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misma pregunta, tres respuestas distintas. Fíjate en que el precio más bajo no aparece en ninguna de las tres: no es la herramienta correcta para una restricción de dinero.]]></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respuestas-por-tipo.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2-oa01"/>
              </a:rPr>
              <a:t><![CDATA[«No tengo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8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ada tipo pide una respuesta distinta · Ejemplo resuelto (caso inventado para el ejercicio): el dinero que ya tenía dueño · Paso 1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La frase]]></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dueño de una refaccionaria (nombre y cifras ficticios) pide un sistema de control de inventario para el mostrador. Al ver la cotización: «no tengo presupuesto». Pero el negocio sí tiene presupuesto: la pregunta es para qué part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2-oa01"/>
              </a:rPr>
              <a:t><![CDATA[«No tengo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8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ada tipo pide una respuesta distinta · Ejemplo resuelto (caso inventado para el ejercicio): el dinero que ya tenía dueño · Paso 2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La segunda pregunt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 preguntas: «¿Ese dinero ya está comprometido en otra cosa?». Contesta que sí: lo del trimestre ya está asignado a un pedido grande de refacciones que entra pronto. El presupuesto existe y ya tiene dueño, con fech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2-oa01"/>
              </a:rPr>
              <a:t><![CDATA[«No tengo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8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ada tipo pide una respuesta distinta · Ejemplo resuelto (caso inventado para el ejercicio): el dinero que ya tenía dueño · Paso 3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Por qué el descuento no sirve]]></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e bajas el precio, no cambias nada: el dinero no está libre ni con él, está aplicado al pedido grande. Lo único que cambiarías es cuánto margen te quedas por un acuerdo que, igual, no se va a cerrar este trimestr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2-oa01"/>
              </a:rPr>
              <a:t><![CDATA[«No tengo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8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ada tipo pide una respuesta distinta · Ejemplo resuelto (caso inventado para el ejercicio): el dinero que ya tenía dueño · Paso 4 de 5]]></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2-oa01"/>
              </a:rPr>
              <a:t><![CDATA[«No tengo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8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La respuesta que sí funciona]]></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over el calendario. Preguntas cuándo se reabre la decisión de compra y propones un alcance que se pueda decidir en el ciclo que viene. Y dejas una pregunta que le sirve para su propia planeación: «¿El pedido grande te deja margen para el mostrador, o te deja el trimestre completo?». Esa pregunta le sirve a él aunque no te compre, y abre la puerta a la siguiente conversació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2-oa01"/>
              </a:rPr>
              <a:t><![CDATA[«No tengo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8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ada tipo pide una respuesta distinta · Ejemplo resuelto (caso inventado para el ejercicio): el dinero que ya tenía dueño · Paso 5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anotaste]]></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ste el tipo (presupuesto ya comprometido), la fecha en que se decide el siguiente ciclo y a qué quedó amarrado el dinero. Con esa anotación, cuando llegue el nuevo ciclo ya sabes qué preguntar primero y no repites el diagnóstico desde cer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2-oa01"/>
              </a:rPr>
              <a:t><![CDATA[«No tengo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ada tipo pide una respuesta distint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ando el cliente dice «no tengo presupuesto», la respuesta correcta es ofrecer un descuento de inmediato, porque casi siempre lo que hay detrás es el precio.]]></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labras que se confunden entre sí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2-oa01"/>
              </a:rPr>
              <a:t><![CDATA[«No tengo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8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tro pares que se cruzan todo el tiempo: ]]></a:t>
            </a:r>
            <a:r>
              <a:rPr lang="en-US" b="1" strike="noStrike" sz="2100" spc="0" u="none" cap="none">
                <a:solidFill>
                  <a:srgbClr val="1B2438">
                    <a:alpha val="100000"/>
                  </a:srgbClr>
                </a:solidFill>
                <a:latin typeface="Calibri"/>
              </a:rPr>
              <a:t><![CDATA[partida y rubro]]></a:t>
            </a:r>
            <a:r>
              <a:rPr lang="en-US" strike="noStrike" sz="2100" spc="0" u="none" cap="none">
                <a:solidFill>
                  <a:srgbClr val="1B2438">
                    <a:alpha val="100000"/>
                  </a:srgbClr>
                </a:solidFill>
                <a:latin typeface="Calibri"/>
              </a:rPr>
              <a:t><![CDATA[ (la línea concreta contra la categoría gruesa), ]]></a:t>
            </a:r>
            <a:r>
              <a:rPr lang="en-US" b="1" strike="noStrike" sz="2100" spc="0" u="none" cap="none">
                <a:solidFill>
                  <a:srgbClr val="1B2438">
                    <a:alpha val="100000"/>
                  </a:srgbClr>
                </a:solidFill>
                <a:latin typeface="Calibri"/>
              </a:rPr>
              <a:t><![CDATA[presupuesto y ciclo]]></a:t>
            </a:r>
            <a:r>
              <a:rPr lang="en-US" strike="noStrike" sz="2100" spc="0" u="none" cap="none">
                <a:solidFill>
                  <a:srgbClr val="1B2438">
                    <a:alpha val="100000"/>
                  </a:srgbClr>
                </a:solidFill>
                <a:latin typeface="Calibri"/>
              </a:rPr>
              <a:t><![CDATA[ (el dinero contra el momento en que se decide), ]]></a:t>
            </a:r>
            <a:r>
              <a:rPr lang="en-US" b="1" strike="noStrike" sz="2100" spc="0" u="none" cap="none">
                <a:solidFill>
                  <a:srgbClr val="1B2438">
                    <a:alpha val="100000"/>
                  </a:srgbClr>
                </a:solidFill>
                <a:latin typeface="Calibri"/>
              </a:rPr>
              <a:t><![CDATA[autorización y dinero]]></a:t>
            </a:r>
            <a:r>
              <a:rPr lang="en-US" strike="noStrike" sz="2100" spc="0" u="none" cap="none">
                <a:solidFill>
                  <a:srgbClr val="1B2438">
                    <a:alpha val="100000"/>
                  </a:srgbClr>
                </a:solidFill>
                <a:latin typeface="Calibri"/>
              </a:rPr>
              <a:t><![CDATA[ (quién puede firmar contra cuánto hay), y ]]></a:t>
            </a:r>
            <a:r>
              <a:rPr lang="en-US" b="1" strike="noStrike" sz="2100" spc="0" u="none" cap="none">
                <a:solidFill>
                  <a:srgbClr val="1B2438">
                    <a:alpha val="100000"/>
                  </a:srgbClr>
                </a:solidFill>
                <a:latin typeface="Calibri"/>
              </a:rPr>
              <a:t><![CDATA[ausente y comprometido]]></a:t>
            </a:r>
            <a:r>
              <a:rPr lang="en-US" strike="noStrike" sz="2100" spc="0" u="none" cap="none">
                <a:solidFill>
                  <a:srgbClr val="1B2438">
                    <a:alpha val="100000"/>
                  </a:srgbClr>
                </a:solidFill>
                <a:latin typeface="Calibri"/>
              </a:rPr>
              <a:t><![CDATA[ (nada contra dinero que ya tiene dueño). Si puedes defender en una frase la diferencia entre dos de ellos, ya no vas a responder con la respuesta equivocad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labras que se confunden entre sí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2-oa01"/>
              </a:rPr>
              <a:t><![CDATA[«No tengo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8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a regla de idioma que te va a servir mucho: cuando el cliente dice «no tengo presupuesto», casi nunca significa «no tengo ese número». Casi siempre significa «no tengo ese número en esa partida, en este momento, o con esa firma». Y cada una de esas tres cosas es un problema distinto, con una conversación distint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2-oa01"/>
              </a:rPr>
              <a:t><![CDATA[«No tengo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alabras que se confunden entre sí]]></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frase con lo que revela. Fíjate en si el dinero no está, ya tiene dueño, o vive en otra líne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Nunca lo hemos tenido en el plan.»]]></a:t>
            </a:r>
          </a:p>
        </p:txBody>
      </p:sp>
      <p:sp>
        <p:nvSpPr>
          <p:cNvPr id="11" name=""/>
          <p:cNvSpPr txBox="1"/>
          <p:nvPr/>
        </p:nvSpPr>
        <p:spPr>
          <a:xfrm>
            <a:off x="514350" y="2952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se dinero ya está en el pedido grande de este trimestre.»]]></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l dinero está, pero sale de publicidad y esto es equipo.»]]></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so lo autoriza el dueño, no yo.»]]></a:t>
            </a:r>
          </a:p>
        </p:txBody>
      </p:sp>
      <p:sp>
        <p:nvSpPr>
          <p:cNvPr id="14" name=""/>
          <p:cNvSpPr txBox="1"/>
          <p:nvPr/>
        </p:nvSpPr>
        <p:spPr>
          <a:xfrm>
            <a:off x="514350" y="40100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so se decide hasta la planeación del mes que vien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2-oa01"/>
              </a:rPr>
              <a:t><![CDATA[«No tengo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87]]></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Por qué no lo buscan más barato?»]]></a:t>
            </a:r>
          </a:p>
        </p:txBody>
      </p:sp>
      <p:sp>
        <p:nvSpPr>
          <p:cNvPr id="8" name=""/>
          <p:cNvSpPr txBox="1"/>
          <p:nvPr/>
        </p:nvSpPr>
        <p:spPr>
          <a:xfrm>
            <a:off x="514350" y="15716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9" name=""/>
          <p:cNvSpPr txBox="1"/>
          <p:nvPr/>
        </p:nvSpPr>
        <p:spPr>
          <a:xfrm>
            <a:off x="628650" y="1847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resupuesto ya comprometido]]></a:t>
            </a:r>
          </a:p>
        </p:txBody>
      </p:sp>
      <p:sp>
        <p:nvSpPr>
          <p:cNvPr id="10" name=""/>
          <p:cNvSpPr txBox="1"/>
          <p:nvPr/>
        </p:nvSpPr>
        <p:spPr>
          <a:xfrm>
            <a:off x="628650" y="22002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resupuesto de otro rubro]]></a:t>
            </a:r>
          </a:p>
        </p:txBody>
      </p:sp>
      <p:sp>
        <p:nvSpPr>
          <p:cNvPr id="11" name=""/>
          <p:cNvSpPr txBox="1"/>
          <p:nvPr/>
        </p:nvSpPr>
        <p:spPr>
          <a:xfrm>
            <a:off x="628650" y="2552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Falta saber quién autoriza]]></a:t>
            </a:r>
          </a:p>
        </p:txBody>
      </p:sp>
      <p:sp>
        <p:nvSpPr>
          <p:cNvPr id="12" name=""/>
          <p:cNvSpPr txBox="1"/>
          <p:nvPr/>
        </p:nvSpPr>
        <p:spPr>
          <a:xfrm>
            <a:off x="628650" y="2905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ciclo decide cuándo]]></a:t>
            </a:r>
          </a:p>
        </p:txBody>
      </p:sp>
      <p:sp>
        <p:nvSpPr>
          <p:cNvPr id="13" name=""/>
          <p:cNvSpPr txBox="1"/>
          <p:nvPr/>
        </p:nvSpPr>
        <p:spPr>
          <a:xfrm>
            <a:off x="628650" y="32575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Volvió a comparar: el problema es de precio]]></a:t>
            </a:r>
          </a:p>
        </p:txBody>
      </p:sp>
      <p:sp>
        <p:nvSpPr>
          <p:cNvPr id="14" name=""/>
          <p:cNvSpPr txBox="1"/>
          <p:nvPr/>
        </p:nvSpPr>
        <p:spPr>
          <a:xfrm>
            <a:off x="628650" y="36099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Presupuesto ausent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2-oa01"/>
              </a:rPr>
              <a:t><![CDATA[«No tengo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alabras que se confunden entre sí]]></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estas frases según el tipo de presupuesto que revela cada un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esupuesto ausente]]></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esupuesto ya comprometido]]></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esupuesto de otro rubro]]></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se gasto no estaba en el plan de este añ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2-oa01"/>
              </a:rPr>
              <a:t><![CDATA[«No tengo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87]]></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a partida de mantenimiento ya está comprometida con la reparación.»]]></a:t>
            </a:r>
          </a:p>
        </p:txBody>
      </p:sp>
      <p:sp>
        <p:nvSpPr>
          <p:cNvPr id="8" name=""/>
          <p:cNvSpPr txBox="1"/>
          <p:nvPr/>
        </p:nvSpPr>
        <p:spPr>
          <a:xfrm>
            <a:off x="514350" y="18954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l dinero lo tenemos, pero sale de la línea de publicidad.»]]></a:t>
            </a:r>
          </a:p>
        </p:txBody>
      </p:sp>
      <p:sp>
        <p:nvSpPr>
          <p:cNvPr id="9" name=""/>
          <p:cNvSpPr txBox="1"/>
          <p:nvPr/>
        </p:nvSpPr>
        <p:spPr>
          <a:xfrm>
            <a:off x="514350" y="2257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Nunca compramos nada así.»]]></a:t>
            </a:r>
          </a:p>
        </p:txBody>
      </p:sp>
      <p:sp>
        <p:nvSpPr>
          <p:cNvPr id="10"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se dinero ya está reservado para otra cosa este mes.»]]></a:t>
            </a:r>
          </a:p>
        </p:txBody>
      </p:sp>
      <p:sp>
        <p:nvSpPr>
          <p:cNvPr id="11" name=""/>
          <p:cNvSpPr txBox="1"/>
          <p:nvPr/>
        </p:nvSpPr>
        <p:spPr>
          <a:xfrm>
            <a:off x="514350" y="2981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Lo tienes, pero en la partida de capacitación no se puede.»]]></a:t>
            </a:r>
          </a:p>
        </p:txBody>
      </p:sp>
      <p:sp>
        <p:nvSpPr>
          <p:cNvPr id="12" name=""/>
          <p:cNvSpPr txBox="1"/>
          <p:nvPr/>
        </p:nvSpPr>
        <p:spPr>
          <a:xfrm>
            <a:off x="514350" y="33432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Ese tipo de compra no estaba contemplado.»]]></a:t>
            </a:r>
          </a:p>
        </p:txBody>
      </p:sp>
      <p:sp>
        <p:nvSpPr>
          <p:cNvPr id="13" name=""/>
          <p:cNvSpPr txBox="1"/>
          <p:nvPr/>
        </p:nvSpPr>
        <p:spPr>
          <a:xfrm>
            <a:off x="514350" y="3705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El trimestre ya está repartido, con lo demás está comprometido.»]]></a:t>
            </a:r>
          </a:p>
        </p:txBody>
      </p:sp>
      <p:sp>
        <p:nvSpPr>
          <p:cNvPr id="14" name=""/>
          <p:cNvSpPr txBox="1"/>
          <p:nvPr/>
        </p:nvSpPr>
        <p:spPr>
          <a:xfrm>
            <a:off x="514350" y="4057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9. «Hay recursos, pero en la línea de equipo, y esto es publicidad.»]]></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2-oa01"/>
              </a:rPr>
              <a:t><![CDATA[«No tengo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2-oa01"/>
              </a:rPr>
              <a:t><![CDATA[«No tengo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alabras que se confunden entre sí]]></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cliente dice «no tengo presupuesto». Si la compra nunca se contempló, es un presupuesto ___. Si el dinero ya tiene dueño y fecha, es un presupuesto ___. Si el dinero existe pero en otra partida, es un presupuesto de otro ___. Y antes de calcular nada hay que saber quién ___ a liberar el dinero.]]></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preguntar, ubicar, comparar, propon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2-oa01"/>
              </a:rPr>
              <a:t><![CDATA[«No tengo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87]]></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ficha son cuatro renglones y se llenan con lo que el cliente dice, no con lo que tú supones. Es también lo que anotas en tu bitácora después de cada cita.]]></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ficha-diagnostico.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2-oa01"/>
              </a:rPr>
              <a:t><![CDATA[«No tengo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étodo: preguntar, ubicar, comparar, proponer]]></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cinco movimientos del método antes de contestar un «no tengo presupuesto».]]></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reguntar si ese dinero ya está comprometido en otra cosa]]></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reguntar si el dinero existe pero vive en otra partida]]></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reguntar quién autoriza a liberar el dinero]]></a:t>
            </a:r>
          </a:p>
        </p:txBody>
      </p:sp>
      <p:sp>
        <p:nvSpPr>
          <p:cNvPr id="12" name=""/>
          <p:cNvSpPr txBox="1"/>
          <p:nvPr/>
        </p:nvSpPr>
        <p:spPr>
          <a:xfrm>
            <a:off x="628650" y="3400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egir la respuesta del tipo y dejar escrita la decisión]]></a:t>
            </a:r>
          </a:p>
        </p:txBody>
      </p:sp>
      <p:sp>
        <p:nvSpPr>
          <p:cNvPr id="13" name=""/>
          <p:cNvSpPr txBox="1"/>
          <p:nvPr/>
        </p:nvSpPr>
        <p:spPr>
          <a:xfrm>
            <a:off x="628650" y="3762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Preguntar si hay partida prevista o si nunca se contempló]]></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2-oa01"/>
              </a:rPr>
              <a:t><![CDATA[«No tengo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étodo: preguntar, ubicar, comparar, proponer]]></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eis frases de un vendedor en el chat del equipo.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uando me dicen que no hay presupuesto, les hago un descuento y con eso se cierra.»]]></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e pregunté si la compra estaba en el plan o nunca se había contemplado.»]]></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i el dinero ya estaba comprometido, le moví la fecha y el alcance.»]]></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2-oa01"/>
              </a:rPr>
              <a:t><![CDATA[«No tengo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87]]></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e dije que somos la mejor opción del mercado, por eso cuesta lo que cuesta.»]]></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e pregunté en qué partida podía salir el dinero y en qué mes se decidía.»]]></a:t>
            </a:r>
          </a:p>
        </p:txBody>
      </p:sp>
      <p:sp>
        <p:nvSpPr>
          <p:cNvPr id="9" name=""/>
          <p:cNvSpPr txBox="1"/>
          <p:nvPr/>
        </p:nvSpPr>
        <p:spPr>
          <a:xfrm>
            <a:off x="628650" y="25717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Le ofrecí financiarlo en mensualidades para que no le doliera el pago.»]]></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2-oa01"/>
              </a:rPr>
              <a:t><![CDATA[«No tengo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étodo: preguntar, ubicar, comparar, proponer]]></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Ya diagnosticaste: el cliente tiene el dinero, pero en la partida de capacitación, y lo que vendes se registra como equipo. ¿Qué es lo correcto?]]></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Bajar el precio lo suficiente para que quepa en la partida de capacitación.]]></a:t>
            </a:r>
          </a:p>
        </p:txBody>
      </p:sp>
      <p:sp>
        <p:nvSpPr>
          <p:cNvPr id="10" name=""/>
          <p:cNvSpPr txBox="1"/>
          <p:nvPr/>
        </p:nvSpPr>
        <p:spPr>
          <a:xfrm>
            <a:off x="666750" y="33432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sperar al siguiente ciclo de presupuesto sin hacer nada, porque la decisión no es tuy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2-oa01"/>
              </a:rPr>
              <a:t><![CDATA[«No tengo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87]]></a:t>
            </a:r>
          </a:p>
        </p:txBody>
      </p:sp>
      <p:sp>
        <p:nvSpPr>
          <p:cNvPr id="7" name=""/>
          <p:cNvSpPr txBox="1"/>
          <p:nvPr/>
        </p:nvSpPr>
        <p:spPr>
          <a:xfrm>
            <a:off x="666750" y="121920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Traducir tu propuesta al lenguaje de la partida donde el dinero sí está, preguntar en qué ciclo se decide y confirmar quién libera el dinero.]]></a:t>
            </a:r>
          </a:p>
        </p:txBody>
      </p:sp>
      <p:sp>
        <p:nvSpPr>
          <p:cNvPr id="8" name=""/>
          <p:cNvSpPr txBox="1"/>
          <p:nvPr/>
        </p:nvSpPr>
        <p:spPr>
          <a:xfrm>
            <a:off x="666750" y="22288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Ofrecer un descuento por volumen para que la otra área lo apruebe más rápid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2-oa01"/>
              </a:rPr>
              <a:t><![CDATA[«No tengo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étodo: preguntar, ubicar, comparar, proponer]]></a:t>
            </a:r>
          </a:p>
        </p:txBody>
      </p:sp>
      <p:sp>
        <p:nvSpPr>
          <p:cNvPr id="8" name=""/>
          <p:cNvSpPr txBox="1"/>
          <p:nvPr/>
        </p:nvSpPr>
        <p:spPr>
          <a:xfrm>
            <a:off x="514350" y="1543050"/>
            <a:ext cx="8115300" cy="2457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Toma la última vez que un cliente te dijo «no tengo presupuesto» y escribe la frase exacta, tal como la oíste. Después llena las cuatro casillas de la ficha: ¿había partida prevista?, ¿el dinero ya estaba comprometido?, ¿en qué partida vive el dinero?, ¿quién autoriza? Si una respuesta es «no lo sé», escribe qué pregunta exacta te la resuelve. Con esa hoja sabes qué preguntar en tu próxima cit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2-oa01"/>
              </a:rPr>
              <a:t><![CDATA[«No tengo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87]]></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No escribas respuestas de coaching: escribe lo que pasó. Si la frase que oíste fue «no tengo presupuesto», la hoja empieza con esa frase y con lo que dijiste después de oírla.]]></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preguntar, ubicar, comparar, proponer · Memoria: término y definición cort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2-oa01"/>
              </a:rPr>
              <a:t><![CDATA[«No tengo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87]]></a:t>
            </a:r>
          </a:p>
        </p:txBody>
      </p:sp>
      <p:graphicFrame>
        <p:nvGraphicFramePr>
          <p:cNvPr id="7" name="" descr=""/>
          <p:cNvGraphicFramePr>
            <a:graphicFrameLocks noGrp="1"/>
          </p:cNvGraphicFramePr>
          <p:nvPr/>
        </p:nvGraphicFramePr>
        <p:xfrm>
          <a:off x="514350" y="1257300"/>
          <a:ext cx="8115300" cy="3114675"/>
        </p:xfrm>
        <a:graphic>
          <a:graphicData uri="http://schemas.openxmlformats.org/drawingml/2006/table">
            <a:tbl>
              <a:tblPr firstRow="1" bandRow="1"/>
              <a:tblGrid>
                <a:gridCol w="2638425"/>
                <a:gridCol w="54768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supuesto aus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hay partida prevista: el dinero no existe para e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supuesto ya compromet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dinero existe, pero ya tiene dueño y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supuesto de otro rub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dinero existe, pero en una partida donde tu compra no cab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rt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línea donde se anota el din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ub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categoría gruesa que decide qué compras cab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preguntar, ubicar, comparar, proponer · Memoria: término y definición cort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2-oa01"/>
              </a:rPr>
              <a:t><![CDATA[«No tengo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87]]></a:t>
            </a:r>
          </a:p>
        </p:txBody>
      </p:sp>
      <p:graphicFrame>
        <p:nvGraphicFramePr>
          <p:cNvPr id="7" name="" descr=""/>
          <p:cNvGraphicFramePr>
            <a:graphicFrameLocks noGrp="1"/>
          </p:cNvGraphicFramePr>
          <p:nvPr/>
        </p:nvGraphicFramePr>
        <p:xfrm>
          <a:off x="514350" y="1257300"/>
          <a:ext cx="8115300" cy="1990725"/>
        </p:xfrm>
        <a:graphic>
          <a:graphicData uri="http://schemas.openxmlformats.org/drawingml/2006/table">
            <a:tbl>
              <a:tblPr firstRow="1" bandRow="1"/>
              <a:tblGrid>
                <a:gridCol w="2638425"/>
                <a:gridCol w="54768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c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eriodo en que se abre la decisión de ga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utoriz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én puede liberar el dinero y firmar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cance mínimo vi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arte de la propuesta que el cliente decide sin abrir una part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2-oa01"/>
              </a:rPr>
              <a:t><![CDATA[«No tengo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8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preguntar, ubicar, comparar, proponer · Memoria: término y definición corta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marketing.lumbre.lat/object/mkt-obj-r02-oa01"/>
              </a:rPr>
              <a:t><![CDATA[Abrir el juego en el O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2-oa01"/>
              </a:rPr>
              <a:t><![CDATA[«No tengo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8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preguntar, ubicar, comparar, proponer · Tarjetas de repaso rápido · Tarjeta 1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es son los tres tipos de problema de presupuesto?]]></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2-oa01"/>
              </a:rPr>
              <a:t><![CDATA[«No tengo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8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preguntar, ubicar, comparar, proponer · Tarjetas de repaso rápido · Tarjeta 1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usente: no hay partida prevista. Ya comprometido: el dinero existe pero ya tiene dueño y fecha. De otro rubro: el dinero existe, pero en una partida donde tu compra no cabe.]]></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2-oa01"/>
              </a:rPr>
              <a:t><![CDATA[«No tengo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8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preguntar, ubicar, comparar, proponer · Tarjetas de repaso rápido · Tarjeta 2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no basta con ofrecer un descuento?]]></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2-oa01"/>
              </a:rPr>
              <a:t><![CDATA[«No tengo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8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preguntar, ubicar, comparar, proponer · Tarjetas de repaso rápido · Tarjeta 2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una restricción de dinero no es un problema de precio: si la partida no existe, el descuento no la crea; si el dinero ya está comprometido, no lo libera; y si es de otro rubro, ni el número es la variable.]]></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2-oa01"/>
              </a:rPr>
              <a:t><![CDATA[«No tengo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8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preguntar, ubicar, comparar, proponer · Tarjetas de repaso rápido · Tarjeta 3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reguntas hago para diagnosticar?]]></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2-oa01"/>
              </a:rPr>
              <a:t><![CDATA[«No tengo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8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preguntar, ubicar, comparar, proponer · Tarjetas de repaso rápido · Tarjeta 3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i hay partida prevista o nunca se contempló; si ese dinero ya está comprometido en otra cosa; si el dinero existe pero vive en otra partida; y quién autoriza a liberarlo.]]></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2-oa01"/>
              </a:rPr>
              <a:t><![CDATA[«No tengo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8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preguntar, ubicar, comparar, proponer · Tarjetas de repaso rápido · Tarjeta 4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respondo cuando el presupuesto está ausente?]]></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2-oa01"/>
              </a:rPr>
              <a:t><![CDATA[«No tengo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8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preguntar, ubicar, comparar, proponer · Tarjetas de repaso rápido · Tarjeta 4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alcance mínimo viable y una pregunta al cliente sobre de qué partida podría salir y en qué mes se decide. Si no sale de ninguna, la fecha en que vuelve a abrirse el tema.]]></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2-oa01"/>
              </a:rPr>
              <a:t><![CDATA[«No tengo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8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preguntar, ubicar, comparar, proponer · Tarjetas de repaso rápido · Tarjeta 5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respondo cuando el presupuesto está de otro rubro?]]></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2-oa01"/>
              </a:rPr>
              <a:t><![CDATA[«No tengo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8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preguntar, ubicar, comparar, proponer · Tarjetas de repaso rápido · Tarjeta 5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raducir la propuesta al lenguaje de la partida donde el dinero sí está, preguntar en qué ciclo se decide y confirmar quién libera el dinero.]]></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2-oa01"/>
              </a:rPr>
              <a:t><![CDATA[«No tengo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8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preguntar, ubicar, comparar, proponer · Tarjetas de repaso rápido · Tarjeta 6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importa preguntar quién autoriza?]]></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2-oa01"/>
              </a:rPr>
              <a:t><![CDATA[«No tengo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8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preguntar, ubicar, comparar, proponer · Tarjetas de repaso rápido · Tarjeta 6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el dinero puede existir y la firma no estar. Si quien te habla no libera el presupuesto, tu cierre depende de otra persona, y eso cambia el plan de la cita.]]></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2-oa01"/>
              </a:rPr>
              <a:t><![CDATA[«No tengo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tipo]]></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tf-descuento]]></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det]]></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match]]></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sort]]></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2-oa01"/>
              </a:rPr>
              <a:t><![CDATA[«No tengo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87]]></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fill]]></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seq]]></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respuesta]]></a:t>
            </a:r>
          </a:p>
        </p:txBody>
      </p:sp>
      <p:sp>
        <p:nvSpPr>
          <p:cNvPr id="10" name=""/>
          <p:cNvSpPr txBox="1"/>
          <p:nvPr/>
        </p:nvSpPr>
        <p:spPr>
          <a:xfrm>
            <a:off x="514350" y="22764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diagnosticaste el tipo de problema de presupuesto y eliges la respuesta que corresponde: alcance, calendario o encuadre. Siguiente paso: de qué depende la confianza del cliente y qué evidencia propia puedes ofrecer.]]></a:t>
            </a:r>
          </a:p>
        </p:txBody>
      </p:sp>
      <p:sp>
        <p:nvSpPr>
          <p:cNvPr id="11" name=""/>
          <p:cNvSpPr txBox="1"/>
          <p:nvPr/>
        </p:nvSpPr>
        <p:spPr>
          <a:xfrm>
            <a:off x="514350" y="35909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figura de los tres tipos y a la tabla de decisión. Casi siempre el fallo está en responder antes de preguntar, o en responder con el mismo precio a los tres casos.]]></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2-oa01"/>
              </a:rPr>
              <a:t><![CDATA[«No tengo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87]]></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paras presupuesto ausente, ya comprometido y de otro rubro, y dices qué pregunta lo indic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es partida, rubro, ciclo y autorización, y no los usas como si fueran la misma cos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as antes de responder y esperas la respuesta del cliente en vez de soltar un discurso preparado.]]></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ges la respuesta del tipo: alcance mínimo viable, mover el calendario o traducir al idioma de su partida.]]></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2-oa01"/>
              </a:rPr>
              <a:t><![CDATA[«No tengo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87]]></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abes que el descuento no crea una partida ni libera un dinero ya comprometido, y lo dices con tu cliente.]]></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lenas la ficha de cuatro casillas y la anotas el mismo día, para que la próxima conversación empiece más adelante.]]></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2-oa01"/>
              </a:rPr>
              <a:t><![CDATA[«No tengo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87]]></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afirma esta lección y dónde se puede verificar. Ámbito: México. Vigencia revisada en octubre de 2026.]]></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2-oa01"/>
              </a:rPr>
              <a:t><![CDATA[«No tengo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87]]></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2905125"/>
                <a:gridCol w="2743200"/>
                <a:gridCol w="24669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resupuesto se descompone en partida, rubro y cic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lasificación propia, usada como mapa de diagnóst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dáctico; no es una norma cont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da compra se carga a una línea y la firma la decide algui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ructura del gasto en una PyME: partida y autoriz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da negocio lo define; no hay un número univers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categoría del rubro decide qué compras son posib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la de gasto por categoría en la planeación del nego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exto general; cada empresa lo aplica disti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2-oa01"/>
              </a:rPr>
              <a:t><![CDATA[«No tengo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87]]></a:t>
            </a:r>
          </a:p>
        </p:txBody>
      </p:sp>
      <p:graphicFrame>
        <p:nvGraphicFramePr>
          <p:cNvPr id="7" name="" descr=""/>
          <p:cNvGraphicFramePr>
            <a:graphicFrameLocks noGrp="1"/>
          </p:cNvGraphicFramePr>
          <p:nvPr/>
        </p:nvGraphicFramePr>
        <p:xfrm>
          <a:off x="514350" y="1257300"/>
          <a:ext cx="8115300" cy="2095500"/>
        </p:xfrm>
        <a:graphic>
          <a:graphicData uri="http://schemas.openxmlformats.org/drawingml/2006/table">
            <a:tbl>
              <a:tblPr firstRow="1" bandRow="1"/>
              <a:tblGrid>
                <a:gridCol w="2905125"/>
                <a:gridCol w="2743200"/>
                <a:gridCol w="24669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mbres, cifras y casos de esta le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xisten: son invent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dáctico, sin valor re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exto de tu pla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EGI. DENUE, el directorio de unidades económic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uente oficial; sirve para tu municip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2-oa01"/>
              </a:rPr>
              <a:t><![CDATA[«No tengo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87]]></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inegi.org.mx/app/denue/"/>
              </a:rPr>
              <a:t><![CDATA[INEGI · DENUE: el directorio de unidades económicas de México]]></a:t>
            </a:r>
          </a:p>
        </p:txBody>
      </p:sp>
      <p:sp>
        <p:nvSpPr>
          <p:cNvPr id="8" name=""/>
          <p:cNvSpPr txBox="1"/>
          <p:nvPr/>
        </p:nvSpPr>
        <p:spPr>
          <a:xfrm>
            <a:off x="514350" y="159067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Úsalo para ver cuántos negocios hay en tu municipio y de qué giro. No te da presupuestos: te da el contexto de tu plaza, que es otra cosa.]]></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obj-r02-oa01"/>
              </a:rPr>
              <a:t><![CDATA[«No tengo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8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guiente paso de la ruta «No tengo presupuesto»: «No me fío», la ruta siguiente del curso «Las cuatro objeciones que siempre llegan». Lo que queda aquí —el tipo de problema de presupuesto y la respuesta que corresponde a cada uno— también decide de qué depende la confianza del cliente; sólo que la confianza se sostiene en señales verificables y no en dinero. Esta lección te dejó el criterio y la ficha de diagnóstico; la siguiente los lleva a las referencias, las señales y el primer contact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87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2026-10-25T01:26:16Z</dcterms:created>
  <dcterms:modified xsi:type="dcterms:W3CDTF">2026-10-25T01:26:16Z</dcterms:modified>
  <dc:title>«No tengo presupuesto»</dc:title>
  <dc:description>Presentación editable del OA ««No tengo presupuesto»». Enlace: https://marketing.lumbre.lat/object/mkt-obj-r02-oa01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