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presProps" Target="presProps.xml"/>
  <Relationship Id="rId93" Type="http://schemas.openxmlformats.org/officeDocument/2006/relationships/viewProps" Target="viewProps.xml"/>
  <Relationship Id="rId9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voy a pensar»: el aplazamiento no es una negativa»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voy a pensar»: el aplazamiento no es una negativa»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voy a pensar»: el aplazamiento no es una negativa»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voy a pensar»: el aplazamiento no es una negativa»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tres cosas que suenan igual»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tres cosas que suenan igual»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tres cosas que suenan igual»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voy a pensar» tiene tres causas detrás»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voy a pensar» tiene tres causas detrás»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4-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maestro de obra que sí iba a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Lo que d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ño (nombre ficticio) vende material para construcción en una ferretería de barrio. Un maestro de obra le pide cotización de una lista de material para una obra de dos semanas. Toño la manda el lunes. El miércoles, el maestro responde: «lo voy a pensar, te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maestro de obra que sí iba a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La pregunta que destapa l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ño no contesta «¿cuándo me avisas?» ni manda otra cotización. Pregunta: «¿qué te falta para poder decidir, maestro?». La respuesta es concreta: «lo tengo que comparar con la orden de otro proveedor, que me cierra el viernes». Ya no hay una frase: hay una condición, y la condición trae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maestro de obra que sí iba a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El acuerdo, con do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ño propone dos opciones concretas: «viernes a las 11:00 te llamo y comparamos las dos listas en una sola hoja» o «viernes a las 17:00, si te queda más cómodo». El cliente elige la primera. Toño repite en voz alta: «entonces viernes a las 11:00, comparamos las dos listas y te digo a qué hora te mando el pedido». Anota la hora en la hoja y manda el resumen por escrito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maestro de obra que sí iba a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o que se llevó pr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noche del jueves, Toño deja lista una sola hoja con las dos listas en las mismas columnas: concepto, cantidad, precio de lista, plazo de entrega, garantía y forma de pago. No lleva argumentos: lleva la hoja donde la comparación se hace sola y donde al cliente no le queda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maestro de obra que sí iba a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o que pasó y qué s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viernes a las 11:00 la llamada ocurre y el cliente pide aclarar una diferencia de entrega. Toño la resuelve en la misma hoja y ese mismo día el cliente hizo su pedido. El resultado del caso importa menos que su estructura: la oportunidad tenía fecha desde el miércoles, y una fecha es lo que permite que exista una conversación 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no disfrazado: la respuesta no nombra ninguna condición; le das dos opciones de fecha y, si no acepta ninguna, cierras con amabilidad y dejas de anunciar es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nada en especial, quiero revisarlo con calma» no nombra ninguna condición verificable: no hay comparación pendiente, no hay autorización pendiente, no hay momento del mes pendiente. Un aplazamiento real siempre trae una condición y esa condición trae fecha. Si el cliente no acepta ninguna fecha concreta, lo que hay es un no educado, y la respuesta profesional es no insistir. El precio y la confianza son otras objeciones, con su propio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causas de «Lo voy a pensar»: el aplazamiento real, el no disfrazado y el caso en que el cliente no es quien decide. Esta clienta está en el seg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4-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uerdo de seguimiento: cuatro casillas que se llenan hoy» (2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uerdo de seguimiento: cuatro casillas que se llenan hoy» (3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martes a las 10:00 o el jueves a las 12:00 te funciona mejor para revis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pregunta abierta sobre el cuándo devuelve una frase abierta: el cliente contesta «ahorita te digo» y se acabó. La pregunta con dos opciones concretas devuelve una fecha, porque los dos caminos que ofreces llevan a un momento preciso y el cliente elige el que puede cumplir. Y el acuerdo no es sólo la fecha: incluye el asunto —qué se revisa ese día— y el compromiso —qué pasa si la fecha pasa sin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reglas para que la fecha sea real: un día concreto, una hora y dos opciones concretas en vez de una pregunt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4-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asta dónde llega este método y dónde empieza otro»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asta dónde llega este método y dónde empieza otro» (3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4-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Cuando el cliente no acepta ninguna fecha, lo que hay es un no educado, no una decisión pendiente: no hay condición que se pueda cumplir. Insistir no produce información, produce desgaste y deja la oportunidad viva en la carpeta durante meses, que es como se acumulan las ventas que nunca pasaron de una frase. Lo correcto es dar una última salida con dos fechas concretas; si no las acepta, cerrar con amabilidad y registrar la oportunidad como perdida, no como abierta. Un aplazamiento real, en cambio, sí se fecha: cuando hay una condición verificable, el cliente la pone sin que le preguntes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ueba del día y las tres causas de «Lo voy a pensar»: el aplazamiento real acepta fecha; el no disfrazad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4-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mplir el acuerdo: escribirle el martes a la hora acordada con el insumo que prometiste y una pregunta de una línea; si no contesta, el recordatorio con la fecha de vigencia; y si tampoco, cerrar con amabilidad y dejar la oportunidad marcada como per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acuerdo que no se cumple no es un acuerdo. Si tú pusiste la fecha, tú cumples el primer paso: el contacto del día y a la hora, con el insumo listo. El recordatorio con la fecha de vigencia es el segundo paso, y el cierre amable es el tercero. Lo contrario —esperar en silencio— es lo que hace que la oportunidad se vaya sin fecha y sin explicación, y lo que hace que tu registro esté lleno de ventas que en realidad ya se habían per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ínea de tiempo del seguimiento: cita, acuerdo, seguimiento, recordatorio y cierre. Cada paso tiene su fecha y su entreg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4-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labras que se confunden entre sí»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 tengo que ver con mi socio.» → No es quie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 aviso cualquier cosa.» → No disfra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ecesito compararlo con la otra opción, que me cierra el viernes.» → Aplazamient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tes a las 10:00 te llamo.» → Acuerdo de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martes o el jueves te funciona mejor?» → Pregunta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a cotización la tengo hasta el viernes.» → Vigencia de la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res de la lección: no disfrazado, aplazamiento real, no es quien decide, acuerdo de seguimiento, pregunta de cierre y vigencia de la pro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4-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o tengo que comparar con la orden de otro proveedor.» → Aplazamient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e aviso cualquier cosa.» → No disfra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to lo tiene que autorizar mi socio.» → No es quie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iero revisarlo con calma.» → No disfra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alta que abra el presupuesto del mes que viene.» → Aplazamiento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asa el jefe y te digo.» → No es quie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Nada en especial, ya luego.» → No disfra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causas de «Lo voy a pensar»: hay una condición verificable, no hay nada que pensar, o la decisión es de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4-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plazamiento · disfrazado · decide · condición · día ·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iezas que ordenan la conversación: aplazamiento real, no disfrazado, quién decide y qué condición falta. Con las cuatro en la hoja, la respuesta sale de lo que el cliente dijo y no del impulso de insis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losario y método de la lección: aplazamiento, no disfrazado, decisión, condición, día y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4-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4-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qué le falta para poder decidir → Clasificar el aplazamiento: real, disfrazado o de otro → Acordar día y hora con dos opciones concretas → Cerrar el acuerdo en voz alta y mandarlo por escrito → Cumplir el seguimiento en la fecha y registra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usa la salida del anterior. Sin la condición no sabes qué hay que esperar; sin clasificar no sabes si toca fecha o una salida amable; y sin cumplir y registrar, el próximo «lo voy a pensar» que escuches no te va a decir nada. El paso cuatro es el que casi nadie hace, y es el que evita el «no me lo dij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étodo de la lección: preguntar, clasificar, acordar, cerrar y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4-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lienta que nunca eligió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Lo que d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cío (nombre ficticio) lleva la cuenta de una boutique de ropa que quiere surtir la temporada de frío. La clienta (nombre ficticio) recibe la cotización y responde: «ya la vi, está muy bien, lo voy a pensar». No da fecha, no pide nada, no menciona a nadi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lienta que nunca eligió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La pregunta que revela el tipo de aplaz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cío no responde con un argumento ni con un descuento. Pregunta: «¿qué te falta para poder decidir?». La clienta contesta: «nada en especial, quiero revisarlo con calma». La respuesta no nombra ninguna condición: no hay comparación pendiente, no hay autorización pendiente, no hay fecha de presupuest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lienta que nunca eligió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La última salida, con do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cío hace un último intento, pero con la estructura correcta: «te dejo dos opciones: el martes a las 10:00 o el jueves a las 12:00, ¿alguna te funciona?». La clienta repite que lo va a pensar y no elige ninguna. Eso confirma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lienta que nunca eligió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o que hace Roc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iende que no hay fecha porque no hay decisión pendiente, y lo trata como un no educado. Cierra con amabilidad: «dejo la cotización vigente hasta el viernes; si más adelante te sirve, me dices». Y lo más importante: registra la oportunidad como perdida, con la frase exacta y la fecha. No la deja en «pendiente», porque una oportunidad en pendiente es una oportunidad que ya no existe pero que todavía ocupa lugar en tu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la clienta que nunca eligió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o que cambió en su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cío llevaba muchas oportunidades marcadas como «en proceso» que en realidad no existían. Al registrar esta como perdida, el número de oportunidades abiertas dejó de mentirle y pudo ver dónde estaba el trabajo de verdad: los aplazamientos reales, que sí se fechaban. El registro no se usa para controlar, se usa para saber dónde poner la próxim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propuse dos opciones: martes a las 10:00 o jueves a las 12: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y la cuarta no se sostienen. La primera persigue a un cliente a quien nunca se le puso fecha: sin acuerdo, el contacto es presión, no seguimiento, y el día que llega se lo va a recordar. La cuarta confunde repetir el mensaje con cumplir el acuerdo: lo que se cumple es la fecha que se pactó, con el insumo listo y una pregunta de una línea. La segunda, la tercera y la quinta son el método: dos opciones concretas, el acuerdo anotado y la pregunta que destapa l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étodo de la lección y la línea de tiempo del seguimiento: preguntar, clasificar, acordar, cerrar y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4-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el último «lo voy a pensar» que escuchaste, o el último que le dijiste a un cliente, y escríbelo tal como lo oíste. Debajo llena cinco renglones: ¿qué te faltaba para decidir?, ¿aceptó un día?, ¿aceptó una hora?, ¿qué se decidía en esa cita?, ¿qué quedó escrito al colgar. Si alguna casilla quedó vacía, esa es tu primera tarea: en tu próxima cita, esa casilla se llena en voz alta. Después revisa las citas de este mes y cuenta cuántas de tus oportunidades quedaron abiertas sin fecha. Ese número es tuyo y es el único que importa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preguntar, clasificar, acordar, cerrar y cumplir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preguntar, clasificar, acordar, cerrar y cumplir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preguntar, clasificar, acordar, cerrar y cumplir · Memoria: concept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o voy a pensar» no es una neg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una decisión pendiente: hay una condición que el cliente todavía no ha cumplido. La negativa ya está tomada; el aplazamiento todavía se puede trabajar, y su herramienta es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destapa la condición escon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te falta para poder decidir?». No es «¿por qué no compra?», que suena a regaño. Si la respuesta trae algo verificable, hay aplazamiento real; si vuelve vacía, hay un no disfra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istingue un aplazamiento real de un no disfra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la fecha. El aplazamiento real acepta un día y una hora; el no disfrazado no acepta ninguna, ni siquiera tentativa. Por eso no quiere fecha: porque no hay decisión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casillas de un acuerdo de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ía, hora, asunto y compromiso. El día es un día concreto, la hora es una hora concreta, el asunto es qué se decide ese día y el compromiso es lo que hace cada quien y qué pasa si la fecha pasa sin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conviene proponer dos opciones de fecha en vez de preguntar «cuándo lo deci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regunta abierta devuelve una frase abierta: «ahorita te digo». Dos opciones concretas —«martes a las 10:00 o jueves a las 12:00»— devuelven una fecha, porque los dos caminos llevan a un momento preciso y el cliente elige el que puede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el día que acordaste la fecha y el cliente no cont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mples el primer paso: le escribes a la hora acordada con el insumo listo y una pregunta de una línea. Si no hay respuesta, el recordatorio con la fecha de vigencia. Si tampoco, cierras con amabilidad y registras la oportunidad como perdida, no como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4-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762" r:id="rId1"/>
    <p:sldLayoutId id="2481910763" r:id="rId2"/>
    <p:sldLayoutId id="2481910764" r:id="rId3"/>
    <p:sldLayoutId id="248191076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e25dd5fdccc0731beb4d0ef290274adbda8a16e61201a911.jpg"/>
  <Relationship Id="rId3" Type="http://schemas.openxmlformats.org/officeDocument/2006/relationships/hyperlink" Target="https://marketing.lumbre.lat/object/mkt-obj-r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hyperlink" Target="https://marketing.lumbre.lat/object/mkt-obj-r04-oa01" TargetMode="External"/>
  <Relationship Id="rId4" Type="http://schemas.openxmlformats.org/officeDocument/2006/relationships/hyperlink" Target="https://marketing.lumbre.lat/object/mkt-obj-r04-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hyperlink" Target="https://marketing.lumbre.lat/object/mkt-obj-r04-oa01" TargetMode="External"/>
  <Relationship Id="rId4" Type="http://schemas.openxmlformats.org/officeDocument/2006/relationships/hyperlink" Target="https://marketing.lumbre.lat/object/mkt-obj-r04-oa01"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hyperlink" Target="https://marketing.lumbre.lat/object/mkt-obj-r04-oa01" TargetMode="External"/>
  <Relationship Id="rId4" Type="http://schemas.openxmlformats.org/officeDocument/2006/relationships/hyperlink" Target="https://marketing.lumbre.lat/object/mkt-obj-r04-oa01"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hyperlink" Target="https://marketing.lumbre.lat/object/mkt-obj-r04-oa01" TargetMode="External"/>
  <Relationship Id="rId4" Type="http://schemas.openxmlformats.org/officeDocument/2006/relationships/hyperlink" Target="https://marketing.lumbre.lat/object/mkt-obj-r04-oa01" TargetMode="External"/>
  <Relationship Id="rId5"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hyperlink" Target="https://marketing.lumbre.lat/object/mkt-obj-r04-oa01" TargetMode="External"/>
  <Relationship Id="rId4"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hyperlink" Target="https://www.inegi.org.mx/app/denue/" TargetMode="External"/>
  <Relationship Id="rId4" Type="http://schemas.openxmlformats.org/officeDocument/2006/relationships/hyperlink" Target="https://es.wikipedia.org/wiki/Toma_de_decisiones" TargetMode="Externa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4-oa01" TargetMode="External"/>
  <Relationship Id="rId3" Type="http://schemas.openxmlformats.org/officeDocument/2006/relationships/notesSlide" Target="../notesSlides/notesSlide8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o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ns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laza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egativ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obj-r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un aplazamiento real de un no disfrazado y del caso en que el cliente no es quien decide, y cerrar cada cita con un acuerdo de seguimiento que tenga día, hora, asunto y compromiso, con un seguimiento que se puede cumplir el mismo dí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Las cuatro objeciones que siempre llegan». Explica por qué «lo voy a pensar» no es un no, qué condición esconde detrás, cómo se separa de un no disfrazado y de un aplazamiento de quien no decide, y cómo se sale de la cita con un acuerdo de seguimiento de cuatro casillas y una línea de tiempo de seguimiento que sí se puede cumplir. Todos los ejemplos son ficticios y están señalados como tale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plazamiento · no disfrazado · acuerdo de seguimiento · seguimiento comercial · cierre de cita · objeciones · ventas · py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voy a pensar»: el aplazamiento no es una negativ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voy a pensar» es la frase más educada de tu trabajo y la que más oportunidades se te van en ella. Llegas con la cotización, la explicas bien, el cliente asiente y al final dice esa frase. Tú sales aliviado porque no fue un no, y tres semanas después descubres que ya se fue con ot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voy a pensar»: el aplazamiento no es una negativ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que el cliente no haya dicho que sí. El problema es que nadie puso una fecha. Un «lo voy a pensar» es una decisión pendiente: hay algo que el cliente todavía no sabe, algo que no ha calculado o alguien más que tiene que opinar. Eso se trabaja. Lo que no se trabaja es una conversación que termina sin día, sin hora y sin asunto: eso no es una decisión pendiente, es una puerta que se cerró con cortesí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voy a pensar»: el aplazamiento no es una negativ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método para cerrar esa puerta: qué preguntar, cómo clasificar lo que hay debajo de la frase y cómo salir de la cita con un acuerdo de seguimiento que tenga día, hora, asunto y compromiso. No te da un guion de objeciones: te da una estructura para tu próxima cita, con lo que tú ya sabes de ese clien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voy a pensar»: el aplazamiento no es una negativ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9]]></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tres cosas que suenan igual: un aplazamiento real, un no disfrazado y el caso en que el cliente no es quien decide; reconocer las cuatro casillas que le faltan a un «lo voy a pensar»; y cerrar la cita con un acuerdo de seguimiento con día, hora, asunto y compromiso, más un seguimiento que puedes cumplir el mismo día.]]></a:t>
            </a:r>
          </a:p>
        </p:txBody>
      </p:sp>
      <p:sp>
        <p:nvSpPr>
          <p:cNvPr id="11" name=""/>
          <p:cNvSpPr txBox="1"/>
          <p:nvPr/>
        </p:nvSpPr>
        <p:spPr>
          <a:xfrm>
            <a:off x="514350" y="35814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a frases de scripting ni un guion que sirva para cualquier clie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voy a pensar»: el aplazamiento no es una negativ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cide por ti si tu negocio debe insistir: te da el criterio para decidirlo con la información del cas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tu seguimiento: te da el acuerdo; cumplirlo sigue siendo tuy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a estadísticas del sector ni promedios: aquí lo que cuenta son tus propios número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del ejercicio es inventado. No te pide datos de tu cuenta, de tu carpeta ni de tu negoci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cosas que suenan igu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errar un «lo voy a pensar» hay que separar tres palabras que el español de ventas mezcla todo el tiempo.]]></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egativa]]></a:t>
            </a:r>
            <a:r>
              <a:rPr lang="en-US" strike="noStrike" sz="2100" spc="0" u="none" cap="none">
                <a:solidFill>
                  <a:srgbClr val="1B2438">
                    <a:alpha val="100000"/>
                  </a:srgbClr>
                </a:solidFill>
                <a:latin typeface="Calibri"/>
              </a:rPr>
              <a:t><![CDATA[ es un no. El cliente ya decidió y te lo dice: «no, mejor no», «creo que por ahora no». No hay nada que acordar porque no hay decisión pendiente: hay una decisión toma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cosas que suenan igu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plazamiento]]></a:t>
            </a:r>
            <a:r>
              <a:rPr lang="en-US" strike="noStrike" sz="2100" spc="0" u="none" cap="none">
                <a:solidFill>
                  <a:srgbClr val="1B2438">
                    <a:alpha val="100000"/>
                  </a:srgbClr>
                </a:solidFill>
                <a:latin typeface="Calibri"/>
              </a:rPr>
              <a:t><![CDATA[ es un «todavía no». El cliente aceptó la idea y dejó abierta la ejecución: falta comparar, falta hablar con su socio, falta que llegue el momento del mes en el que su dinero esté disponible. Un aplazamiento casi siempre tiene una condición escondida y, si la sacas a la luz, casi siempre tiene fech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disfrazado]]></a:t>
            </a:r>
            <a:r>
              <a:rPr lang="en-US" strike="noStrike" sz="2100" spc="0" u="none" cap="none">
                <a:solidFill>
                  <a:srgbClr val="1B2438">
                    <a:alpha val="100000"/>
                  </a:srgbClr>
                </a:solidFill>
                <a:latin typeface="Calibri"/>
              </a:rPr>
              <a:t><![CDATA[ es una negativa con educación. La frase es «lo voy a pensar», pero no hay nada que pensar: la decisión ya estaba tomada y la frase sirvió para no tener que decir que no. Se distingue de un aplazamiento real porque no acepta ninguna fecha, ni siquiera una tentativ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cosas que suenan igu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debajo hay una cuarta cosa, que no es una respuesta del cliente sino tuya: el ]]></a:t>
            </a:r>
            <a:r>
              <a:rPr lang="en-US" b="1" strike="noStrike" sz="2100" spc="0" u="none" cap="none">
                <a:solidFill>
                  <a:srgbClr val="1B2438">
                    <a:alpha val="100000"/>
                  </a:srgbClr>
                </a:solidFill>
                <a:latin typeface="Calibri"/>
              </a:rPr>
              <a:t><![CDATA[acuerdo de seguimiento]]></a:t>
            </a:r>
            <a:r>
              <a:rPr lang="en-US" strike="noStrike" sz="2100" spc="0" u="none" cap="none">
                <a:solidFill>
                  <a:srgbClr val="1B2438">
                    <a:alpha val="100000"/>
                  </a:srgbClr>
                </a:solidFill>
                <a:latin typeface="Calibri"/>
              </a:rPr>
              <a:t><![CDATA[. Si la cita termina sin un acuerdo —con día, hora, asunto y compromiso— no hubo cierre, hubo una conversación pleasant. El acuerdo es lo que convierte un aplazamiento en algo que se puede cumpl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cosas que suenan igu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arranque: el mismo sonido, cuatro decisiones distint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9]]></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1885950"/>
                <a:gridCol w="327660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o oy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g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decidió que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ejor por ahora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az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pendiente con una 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voy a pensar, hay que compar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isfra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o dicho con edu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aviso cualquier c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falta para poder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tengo que ver con mi s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885950"/>
                <a:gridCol w="3276600"/>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o oy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 de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pactado para retomar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es a las 10:00 te ll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d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gunta que produce un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rtes a las 10 o el jueves a las 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gencia de la 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en que la propuesta deja de estar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 cotización la tengo hasta el vier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tacto que cumples en la fecha acor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escribo el martes antes de las 1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cosas que suenan igu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atro casillas del acuerdo de seguimiento. La primera se negocia en la cita; las otras tres se anotan antes de colgar. Una casilla vacía es una casilla que el cliente va a llenar con su versión, y su versión siempre se parece más a una cortesí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casilla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cosas que suenan igu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9]]></a:t>
            </a:r>
          </a:p>
        </p:txBody>
      </p:sp>
      <p:sp>
        <p:nvSpPr>
          <p:cNvPr id="7" name="" descr=""/>
          <p:cNvSpPr/>
          <p:nvPr/>
        </p:nvSpPr>
        <p:spPr>
          <a:xfrm>
            <a:off x="514350" y="1219200"/>
            <a:ext cx="8115300" cy="27527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7527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día: ¿puso fecha o n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egunta que separa los dos mundos es una sola, y no es «¿por qué no compra?», que suena a regaño. Es: ]]></a:t>
            </a:r>
            <a:r>
              <a:rPr lang="en-US" b="1" strike="noStrike" sz="2000" spc="0" u="none" cap="none">
                <a:solidFill>
                  <a:srgbClr val="1B2438">
                    <a:alpha val="100000"/>
                  </a:srgbClr>
                </a:solidFill>
                <a:latin typeface="Calibri"/>
              </a:rPr>
              <a:t><![CDATA[«¿qué te falta para poder decidir?»]]></a:t>
            </a:r>
            <a:r>
              <a:rPr lang="en-US" strike="noStrike" sz="2000" spc="0" u="none" cap="none">
                <a:solidFill>
                  <a:srgbClr val="1B2438">
                    <a:alpha val="100000"/>
                  </a:srgbClr>
                </a:solidFill>
                <a:latin typeface="Calibri"/>
              </a:rPr>
              <a:t><![CDATA[.]]></a:t>
            </a:r>
          </a:p>
        </p:txBody>
      </p:sp>
      <p:sp>
        <p:nvSpPr>
          <p:cNvPr id="11" name=""/>
          <p:cNvSpPr txBox="1"/>
          <p:nvPr/>
        </p:nvSpPr>
        <p:spPr>
          <a:xfrm>
            <a:off x="685800" y="26384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respuesta trae algo verificable —«falta comparar con la otra opción», «falta que mi socio lo vea», «falta que abra el presupuesto del mes que viene»— tienes un aplazamiento real y una fecha que propon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tres cosas que suenan igu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9]]></a:t>
            </a:r>
          </a:p>
        </p:txBody>
      </p:sp>
      <p:sp>
        <p:nvSpPr>
          <p:cNvPr id="7" name="" descr=""/>
          <p:cNvSpPr/>
          <p:nvPr/>
        </p:nvSpPr>
        <p:spPr>
          <a:xfrm>
            <a:off x="514350" y="1219200"/>
            <a:ext cx="8115300" cy="23526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3526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respuesta vuelve vacía, o vuelve con la misma frase («tengo que pensarlo», «luego lo veo»), no hay nada que esperar: es un no educado. La respuesta honesta no es insistir, es cerrar con amabilidad y dejar de anunciar una venta que ya no existe.]]></a:t>
            </a:r>
          </a:p>
        </p:txBody>
      </p:sp>
      <p:sp>
        <p:nvSpPr>
          <p:cNvPr id="10" name=""/>
          <p:cNvSpPr txBox="1"/>
          <p:nvPr/>
        </p:nvSpPr>
        <p:spPr>
          <a:xfrm>
            <a:off x="685800" y="25527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hay una tercera salida, que no es un no: la respuesta puede ser «no soy quien decide». En ese caso el problema no es el aplazamiento, es a quién le estás hablan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voy a pensar» tiene tres causas detrá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frase, tres causas. Y como cada una pide una cosa distinta, la respuesta no puede ser la misma.]]></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el ]]></a:t>
            </a:r>
            <a:r>
              <a:rPr lang="en-US" b="1" strike="noStrike" sz="2100" spc="0" u="none" cap="none">
                <a:solidFill>
                  <a:srgbClr val="1B2438">
                    <a:alpha val="100000"/>
                  </a:srgbClr>
                </a:solidFill>
                <a:latin typeface="Calibri"/>
              </a:rPr>
              <a:t><![CDATA[aplazamiento real]]></a:t>
            </a:r>
            <a:r>
              <a:rPr lang="en-US" strike="noStrike" sz="2100" spc="0" u="none" cap="none">
                <a:solidFill>
                  <a:srgbClr val="1B2438">
                    <a:alpha val="100000"/>
                  </a:srgbClr>
                </a:solidFill>
                <a:latin typeface="Calibri"/>
              </a:rPr>
              <a:t><![CDATA[: el cliente sí quiere y sí entendió el valor, pero tiene una condición que cumplir. Casi siempre es de las tres que se repiten: falta comparar con otra opción, falta que alguien más en su negocio dé el visto bueno, o falta que llegue un momento del mes en el que el dinero esté disponible. En este caso la condición se puede preguntar, se puede acortar y se puede convertir en fec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voy a pensar» tiene tres causas detrá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el ]]></a:t>
            </a:r>
            <a:r>
              <a:rPr lang="en-US" b="1" strike="noStrike" sz="2100" spc="0" u="none" cap="none">
                <a:solidFill>
                  <a:srgbClr val="1B2438">
                    <a:alpha val="100000"/>
                  </a:srgbClr>
                </a:solidFill>
                <a:latin typeface="Calibri"/>
              </a:rPr>
              <a:t><![CDATA[no disfrazado]]></a:t>
            </a:r>
            <a:r>
              <a:rPr lang="en-US" strike="noStrike" sz="2100" spc="0" u="none" cap="none">
                <a:solidFill>
                  <a:srgbClr val="1B2438">
                    <a:alpha val="100000"/>
                  </a:srgbClr>
                </a:solidFill>
                <a:latin typeface="Calibri"/>
              </a:rPr>
              <a:t><![CDATA[: la frase se usó para no decir que no. No hay condición, o la condición es tan vaga que no existe («tengo que pensarlo», «necesito revisarlo»). La señal es que el cliente no acepta ninguna fecha concreta. Insistir aquí no produce información: produce desgaste y, peor, deja la oportunidad viva en una carpeta durante me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voy a pensar» tiene tres causas detrá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el ]]></a:t>
            </a:r>
            <a:r>
              <a:rPr lang="en-US" b="1" strike="noStrike" sz="2100" spc="0" u="none" cap="none">
                <a:solidFill>
                  <a:srgbClr val="1B2438">
                    <a:alpha val="100000"/>
                  </a:srgbClr>
                </a:solidFill>
                <a:latin typeface="Calibri"/>
              </a:rPr>
              <a:t><![CDATA[aplazamiento de quien no decide]]></a:t>
            </a:r>
            <a:r>
              <a:rPr lang="en-US" strike="noStrike" sz="2100" spc="0" u="none" cap="none">
                <a:solidFill>
                  <a:srgbClr val="1B2438">
                    <a:alpha val="100000"/>
                  </a:srgbClr>
                </a:solidFill>
                <a:latin typeface="Calibri"/>
              </a:rPr>
              <a:t><![CDATA[: la persona con la que hablas tiene voz, pero la decisión es de otra. «Lo tengo que ver con mi socio», «esto lo autorizan arriba». El cliente no está aplazando: está esperando a otro. En ese caso el seguimiento no va a él, va a los dos: se agenda la cita con quien decide, o se acuerda que el cliente trae la respuesta de su socio en una fech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talle que cambia todo: ]]></a:t>
            </a:r>
            <a:r>
              <a:rPr lang="en-US" b="1" strike="noStrike" sz="2100" spc="0" u="none" cap="none">
                <a:solidFill>
                  <a:srgbClr val="1B2438">
                    <a:alpha val="100000"/>
                  </a:srgbClr>
                </a:solidFill>
                <a:latin typeface="Calibri"/>
              </a:rPr>
              <a:t><![CDATA[un aplazamiento real se puede fechar; un no disfrazado no se puede fechar, y por eso no quiere fecha]]></a:t>
            </a:r>
            <a:r>
              <a:rPr lang="en-US" strike="noStrike" sz="2100" spc="0" u="none" cap="none">
                <a:solidFill>
                  <a:srgbClr val="1B2438">
                    <a:alpha val="100000"/>
                  </a:srgbClr>
                </a:solidFill>
                <a:latin typeface="Calibri"/>
              </a:rPr>
              <a:t><![CDATA[. Cuando preguntas y el cliente responde con una fecha, aunque sea tentativa, ya sabes con quién está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voy a pensar» tiene tres causas detrá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l medio es la que más se ignora y la que más caro sale: si el cliente no tiene ninguna condición, no hay nada que esperar y la oportunidad se queda abierta en la carpeta, sin fecha y sin caducidad.]]></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aplazamient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voy a pensar» tiene tres causas detrás · Ejemplo resuelto (caso inventado para el ejercicio): el maestro de obra que sí iba a comprar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dij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ño (nombre ficticio) vende material para construcción en una ferretería de barrio. Un maestro de obra le pide cotización de una lista de material para una obra de dos semanas. Toño la manda el lunes. El miércoles, el maestro responde: «lo voy a pensar, te avi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voy a pensar» tiene tres causas detrás · Ejemplo resuelto (caso inventado para el ejercicio): el maestro de obra que sí iba a comprar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pregunta que destapa la condic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ño no contesta «¿cuándo me avisas?» ni manda otra cotización. Pregunta: «¿qué te falta para poder decidir, maestro?». La respuesta es concreta: «lo tengo que comparar con la orden de otro proveedor, que me cierra el viernes». Ya no hay una frase: hay una condición, y la condición trae fec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voy a pensar» tiene tres causas detrás · Ejemplo resuelto (caso inventado para el ejercicio): el maestro de obra que sí iba a comprar · Paso 3 de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acuerdo, con dos opcione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ño propone dos opciones concretas: «viernes a las 11:00 te llamo y comparamos las dos listas en una sola hoja» o «viernes a las 17:00, si te queda más cómodo». El cliente elige la primera. Toño repite en voz alta: «entonces viernes a las 11:00, comparamos las dos listas y te digo a qué hora te mando el pedido». Anota la hora en la hoja y manda el resumen por escrito el mismo dí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voy a pensar» tiene tres causas detrás · Ejemplo resuelto (caso inventado para el ejercicio): el maestro de obra que sí iba a comprar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o que se llevó prepara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che del jueves, Toño deja lista una sola hoja con las dos listas en las mismas columnas: concepto, cantidad, precio de lista, plazo de entrega, garantía y forma de pago. No lleva argumentos: lleva la hoja donde la comparación se hace sola y donde al cliente no le queda trabaj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voy a pensar» tiene tres causas detrás · Ejemplo resuelto (caso inventado para el ejercicio): el maestro de obra que sí iba a comprar · Paso 5 de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pasó y qué se aprendió]]></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iernes a las 11:00 la llamada ocurre y el cliente pide aclarar una diferencia de entrega. Toño la resuelve en la misma hoja y ese mismo día el cliente hizo su pedido. El resultado del caso importa menos que su estructura: la oportunidad tenía fecha desde el miércoles, y una fecha es lo que permite que exista una conversación el viern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voy a pensar» tiene tres causas detrá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ya vio tu propuesta, la entendió y te dice «lo voy a pensar». Le preguntas «¿qué te falta para poder decidir?» y contesta: «nada en especial, quiero revisarlo con calma». ¿Qué tienes enfrente y qué hace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aplazamiento real: le fijas día y hora para que revise la propuesta con calma.]]></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no disfrazado: la respuesta no nombra ninguna condición; le das dos opciones de fecha y, si no acepta ninguna, cierras con amabilidad y dejas de anunciar esa ven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objeción de precio: conviene hablar de la diferencia de precio antes de seguir.]]></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problema de confianza: lo que necesita son referencias de otros clien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uerdo de seguimiento: cuatro casillas que se llenan hoy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uerdo de seguimiento es lo que convierte un «lo voy a pensar» en algo con futuro. Son cuatro casillas, y se llenan en la misma conversación, no después.]]></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Un día, no un periodo. «La próxima semana» no es un día; «el martes» es medio día; «martes a las 10:00» sí es un día. Cuando el cliente dice «pásame el martes», ya puso la mitad de la casilla sin darse cuen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uerdo de seguimiento: cuatro casillas que se llenan hoy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La hora es lo que separa una cita de un mensaje que se queda en la bandeja. Con hora hay un momento en el que toca hablar; sin hora, cada quien lo hace cuando puede y casi nadie lo hace.]]></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sunto.]]></a:t>
            </a:r>
            <a:r>
              <a:rPr lang="en-US" strike="noStrike" sz="2100" spc="0" u="none" cap="none">
                <a:solidFill>
                  <a:srgbClr val="1B2438">
                    <a:alpha val="100000"/>
                  </a:srgbClr>
                </a:solidFill>
                <a:latin typeface="Calibri"/>
              </a:rPr>
              <a:t><![CDATA[ Qué se decide ese día. Sin asunto, la cita se vuelve un «¿y entonces qué?». «Comparamos las dos cotizaciones» es un asunto; «lo vemos» no lo 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uerdo de seguimiento: cuatro casillas que se llenan hoy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omiso.]]></a:t>
            </a:r>
            <a:r>
              <a:rPr lang="en-US" strike="noStrike" sz="2100" spc="0" u="none" cap="none">
                <a:solidFill>
                  <a:srgbClr val="1B2438">
                    <a:alpha val="100000"/>
                  </a:srgbClr>
                </a:solidFill>
                <a:latin typeface="Calibri"/>
              </a:rPr>
              <a:t><![CDATA[ Lo que hace cada quien y qué pasa si la fecha pasa sin respuesta. Un acuerdo sin esta cuarta casilla se rompe solo: el cliente asume que no lo viste y tú asumes que no le interesa.]]></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quinta cosa que no es casilla pero decide si el acuerdo sirve: ]]></a:t>
            </a:r>
            <a:r>
              <a:rPr lang="en-US" b="1" strike="noStrike" sz="2100" spc="0" u="none" cap="none">
                <a:solidFill>
                  <a:srgbClr val="1B2438">
                    <a:alpha val="100000"/>
                  </a:srgbClr>
                </a:solidFill>
                <a:latin typeface="Calibri"/>
              </a:rPr>
              <a:t><![CDATA[la vigencia de tu propuesta]]></a:t>
            </a:r>
            <a:r>
              <a:rPr lang="en-US" strike="noStrike" sz="2100" spc="0" u="none" cap="none">
                <a:solidFill>
                  <a:srgbClr val="1B2438">
                    <a:alpha val="100000"/>
                  </a:srgbClr>
                </a:solidFill>
                <a:latin typeface="Calibri"/>
              </a:rPr>
              <a:t><![CDATA[. Si mandas una cotización que vale hasta el viernes y propones una cita para el martes siguiente, tu cliente va a contar los días. Si la fecha que acuerden cae después de la vigencia, hay que reemitir la propuesta, y eso se dice de entrada, no el día del cier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cuerdo de seguimiento: cuatro casillas que se llenan hoy]]></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s a proponer la fecha de seguimiento al final de la cita. ¿Cuál de estas cuatro propuestas es la que produce un acuerdo re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ándo lo vas a decidir?»]]></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martes a las 10:00 o el jueves a las 12:00 te funciona mejor para revisarl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e mando la información y me dice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ásame tu mejor precio y lo vemos la próxima sem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sta dónde llega este método y dónde empieza ot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 qué resuelve esta lección y qué no.]]></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elve ]]></a:t>
            </a:r>
            <a:r>
              <a:rPr lang="en-US" b="1" strike="noStrike" sz="2100" spc="0" u="none" cap="none">
                <a:solidFill>
                  <a:srgbClr val="1B2438">
                    <a:alpha val="100000"/>
                  </a:srgbClr>
                </a:solidFill>
                <a:latin typeface="Calibri"/>
              </a:rPr>
              <a:t><![CDATA[la cita]]></a:t>
            </a:r>
            <a:r>
              <a:rPr lang="en-US" strike="noStrike" sz="2100" spc="0" u="none" cap="none">
                <a:solidFill>
                  <a:srgbClr val="1B2438">
                    <a:alpha val="100000"/>
                  </a:srgbClr>
                </a:solidFill>
                <a:latin typeface="Calibri"/>
              </a:rPr>
              <a:t><![CDATA[: el momento de la conversación en que el cliente aplaza y el acuerdo que dejas escrito antes de colgar. Funciona igual en una venta de mostrador, en una visita a obra o en un chat de WhatsApp: en los tres casos el problema es el mismo y el acuerdo es el mismo.]]></a:t>
            </a:r>
          </a:p>
        </p:txBody>
      </p:sp>
      <p:sp>
        <p:nvSpPr>
          <p:cNvPr id="9" name=""/>
          <p:cNvSpPr txBox="1"/>
          <p:nvPr/>
        </p:nvSpPr>
        <p:spPr>
          <a:xfrm>
            <a:off x="514350" y="33432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elve ]]></a:t>
            </a:r>
            <a:r>
              <a:rPr lang="en-US" b="1" strike="noStrike" sz="2100" spc="0" u="none" cap="none">
                <a:solidFill>
                  <a:srgbClr val="1B2438">
                    <a:alpha val="100000"/>
                  </a:srgbClr>
                </a:solidFill>
                <a:latin typeface="Calibri"/>
              </a:rPr>
              <a:t><![CDATA[el primer seguimiento]]></a:t>
            </a:r>
            <a:r>
              <a:rPr lang="en-US" strike="noStrike" sz="2100" spc="0" u="none" cap="none">
                <a:solidFill>
                  <a:srgbClr val="1B2438">
                    <a:alpha val="100000"/>
                  </a:srgbClr>
                </a:solidFill>
                <a:latin typeface="Calibri"/>
              </a:rPr>
              <a:t><![CDATA[: la llamada o el mensaje del día acordado, con el insumo listo. Con eso, la oportunidad deja de estar perdida en una carpeta y empieza a tener histor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sta dónde llega este método y dónde empieza ot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suelve ]]></a:t>
            </a:r>
            <a:r>
              <a:rPr lang="en-US" b="1" strike="noStrike" sz="2100" spc="0" u="none" cap="none">
                <a:solidFill>
                  <a:srgbClr val="1B2438">
                    <a:alpha val="100000"/>
                  </a:srgbClr>
                </a:solidFill>
                <a:latin typeface="Calibri"/>
              </a:rPr>
              <a:t><![CDATA[por qué el cliente no te compra]]></a:t>
            </a:r>
            <a:r>
              <a:rPr lang="en-US" strike="noStrike" sz="2100" spc="0" u="none" cap="none">
                <a:solidFill>
                  <a:srgbClr val="1B2438">
                    <a:alpha val="100000"/>
                  </a:srgbClr>
                </a:solidFill>
                <a:latin typeface="Calibri"/>
              </a:rPr>
              <a:t><![CDATA[. Si la razón es que tu precio está arriba frente a otra opción, ése es el tema de «Es caro» y se trabaja con el costo total por unidad. Si la razón es que no confía en ti, es el tema de «No me fío». Si la razón es que no hay dinero, es el tema de «No tengo presupuesto». La fecha no arregla ninguna de las tres: sólo hace visible la razón, y eso ya es ava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sta dónde llega este método y dónde empieza ot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límite honesto que conviene decir en voz alta: ]]></a:t>
            </a:r>
            <a:r>
              <a:rPr lang="en-US" b="1" strike="noStrike" sz="2100" spc="0" u="none" cap="none">
                <a:solidFill>
                  <a:srgbClr val="1B2438">
                    <a:alpha val="100000"/>
                  </a:srgbClr>
                </a:solidFill>
                <a:latin typeface="Calibri"/>
              </a:rPr>
              <a:t><![CDATA[no todos los negocios necesitan un CRM ni una herramienta de CRM]]></a:t>
            </a:r>
            <a:r>
              <a:rPr lang="en-US" strike="noStrike" sz="2100" spc="0" u="none" cap="none">
                <a:solidFill>
                  <a:srgbClr val="1B2438">
                    <a:alpha val="100000"/>
                  </a:srgbClr>
                </a:solidFill>
                <a:latin typeface="Calibri"/>
              </a:rPr>
              <a:t><![CDATA[. Con una hoja y un calendario cumples el acuerdo. La herramienta viene después del método, nunca ant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asta dónde llega este método y dónde empieza o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inco momentos de un seguimiento. Cada uno tiene su fecha y su entregable; el cuarto, el recordatorio, es el que casi nadie escribe y el que más oportunidades deja dormida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inea-de-tiemp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Hasta dónde llega este método y dónde empieza o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liente dice «lo voy a pensar» y no acepta ninguna fecha concreta, lo correcto es seguir insistiendo hasta que se la dé.]]></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Hasta dónde llega este método y dónde empieza ot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ordaste con el cliente el martes a las 10:00. El martes llega y no da señales de vida. ¿Qué hac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lo en la lista de pendientes hasta que conteste, para no molestarlo.]]></a:t>
            </a:r>
          </a:p>
        </p:txBody>
      </p:sp>
      <p:sp>
        <p:nvSpPr>
          <p:cNvPr id="10" name=""/>
          <p:cNvSpPr txBox="1"/>
          <p:nvPr/>
        </p:nvSpPr>
        <p:spPr>
          <a:xfrm>
            <a:off x="666750" y="30099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mplir el acuerdo: escribirle el martes a la hora acordada con el insumo que prometiste y una pregunta de una línea; si no contesta, el recordatorio con la fecha de vigencia; y si tampoco, cerrar con amabilidad y dejar la oportunidad marcada como perdid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lamarle hasta que conteste, porque la venta está a punto de escapars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ndar la cotización otra vez, con las mismas condiciones, para que la tenga presen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bras que se confunden entre sí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res que se cruzan todo el tiempo en las llamadas: ]]></a:t>
            </a:r>
            <a:r>
              <a:rPr lang="en-US" b="1" strike="noStrike" sz="2100" spc="0" u="none" cap="none">
                <a:solidFill>
                  <a:srgbClr val="1B2438">
                    <a:alpha val="100000"/>
                  </a:srgbClr>
                </a:solidFill>
                <a:latin typeface="Calibri"/>
              </a:rPr>
              <a:t><![CDATA[aplazamient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no disfraza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dición]]></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excus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compromis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Y un concepto que sólo existe en tu negocio: la vigencia de tu propuesta, que es la fecha en que lo que mandaste deja de estar vigente y hay que reemitirl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bras que se confunden entre sí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una condición y una excusa se ve en el detalle: una condición se puede nombrar, se puede cumplir y tiene fecha; una excusa no se puede nombrar. Y la diferencia entre una fecha y un compromiso se ve en el final: la fecha es un momento; el compromiso incluye lo que pasa si ese momento pasa sin respues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ntre sí]]></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con lo que realmente está pidiendo o nombran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 tengo que ver con mi soc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 aviso cualquier cos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ecesito compararlo con la otra opción, que me cierra el viern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rtes a las 10:00 te llam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martes o el jueves te funciona mejor?»]]></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ta cotización la tengo hasta el viern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disfrazad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azamiento real]]></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uerdo de seguimient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 de cierre]]></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igencia de la propuest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No es quien decid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ntre sí]]></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frases según lo que significan de verdad.]]></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plazamiento re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disfrazad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s quien decid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 tengo que comparar con la orden de otro proveedor.»]]></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 aviso cualquier cos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o lo tiene que autorizar mi soci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iero revisarlo con calm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alta que abra el presupuesto del mes que vien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asa el jefe y te dig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Nada en especial, ya lueg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ntre sí]]></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lo voy a pensar» puede ser un ___ real, un no ___ o el caso de quien no ___. Para distinguirlos, preguntas qué ___ falta para decidir. Si trae una condición, le propones dos opciones concretas de ___ y ___.]]></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clasificar, acordar, cerrar y cumpl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que se salta es el cuarto: repetir el acuerdo en voz alta y mandarlo por escrito el mismo día. Sin ese paso, la fecha acordada vive sólo en la memoria de los dos y se pierde en cuanto uno se distrae.]]></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todo-cinco-paso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clasificar, acordar, cerrar y cumpli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para cerrar un «lo voy a pensar».]]></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lasificar el aplazamiento: real, disfrazado o de otr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ordar día y hora con dos opciones concreta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errar el acuerdo en voz alta y mandarlo por escrit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mplir el seguimiento en la fecha y registrar el resultad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r qué le falta para poder decidi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Ejemplo resuelto (caso inventado para el ejercicio): la clienta que nunca eligió un día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dij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cío (nombre ficticio) lleva la cuenta de una boutique de ropa que quiere surtir la temporada de frío. La clienta (nombre ficticio) recibe la cotización y responde: «ya la vi, está muy bien, lo voy a pensar». No da fecha, no pide nada, no menciona a nadie má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Ejemplo resuelto (caso inventado para el ejercicio): la clienta que nunca eligió un día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pregunta que revela el tipo de aplazamie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cío no responde con un argumento ni con un descuento. Pregunta: «¿qué te falta para poder decidir?». La clienta contesta: «nada en especial, quiero revisarlo con calma». La respuesta no nombra ninguna condición: no hay comparación pendiente, no hay autorización pendiente, no hay fecha de presupuesto pendien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Ejemplo resuelto (caso inventado para el ejercicio): la clienta que nunca eligió un día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última salida, con dos opcion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cío hace un último intento, pero con la estructura correcta: «te dejo dos opciones: el martes a las 10:00 o el jueves a las 12:00, ¿alguna te funciona?». La clienta repite que lo va a pensar y no elige ninguna. Eso confirma el diagnóstic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Ejemplo resuelto (caso inventado para el ejercicio): la clienta que nunca eligió un día · Paso 4 de 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o que hace Rocí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iende que no hay fecha porque no hay decisión pendiente, y lo trata como un no educado. Cierra con amabilidad: «dejo la cotización vigente hasta el viernes; si más adelante te sirve, me dices». Y lo más importante: registra la oportunidad como perdida, con la frase exacta y la fecha. No la deja en «pendiente», porque una oportunidad en pendiente es una oportunidad que ya no existe pero que todavía ocupa lugar en tu registr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Ejemplo resuelto (caso inventado para el ejercicio): la clienta que nunca eligió un día · Paso 5 de 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cambió en su m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cío llevaba muchas oportunidades marcadas como «en proceso» que en realidad no existían. Al registrar esta como perdida, el número de oportunidades abiertas dejó de mentirle y pudo ver dónde estaba el trabajo de verdad: los aplazamientos reales, que sí se fechaban. El registro no se usa para controlar, se usa para saber dónde poner la próxima hor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clasificar, acordar, cerrar y cumpli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equipo en el chat.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nunca acordamos fecha, le escribí al día siguiente preguntándole qué había decidi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propuse dos opciones: martes a las 10:00 o jueves a las 12:00.»]]></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é en la hoja el día, la hora y qué se iba a decidi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liente dijo que lo pensaba, así que le mandé la cotización otra vez con las mismas condicion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é qué le faltaba para decidir y me dijo que lo tenía que ver con su soci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clasificar, acordar, cerrar y cumplir]]></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el último «lo voy a pensar» que escuchaste, o el último que le dijiste a un cliente, y escríbelo tal como lo oíste. Debajo llena cinco renglones: ¿qué te faltaba para decidir?, ¿aceptó un día?, ¿aceptó una hora?, ¿qué se decidía en esa cita?, ¿qué quedó escrito al colg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9]]></a:t>
            </a:r>
          </a:p>
        </p:txBody>
      </p:sp>
      <p:sp>
        <p:nvSpPr>
          <p:cNvPr id="7" name=""/>
          <p:cNvSpPr txBox="1"/>
          <p:nvPr/>
        </p:nvSpPr>
        <p:spPr>
          <a:xfrm>
            <a:off x="514350" y="121920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alguna casilla quedó vacía, esa es tu primera tarea: en tu próxima cita, esa casilla se llena en voz alta. Después revisa las citas de este mes y cuenta cuántas de tus oportunidades quedaron abiertas sin fecha. Ese número es tuyo y es el único que importa aquí.]]></a:t>
            </a:r>
          </a:p>
        </p:txBody>
      </p:sp>
      <p:sp>
        <p:nvSpPr>
          <p:cNvPr id="8" name=""/>
          <p:cNvSpPr txBox="1"/>
          <p:nvPr/>
        </p:nvSpPr>
        <p:spPr>
          <a:xfrm>
            <a:off x="514350" y="30575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scribas coaching: escribe lo que pasó. La hoja empieza con la frase exacta del cliente y con lo que hizo después de oírla.]]></a:t>
            </a:r>
          </a:p>
        </p:txBody>
      </p:sp>
      <p:sp>
        <p:nvSpPr>
          <p:cNvPr id="9" name=""/>
          <p:cNvSpPr txBox="1"/>
          <p:nvPr/>
        </p:nvSpPr>
        <p:spPr>
          <a:xfrm>
            <a:off x="514350" y="3762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clasificar, acordar, cerrar y cumplir · Memoria: concepto y definición c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g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decidió que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az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pendiente con una 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isfra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o dicho con educación, si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falta para poder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 de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pactado para retomar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de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gunta que produce un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clasificar, acordar, cerrar y cumplir · Memoria: concepto y definición c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9]]></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gencia de la 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en que la propuesta deja de estar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tacto que cumples en la fecha acor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Memoria: concepto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obj-r04-oa01"/>
              </a:rPr>
              <a:t><![CDATA[Abrir el juego en el O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o voy a pensar» no es una negativ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una decisión pendiente: hay una condición que el cliente todavía no ha cumplido. La negativa ya está tomada; el aplazamiento todavía se puede trabajar, y su herramienta es una fech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destapa la condición escondid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te falta para poder decidir?». No es «¿por qué no compra?», que suena a regaño. Si la respuesta trae algo verificable, hay aplazamiento real; si vuelve vacía, hay un no disfraza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istingue un aplazamiento real de un no disfrazad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la fecha. El aplazamiento real acepta un día y una hora; el no disfrazado no acepta ninguna, ni siquiera tentativa. Por eso no quiere fecha: porque no hay decisión pendient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casillas de un acuerdo de seguimient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ía, hora, asunto y compromiso. El día es un día concreto, la hora es una hora concreta, el asunto es qué se decide ese día y el compromiso es lo que hace cada quien y qué pasa si la fecha pasa sin respuest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conviene proponer dos opciones de fecha en vez de preguntar «cuándo lo decid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regunta abierta devuelve una frase abierta: «ahorita te digo». Dos opciones concretas —«martes a las 10:00 o jueves a las 12:00»— devuelven una fecha, porque los dos caminos llevan a un momento preciso y el cliente elige el que puede cumpli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el día que acordaste la fecha y el cliente no contest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clasificar, acordar, cerrar y cumplir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mples el primer paso: le escribes a la hora acordada con el insumo listo y una pregunta de una línea. Si no hay respuesta, el recordatorio con la fecha de vigencia. Si tampoco, cierras con amabilidad y registras la oportunidad como perdida, no como abiert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tipos]]></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fecha]]></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nodate]]></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sinfecha]]></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1" name=""/>
          <p:cNvSpPr txBox="1"/>
          <p:nvPr/>
        </p:nvSpPr>
        <p:spPr>
          <a:xfrm>
            <a:off x="514350" y="26289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stingues un aplazamiento real de un no disfrazado y del caso en que el cliente no es quien decide, y sales de la cita con un acuerdo de seguimiento con día, hora, asunto y compromiso. Siguiente paso: por qué la ruta sigue con una decisión más grande que tu agenda, la de a quién le hablas.]]></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prueba del día y a las cuatro casillas. Casi siempre el fallo está en intentar fechar un no disfrazado: si el cliente no acepta ninguna fecha, lo que hay que hacer es cerrar con amabilidad y registrar la oportunidad como perdid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una negativa, un aplazamiento real y un no disfrazado, y lo pruebas con la pregunta de la condi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el caso en que el cliente aplaza porque no es quien decide, y cambias a quién agend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s la cita con un acuerdo de seguimiento con día, hora, asunto y compromis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reces dos opciones concretas de fecha en vez de preguntar «¿cuándo lo decide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mples el seguimiento en la fecha acordada, registras el resultado y, si no hay respuesta, haces el recordatorio y el cierre amabl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en octubre de 202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3286125"/>
                <a:gridCol w="2286000"/>
                <a:gridCol w="2543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aplazamiento se distingue de una negativa por la condición que tiene detr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de esta lección: la pregunta de la 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no es una taxonomía of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cisión se elige entre opciones dispon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a de decisiones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general de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eguimiento sin fecha es una intención, no un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 médic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alogía; describe el sentido del término, no un protoc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9]]></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3286125"/>
                <a:gridCol w="2286000"/>
                <a:gridCol w="2543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acuerdo es una decisión tomada en común, con sus condiciones dich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el método de esta lección es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negocios hay en tu municipio y de qué gi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DENUE, el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 oficial; sirve para tu munici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9]]></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3286125"/>
                <a:gridCol w="2286000"/>
                <a:gridCol w="2543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if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fechas y cifra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app/denue/"/>
              </a:rPr>
              <a:t><![CDATA[INEGI · DENUE: el directorio de unidades económicas de México]]></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salo para ver cuántos negocios hay en tu municipio y de qué giro. No te da seguimientos ni tasas: te da el contexto de tu plaza, que es otra cosa.]]></a:t>
            </a:r>
          </a:p>
        </p:txBody>
      </p:sp>
      <p:sp>
        <p:nvSpPr>
          <p:cNvPr id="9" name=""/>
          <p:cNvSpPr txBox="1"/>
          <p:nvPr/>
        </p:nvSpPr>
        <p:spPr>
          <a:xfrm>
            <a:off x="514350" y="2219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Toma_de_decisiones"/>
              </a:rPr>
              <a:t><![CDATA[Toma de decisiones: el proceso que un aplazamiento todavía no ha completado]]></a:t>
            </a:r>
          </a:p>
        </p:txBody>
      </p:sp>
      <p:sp>
        <p:nvSpPr>
          <p:cNvPr id="10" name=""/>
          <p:cNvSpPr txBox="1"/>
          <p:nvPr/>
        </p:nvSpPr>
        <p:spPr>
          <a:xfrm>
            <a:off x="514350" y="29051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compara su definición con lo que le falta a tu último «lo voy a pensar»: comparar opciones, con una hoja delant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8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Lo voy a pensar»: «Qué es posicionamiento», la ruta siguiente del curso «Posicionamiento: qué vendes y a quién» (área «Marca y propuesta de valor», curso de otra área).]]></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quí —el acuerdo de seguimiento con día y hora— también decide a quién le hablas: un cliente que aplaza es un cliente que compara, y comparar es un problema de posicionamiento, no de seguimiento; sólo que el posicionamiento se decide antes de la cita y el seguimiento se decide al final de]]></a:t>
            </a:r>
          </a:p>
        </p:txBody>
      </p:sp>
      <p:sp>
        <p:nvSpPr>
          <p:cNvPr id="9"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l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4-oa01"/>
              </a:rPr>
              <a:t><![CDATA[«Lo voy a pensar»: el aplazamiento no es una negativ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8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criterio y el instrumento de medición; la siguiente los lleva a la decisión de a quién le hablas y a qué dejas de hacer por é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2026-10-25T02:14:49Z</dcterms:created>
  <dcterms:modified xsi:type="dcterms:W3CDTF">2026-10-25T02:14:49Z</dcterms:modified>
  <dc:title>«Lo voy a pensar»: el aplazamiento no es una negativa</dc:title>
  <dc:description>Presentación editable del OA ««Lo voy a pensar»: el aplazamiento no es una negativa». Enlace: https://marketing.lumbre.lat/object/mkt-obj-r04-oa01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