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slides/slide92.xml" ContentType="application/vnd.openxmlformats-officedocument.presentationml.slide+xml"/>
  <Override PartName="/ppt/notesSlides/notesSlide9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presProps" Target="presProps.xml"/>
  <Relationship Id="rId96" Type="http://schemas.openxmlformats.org/officeDocument/2006/relationships/viewProps" Target="viewProps.xml"/>
  <Relationship Id="rId97"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Marke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2-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ven-r02-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etapas de una venta» (2 de 6).]]></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etapas de una venta» (3 de 6).]]></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etapas de una venta» (4 de 6).]]></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etapas de una venta» (5 de 6).]]></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etapas de una venta» (6 de 6).]]></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porque sin ellas no hay etapa» (2 de 2).]]></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2-oa01]]></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2-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2-oa01]]></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ocurre en cada etapa y qué se necesita saber» (2 de 3).]]></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ocurre en cada etapa y qué se necesita saber» (3 de 3).]]></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2-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ven-r02-oa01]]></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ocurre en cada etapa y qué se necesita saber»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 venta que el dueño creía cerrada y no lo esta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1. Lo que dice el due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ácteos El Encino (nombre ficticio) es una quesería de barrio que surte a restaurantes y dice que el mes pasado «cerró cuatro ventas». Cuando se le pide el detalle, tres de los cuatro clientes son restaurantes con los que ya había hablado: en ninguno hay un pedido, una factura o una nota escrita. Lo que sí hay son conversaciones terminadas con un «me parece bi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2-oa01]]></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 venta que el dueño creía cerrada y no lo esta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2. Necesidad: sí hubo entr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 el restaurante del barrio (nombre ficticio) hubo una entrega real de la etapa de necesidad: el dueño preguntó qué le dolía y lo escribió con las palabras del cliente, que fue que el proveedor le entrega los martes y a veces no llega. La evidencia también está: el cliente repitió el problema y dijo cuándo lo necesitaba. Entrega, acción del cliente y registro. Esa etapa sí se cruz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2-oa01]]></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 venta que el dueño creía cerrada y no lo esta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3. Oferta: la etapa quedó a med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dueño mandó una cotización por mensaje con los formatos y el día de reparto, y nunca preguntó si la leyó ni le pidió que confirmara. No hay confirmación en ninguna parte. Hubo entrega, sí; acción del cliente, no; registro, tampoco. Con una de las tres, la etapa no avanza: la venta sigue en oferta, por muy agradable que fuera el tr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2-oa01]]></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 venta que el dueño creía cerrada y no lo esta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4. Qué decía la convers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e parece bien, avísame cuando mandes» es una frase amable que no deja rastro: no dice qué se acepta, no fija fecha y no genera un renglón. Con esa frase sola, la venta seguía en la etapa de oferta. Quien la tomó como cierre estava contando conversaciones como si fueran ve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2-oa01]]></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 venta que el dueño creía cerrada y no lo esta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5. Lo que se puede hacer al día sigu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dueño llama y hace una sola pregunta con fecha: «¿te lo dejo el lunes a las ocho y te lo mando por escrito con lo que incluye?». Si el cliente responde que sí, ya están las tres cosas: entrega, acción y registro, y la venta pasa a la etapa de decisión. Si responde que todavía no, también es información: la venta sigue en oferta y ahora se sabe con fecha, no con la sens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2-oa01]]></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 venta que el dueño creía cerrada y no lo esta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6. Lo que cambia en 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error de fondo del dueño era el conteo: «ventas cerradas» mezclaba ventas que avanzaron con conversaciones que se sintieron bien. Con la bitácora, el mes se cuenta por etapas: cuántas ventas están en necesidad, cuántas en oferta, cuántas en decisión y cuántas en acuerdo. El número de ventas cerradas sigue ahí, pero ahora se sabe de dónde salió y dónde se quedó ato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2-oa01]]></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la conversación fue buena, pero no hay evidencia de avance: falta saber si hubo entrega, si el cliente hizo algo observable y si quedó escrito con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a frase amable es una señal, no una evidencia. Para que la venta cambie de etapa hacen falta las tres cosas de la puerta: que entregaste lo de la etapa, que el cliente hizo algo que sólo un cliente hace y que quedó escrito con fecha. Un «me anotas para el lunes» no se sabe si es un compromiso o una cortesía, y por eso no permite mover la venta ni contarla como avance. La cuarta opción tampoco se sostiene: el acuerdo no se prueba con un contrato, se prueba con el pedido y con la factura, y hay ventas de mostrador que se cierran sin contr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puerta de una etapa: entrega, acción observable del cliente y registro escrito con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ven-r02-oa01]]></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puerta entre dos etapas: tres cosas, no una» (2 de 3).]]></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puerta entre dos etapas: tres cosas, no una» (3 de 3).]]></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2-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ven-r02-oa01]]></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s al revés. Una duda que reaparece es la señal de que la etapa anterior no estaba cerrada: la venta regresa a la etapa donde esa duda se había quedado abierta, y hay que cerrar esa etapa antes de volver a avanzar. No es un fracaso del cliente ni tuyo: es información sobre dónde está realmente el asunto, y por eso conviene anotarla en la bitácora en vez de borrarla. Lo que sí es cierto es que ahora sabes más, y lo que no es cierto es que la venta siga donde esta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efinición de retroceso de la lección: la duda que reaparece devuelve la venta a la etapa donde quedó abi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ven-r02-oa01]]></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ntregada pero sin avance: hay entrega y registro, pero falta que el cliente haga algo observ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ta la segunda de las tres condiciones: el cliente no ha hecho nada que sólo un cliente hace. Entregar y registrar no es avanzar solo; el avance lo prueba la acción del cliente. En la práctica, una propuesta entregada sin respuesta no está en decisión: sigue en oferta, con una fecha de seguimiento escrita, y en cuanto el cliente conteste algo —aunque sea una objeción— la etapa se mueve. Lo que no procede es contar esa venta como cerrada, porque nada está pactado todav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tres condiciones de la puerta y el criterio de que la evidencia la aporta e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ven-r02-oa01]]></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Opción múltiple» (2 de 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contra evidencia, y dónde se anota» (2 de 3).]]></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contra evidencia, y dónde se anota» (3 de 3).]]></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2-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ven-r02-oa01]]></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2-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ven-r02-oa01]]></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bre un renglón con la fecha y el nombre del cliente → Escribe en qué etapa está la venta hoy → Anota qué entregaste en esa etapa → Anota qué hizo el cliente que demuestra el avance → Escribe la fecha en que vuelve el asunto, aunque todavía no haya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renglón se abre con fecha y cliente, porque sin fecha una nota de venta es una anécdota. Luego se escribe la etapa en la que está la venta hoy, que es el dato que después permite contar el embudo. Después va la entrega, que es lo que hiciste tú, y a continuación la acción del cliente, que es lo único que prueba el avance. Al final, la fecha en que vuelve el asunto: aunque no haya respuesta, esa fecha es lo que impide que un renglón se enfríe en un caj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seis columnas de la bitácora de la lección: fecha, cliente, etapa, entrega, evidencia y siguiente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ven-r02-oa01]]></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cuando una venta se enfría, la bitácora dice dónde se enfr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1. El sínto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aller El Tornillo (nombre ficticio) lleva tres semanas con el mismo cliente: un taller de zona que pidió cotización de un juego de refacciones. El dueño dice que «ya le volvió a escribir y no contesta» y lo tiene en el cajón de pend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2-oa01]]></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cuando una venta se enfría, la bitácora dice dónde se enfr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2. Lo que dice la bitác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la hoja hay un renglón: fecha del 9 de mayo, cliente taller de zona, etapa oferta, entregable cotización por escrito, evidencia «la pidió por escrito» y siguiente fecha 13 de mayo. Ese 13 de mayo es el dato que faltaba: el cliente pidió la cotización y pidió una fecha. La propuesta se había enviado, pero nadie agendó nada con e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2-oa01]]></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cuando una venta se enfría, la bitácora dice dónde se enfr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3. El diagnós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cliente no se enfrió: el renglón nunca tuvo fecha de seguimiento. La venta no estaba en decisión ni estaba perdida; estaba en oferta, esperando una fecha que nadie puso. Eso no es falta de seguimiento comercial: es falta de un renglón con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2-oa01]]></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cuando una venta se enfría, la bitácora dice dónde se enfr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4. Lo que se hace con el d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escribe el 13 de mayo como la fecha en que vuelve el asunto y se llama ese día. Si el cliente responde, el renglón se actualiza con lo que dijo y con la etapa nueva. Si no responde, la venta sale de la hoja con la etapa en que quedó y la fecha en que dejó de avanzar. Un renglón que se cierra con fecha vale más que una conversación que se recuer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2-oa01]]></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cuando una venta se enfría, la bitácora dice dónde se enfr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5. Lo que cambió en l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dueño revisa los renglones cuya fecha vence esta semana. Los que no tienen fecha son justamente los que se enfrían. Ahora la pregunta del lunes no es «¿a quién llamo?», sino «¿qué renglones vencieron?». La venta no se recuperó por hablar mejor: se recuperó por estar escr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2-oa01]]></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cuando una venta se enfría, la bitácora dice dónde se enfr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6. Lo que la bitácora no di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hoja no dice si el cliente es buena persona, ni si va a comprar, ni cuánto vale el negocio. Sólo dice en qué etapa está, qué le entregaste, qué hizo él y cuándo vuelve. Con eso basta para saber a quién atender primero; lo demás se decide hablando con e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2-oa01]]></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i la etapa no cambió, la conversación no sirve y hay que empezar de cero con otro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imera confunde una señal con evidencia: contestar es actividad, y la evidencia exige una acción que sólo un cliente hace, más el registro con fecha. La segunda es falsa de raíz: una etapa que no cambia se trabaja, no se abandona, y el cliente no se reinicia porque una conversación no avanzara. La tercera confunde entrega con evidencia: mandar la cotización es la entrega de la etapa de oferta, pero sola no prueba avance, porque falta la acción del cliente. La cuarta, la quinta y la sexta sí se sostienen: son el procedimiento de la lección y la definición de retroc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glas trabajadas en la lección: la señal no es evidencia; la etapa se trabaja y no se reinicia; la entrega sola no prueba avance; el retroceso devuelve la venta a la etapa de la duda abi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ven-r02-oa01]]></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Detective de errores» (2 de 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l cliente te dice qué le duele y tú lo escribes con sus palabras y su consecuencia. → Necesidad: la necesidad quedó escrita y confirmada por e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andas la propuesta y el cliente pide una condición distinta. → Decisión: hay entrega y el cliente actuó compara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cliente pide la cotización por escrito y fija un día para recibirla. → Oferta: hay entrega y una acción que sólo el cliente h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pedido existe con su fecha y la factura sale. → Acuerdo: hay entrega, registro y compromiso de las dos par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cliente regresa con una duda que ya habías contestado. → Retroceso: la venta vuelve a la etapa de la duda abi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cuatro etapas de la lección, la puerta de tres condiciones y el criterio de retroc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ven-r02-oa01]]></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Relacionar» (2 de 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Mandar la cotización por mensaje → Actividad: la pones tú]]></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El cliente pide la propuesta por escrito → Evidencia: la pone e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Llamar dos veces para dar seguimiento → Actividad: la pones tú]]></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El cliente pide que le mandes la factura → Evidencia: la pone e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Ir en persona a ver al cliente → Actividad: la pones tú]]></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El cliente corrige un dato de la propuesta que le mandaste → Evidencia: la pone e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Anotar el nombre del cliente en una libreta → Actividad: la pones tú]]></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El cliente acepta una fecha de entrega → Evidencia: la pone e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distinción central de la lección: lo que haces tú es actividad y no demuestra avance; lo que hace el cliente y queda anotado es ev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ven-r02-oa01]]></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observable · fecha ·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tres condiciones de la puerta: entrega, acción observable del cliente y registro escrito con fecha. Nombrarlas permite revisar una venta con una lista: «¿entregué? ¿el cliente hizo algo? ¿quedó escrito con fecha?». Si una falla, esa es la que se arregla primero, y el arreglo de las otras dos no sirve de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puerta de tres condiciones, aplicada en el primer ejemplo resuelto y en la bitácora del segu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ven-r02-oa01]]></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Abre una hoja con seis columnas: fecha, cliente, etapa, qué entregaste, evidencia y siguiente fecha. Llena un renglón por venta que tengas abierta. Deja en blanco la evidencia de las que no la tengan y no la rellenes de memoria: si no puedes escribir qué hizo el cliente, esa venta no tiene evidencia de avance, y eso es una respuesta válida. Al final cuenta cuántos renglones tienen evidencia y cuántos están esperando una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2-oa01]]></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flexión» (2 de 2).]]></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Cuatro palabras que se confunden: señal, entrega, evidencia y retroceso · Memoria: término y defin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2-oa01]]></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Cuatro palabras que se confunden: señal, entrega, evidencia y retroceso · Memoria: término y defin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2-oa01]]></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Cuatro palabras que se confunden: señal, entrega, evidencia y retroceso · Memoria: término y defin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2-oa01]]></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es son las etapas de una v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tro: necesidad, oferta, decisión y acuerdo. Lo que cambia de una a otra no es la simpatía: es la entrega y la ev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2-oa01]]></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ferencia hay entre señal y ev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señal es lo que el cliente dice y te dice dónde estás. La evidencia es lo que el cliente hizo, anotado con fecha, y demuestra que la venta avanz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2-oa01]]></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tres cosas abren la puerta de una eta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entregaste lo que corresponde a la etapa, que el cliente hizo algo observable y que quedó escrito con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2-oa01]]></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ntregas en la etapa de of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a propuesta por escrito con lo que incluye, el plazo y las condi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2-oa01]]></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un retroceso y por qué no es un fra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s que la venta vuelve a una etapa anterior porque reapareció una duda sin resolver. Es información sobre dónde está el asunto, no un fallo de nadi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2-oa01]]></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anoto en la bitác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Fecha, cliente, etapa, qué entregaste, qué hizo el cliente y la fecha en que vuelve el asu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2-oa01]]></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go si el cliente no cont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scribes la fecha en que vuelve el asunto. Un renglón con fecha vale más que una conversación que se recuer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2-oa01]]></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7.]]></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2-oa01]]></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3).]]></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3 de 3).]]></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2-oa01]]></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ven-r02-oa01]]></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vigencia y revis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7948" r:id="rId1"/>
    <p:sldLayoutId id="2481907949" r:id="rId2"/>
    <p:sldLayoutId id="2481907950" r:id="rId3"/>
    <p:sldLayoutId id="2481907951"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9616b3040da493303eb073b0ec0bca7371ec3e9259b564241.jpg"/>
  <Relationship Id="rId3" Type="http://schemas.openxmlformats.org/officeDocument/2006/relationships/hyperlink" Target="https://marketing.lumbre.lat/object/mkt-ven-r02-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2-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2-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2-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2-oa01"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2-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2-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2-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2-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2-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2-oa01"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2-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2-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2-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2-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2-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2-oa01"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2-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2-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2-oa01" TargetMode="External"/>
  <Relationship Id="rId3" Type="http://schemas.openxmlformats.org/officeDocument/2006/relationships/hyperlink" Target="https://marketing.lumbre.lat/object/mkt-ven-r02-oa01" TargetMode="External"/>
  <Relationship Id="rId4" Type="http://schemas.openxmlformats.org/officeDocument/2006/relationships/hyperlink" Target="https://marketing.lumbre.lat/object/mkt-ven-r02-oa01" TargetMode="External"/>
  <Relationship Id="rId5"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2-oa01"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2-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2-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2-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2-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2-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2-oa01"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2-oa01"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2-oa01"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2-oa01"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2-oa01"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2-oa01"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2-oa01"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2-oa01"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2-oa01"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2-oa01" TargetMode="Externa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2-oa01"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2-oa01"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2-oa01" TargetMode="External"/>
  <Relationship Id="rId3" Type="http://schemas.openxmlformats.org/officeDocument/2006/relationships/hyperlink" Target="https://marketing.lumbre.lat/object/mkt-ven-r02-oa01" TargetMode="External"/>
  <Relationship Id="rId4" Type="http://schemas.openxmlformats.org/officeDocument/2006/relationships/hyperlink" Target="https://marketing.lumbre.lat/object/mkt-ven-r02-oa01" TargetMode="External"/>
  <Relationship Id="rId5"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2-oa01"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2-oa01"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2-oa01"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2-oa01" TargetMode="Externa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2-oa01"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2-oa01"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2-oa01" TargetMode="External"/>
  <Relationship Id="rId3" Type="http://schemas.openxmlformats.org/officeDocument/2006/relationships/hyperlink" Target="https://marketing.lumbre.lat/object/mkt-ven-r02-oa01" TargetMode="External"/>
  <Relationship Id="rId4" Type="http://schemas.openxmlformats.org/officeDocument/2006/relationships/hyperlink" Target="https://marketing.lumbre.lat/object/mkt-ven-r02-oa01" TargetMode="External"/>
  <Relationship Id="rId5"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2-oa01" TargetMode="External"/>
  <Relationship Id="rId3" Type="http://schemas.openxmlformats.org/officeDocument/2006/relationships/hyperlink" Target="https://marketing.lumbre.lat/object/mkt-ven-r02-oa01" TargetMode="External"/>
  <Relationship Id="rId4" Type="http://schemas.openxmlformats.org/officeDocument/2006/relationships/hyperlink" Target="https://marketing.lumbre.lat/object/mkt-ven-r02-oa01" TargetMode="External"/>
  <Relationship Id="rId5"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2-oa01"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2-oa01"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2-oa01"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2-oa01"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2-oa01"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2-oa01"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2-oa01"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2-oa01"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2-oa01"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2-oa01"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2-oa01"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2-oa01"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2-oa01"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2-oa01"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2-oa01"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2-oa01"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2-oa01"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2-oa01"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2-oa01"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2-oa01"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2-oa01" TargetMode="External"/>
  <Relationship Id="rId3" Type="http://schemas.openxmlformats.org/officeDocument/2006/relationships/hyperlink" Target="https://marketing.lumbre.lat/object/mkt-ven-r02-oa01" TargetMode="External"/>
  <Relationship Id="rId4"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2-oa01"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2-oa01"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2-oa01"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2-oa01"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2-oa01"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2-oa01"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2-oa01"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2-oa01"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2-oa01"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2-oa01"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2-oa01"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2-oa01"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2-oa01"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2-oa01"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2-oa01"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2-oa01"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2-oa01"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2-oa01" TargetMode="Externa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2-oa01"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2-oa01"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2-oa01" TargetMode="External"/>
  <Relationship Id="rId3"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2-oa01"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2-oa01" TargetMode="External"/>
  <Relationship Id="rId3" Type="http://schemas.openxmlformats.org/officeDocument/2006/relationships/hyperlink" Target="https://es.wikipedia.org/wiki/Cotizaci%C3%B3n" TargetMode="External"/>
  <Relationship Id="rId4" Type="http://schemas.openxmlformats.org/officeDocument/2006/relationships/hyperlink" Target="https://es.wikipedia.org/wiki/Embudo_de_ventas" TargetMode="Externa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ven-r02-oa01" TargetMode="External"/>
  <Relationship Id="rId3" Type="http://schemas.openxmlformats.org/officeDocument/2006/relationships/notesSlide" Target="../notesSlides/notesSlide92.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tap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vent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Marke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marketing.lumbre.lat/object/mkt-ven-r02-oa01"/>
              </a:rPr>
              <a:t><![CDATA[Ver el OA en marketing.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2-oa01"/>
              </a:rPr>
              <a:t><![CDATA[Las etapas de una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9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mbra las cuatro etapas de una venta, explica qué necesitas saber en cada una y qué entregas para pasar a la siguiente, y reconoce la evidencia que demuestra que una venta avanzó o retrocedió.]]></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2-oa01"/>
              </a:rPr>
              <a:t><![CDATA[Las etapas de una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9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gunda lección del curso «El proceso de venta, etapa por etapa» (ruta «Las etapas de una venta»). Lleva el proceso de venta al detalle: qué ocurre en cada etapa, qué se necesita saber, qué entregas para pasarla y qué evidencia demuestra que la venta avanzó. Incluye glosario de nueve términos, dos casos ficticios resueltos paso a paso, la bitácora de una venta, ocho actividades evaluadas y un cierre con criterios de dominio.]]></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Market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2-oa01"/>
              </a:rPr>
              <a:t><![CDATA[Las etapas de una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92]]></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etapas de la venta · evidencia de avance · bitácora de ventas · proceso de venta · acuerdo de venta · ventas para PyME · PyME · ventas en Méxic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etapas de una venta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2-oa01"/>
              </a:rPr>
              <a:t><![CDATA[Las etapas de una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9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jas el mostrador y alguien te pregunta: «¿y el del restaurante, ya quedó?». Tú dices que sí, que quedó de palabra. Y no sabes si quedó: no tienes idea de en qué etapa estaba, no anotaste qué le entregaste y no hay nada escrito de ese cliente. La respuesta «de palabra» es la señal de que tu negocio vende sin etapa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etapas de una venta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2-oa01"/>
              </a:rPr>
              <a:t><![CDATA[Las etapas de una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9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blema no es que falten ventas. Es que las conversaciones no tienen estado. Cuando todo vive en la memoria del dueño, cada venta empieza de cero en cada conversación, nadie sabe qué se entregó y nadie puede decir si algo avanzó. Y cuando llega el mes, el único conteo posible es el número de ventas cerradas, que no distingue entre una venta que avanzó y una que estuvo quieta seis semana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etapas de una venta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2-oa01"/>
              </a:rPr>
              <a:t><![CDATA[Las etapas de una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9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lección anterior viste que la venta es un proceso y que ese proceso tiene cuatro etapas. Esta lección baja a lo que pasa dentro de cada una: qué se necesita saber, qué entregas para pasar a la siguiente y qué hecho demuestra, por escrito, que la venta avanzó. Al final te queda una hoja con seis columnas donde cabe cada venta de tu negoci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etapas de una venta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2-oa01"/>
              </a:rPr>
              <a:t><![CDATA[Las etapas de una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92]]></a:t>
            </a:r>
          </a:p>
        </p:txBody>
      </p:sp>
      <p:sp>
        <p:nvSpPr>
          <p:cNvPr id="7" name="" descr=""/>
          <p:cNvSpPr/>
          <p:nvPr/>
        </p:nvSpPr>
        <p:spPr>
          <a:xfrm>
            <a:off x="514350" y="1219200"/>
            <a:ext cx="8115300" cy="23622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l terminar esta lección vas a poder]]></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mbrar las cuatro etapas de una venta y decir qué se necesita saber en cada una; decir qué entregas para pasar a la etapa siguiente; reconocer la evidencia que demuestra que una venta avanzó, y la que demuestra que retrocedió; y llevar una bitácora donde cada venta tenga fecha, etapa, entrega, evidencia y la fecha en que vuelve el asunto.]]></a:t>
            </a:r>
          </a:p>
        </p:txBody>
      </p:sp>
      <p:sp>
        <p:nvSpPr>
          <p:cNvPr id="11" name=""/>
          <p:cNvSpPr txBox="1"/>
          <p:nvPr/>
        </p:nvSpPr>
        <p:spPr>
          <a:xfrm>
            <a:off x="514350" y="35814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5814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sta lección sí hace: darte un criterio para nombrar las etapas de una venta, lo que corresponde entregar en cada una, la evidencia que demuestra el avance y una hoja para registrarl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etapas de una venta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2-oa01"/>
              </a:rPr>
              <a:t><![CDATA[Las etapas de una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92]]></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hace: no te da promedios del sector, ni una tabla de tiempos, ni la duración típica de cada etapa. Eso depende de tu mercado, de lo que vendes y de quién atiende, y se mide con tus propios datos.]]></a:t>
            </a:r>
          </a:p>
        </p:txBody>
      </p:sp>
      <p:sp>
        <p:nvSpPr>
          <p:cNvPr id="9" name=""/>
          <p:cNvSpPr txBox="1"/>
          <p:nvPr/>
        </p:nvSpPr>
        <p:spPr>
          <a:xfrm>
            <a:off x="514350" y="26003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decide si un cliente es buena compra: te da la forma de preguntarlo y la manera de dejar la respuesta escrita.]]></a:t>
            </a:r>
          </a:p>
        </p:txBody>
      </p:sp>
      <p:sp>
        <p:nvSpPr>
          <p:cNvPr id="11" name=""/>
          <p:cNvSpPr txBox="1"/>
          <p:nvPr/>
        </p:nvSpPr>
        <p:spPr>
          <a:xfrm>
            <a:off x="514350" y="33242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os los negocios, nombres y cifras de los ejemplos son inventados para el ejercicio y están señalados como ficticio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etapas de una venta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2-oa01"/>
              </a:rPr>
              <a:t><![CDATA[Las etapas de una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9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ección enseña método y registro. El resultado de una venta depende de tu mercado, tu oferta y las personas que atiend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orque sin ellas no hay etap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2-oa01"/>
              </a:rPr>
              <a:t><![CDATA[Las etapas de una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9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ucha dos conversaciones de venta de la misma semana. En una el cliente dice «va, me anotas para el lunes» y en la otra dice «mándame los precios por escrito». A simple vista las dos son un sí amable. En realidad no son lo mismo: en la primera no hay nada que demuestra un avance y en la segunda sí. Para distinguirlas hace falta un vocabulario, porque las palabras que usa un dueño para hablar de sus ventas suelen ser las mismas que usa para hablar de su ánim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orque sin ellas no hay etap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2-oa01"/>
              </a:rPr>
              <a:t><![CDATA[Las etapas de una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9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alabra que falta casi siempre es «etapa». Una etapa no es un estado de ánimo de la conversación ni el nombre de una carpeta: es el punto del proceso en el que una venta concreta está, y por lo tanto tiene una entrada y una salida. Si puedes nombrar la etapa, sabes qué preguntar, qué entregar y qué tiene que haber pasado para pasar a la siguiente. Si no la puedes nombrar, estás trabajando de memori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orque sin ellas no hay etap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2-oa01"/>
              </a:rPr>
              <a:t><![CDATA[Las etapas de una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92]]></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losario mínimo de la lección. Las cuatro etapas son las de la ruta anterior; lo que esta lección agrega es lo que se entrega en cada una y cómo se comprueb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2-oa01"/>
              </a:rPr>
              <a:t><![CDATA[Las etapas de una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92]]></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1390650"/>
                <a:gridCol w="4810125"/>
                <a:gridCol w="19145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ignif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 dónde sa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tap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estado en el que está una venta concreta. No es el clima de la conversación: es dónde quedó el asu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 tu propia convers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ñ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el cliente dice o hace y que te indica en qué etapa estás. Sirve para ubicarte, no para avanz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 la convers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re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tú dejas y el cliente recibe y acepta en esa etapa. Sin entrega no hay avan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 tu traba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2-oa01"/>
              </a:rPr>
              <a:t><![CDATA[Las etapas de una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92]]></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1390650"/>
                <a:gridCol w="4810125"/>
                <a:gridCol w="19145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ignif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 dónde sa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vid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hecho observable, anotado con fecha, que demuestra que la venta pasó de etap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 tu bitáco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pue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oferta por escrito con lo que incluye, el plazo y las condiciones. Es la entrega de la etapa de ofer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 lo que mandas al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uer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queda pactado por las dos partes: qué, cuánto, cuándo y quién entre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l pedido o de la fac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2-oa01"/>
              </a:rPr>
              <a:t><![CDATA[Las etapas de una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92]]></a:t>
            </a:r>
          </a:p>
        </p:txBody>
      </p:sp>
      <p:graphicFrame>
        <p:nvGraphicFramePr>
          <p:cNvPr id="7" name="" descr=""/>
          <p:cNvGraphicFramePr>
            <a:graphicFrameLocks noGrp="1"/>
          </p:cNvGraphicFramePr>
          <p:nvPr/>
        </p:nvGraphicFramePr>
        <p:xfrm>
          <a:off x="514350" y="1257300"/>
          <a:ext cx="8115300" cy="2524125"/>
        </p:xfrm>
        <a:graphic>
          <a:graphicData uri="http://schemas.openxmlformats.org/drawingml/2006/table">
            <a:tbl>
              <a:tblPr firstRow="1" bandRow="1"/>
              <a:tblGrid>
                <a:gridCol w="1390650"/>
                <a:gridCol w="4810125"/>
                <a:gridCol w="19145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érmi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ignif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 dónde sa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troce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olver a una etapa anterior porque reapareció una duda sin resolver. No es un fraca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 lo que dijo el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itáco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registro donde queda cliente, etapa, entrega, evidencia y fecha de cada v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 tu cuaderno o tu ho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nta estanc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venta que lleva semanas en la misma etapa sin una entrega nue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 la revisión de tu bitáco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ocurre en cada etapa y qué se necesita sabe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2-oa01"/>
              </a:rPr>
              <a:t><![CDATA[Las etapas de una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9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ecesidad. Aquí ocurre el diagnóstico: el cliente dice qué le duele y qué le cuesta no resolverlo. Lo que necesitas saber es qué problema trae, cuánto afecta hoy, quién lo decide y para cuándo. Lo que entregas es la necesidad escrita, con las palabras del cliente y su consecuencia. La evidencia es que él lo describe y acepta el costo, no un «sí, suena bien» al principi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ocurre en cada etapa y qué se necesita sabe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2-oa01"/>
              </a:rPr>
              <a:t><![CDATA[Las etapas de una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9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ferta. Aquí ocurre la proposición: dices qué vas a hacer y con qué alcance. Lo que necesitas saber es qué incluye, qué no incluye, en qué plazo y bajo qué condiciones. Lo que entregas es una propuesta escrita, con alcance, plazo y condiciones. La evidencia es que la pide por escrito y hace preguntas de detalle: alguien que pregunta «¿esto incluye la instalación?» ya está comparando, no saludand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ocurre en cada etapa y qué se necesita sabe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2-oa01"/>
              </a:rPr>
              <a:t><![CDATA[Las etapas de una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9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sión. Aquí el cliente compara, duda y pide garantías. Lo que necesitas saber es quién decide de verdad, contra qué alternativa está comparando y qué objeción trae. Lo que entregas es la respuesta a esa duda, apoyada en datos de tu negocio y en una comparación honesta de lo que no haces. La evidencia es que pide una condición concreta, o trae otra opción, o acepta una fecha.]]></a:t>
            </a:r>
          </a:p>
        </p:txBody>
      </p:sp>
      <p:sp>
        <p:nvSpPr>
          <p:cNvPr id="8"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cuerdo. Aquí ya no hay venta: hay un compromiso. Lo que necesitas saber es qué quedó pactado, cuánto, para cuándo y quién entrega. Lo que entregas es el pedido por escrito. La evidencia es que el pedido existe con su fecha y que la factura sa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ocurre en cada etapa y qué se necesita sab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2-oa01"/>
              </a:rPr>
              <a:t><![CDATA[Las etapas de una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92]]></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s cuatro etapas con lo que entregas en cada una y la evidencia que prueba que la venta pasó de etapa. Ilustración propia de Lumbre Marketing; vigencia revisada 2026-10.]]></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etapas-entreg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ocurre en cada etapa y qué se necesita sabe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2-oa01"/>
              </a:rPr>
              <a:t><![CDATA[Las etapas de una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92]]></a:t>
            </a:r>
          </a:p>
        </p:txBody>
      </p:sp>
      <p:sp>
        <p:nvSpPr>
          <p:cNvPr id="7" name="" descr=""/>
          <p:cNvSpPr/>
          <p:nvPr/>
        </p:nvSpPr>
        <p:spPr>
          <a:xfrm>
            <a:off x="514350" y="1219200"/>
            <a:ext cx="8115300" cy="33337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3337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rror frecuente: creer que una venta avanzó porque la conversación fue amable]]></a:t>
            </a:r>
          </a:p>
        </p:txBody>
      </p:sp>
      <p:sp>
        <p:nvSpPr>
          <p:cNvPr id="10" name=""/>
          <p:cNvSpPr txBox="1"/>
          <p:nvPr/>
        </p:nvSpPr>
        <p:spPr>
          <a:xfrm>
            <a:off x="685800" y="19621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cliente estuvo de acuerdo y se veía contento»: eso no prueba nada. Lo que prueba avance es que hubo una entrega, que el cliente hizo algo que sólo un cliente puede hacer (preguntar, pedir, corregir, confirmar) y que quedó escrito con fecha.]]></a:t>
            </a:r>
          </a:p>
        </p:txBody>
      </p:sp>
      <p:sp>
        <p:nvSpPr>
          <p:cNvPr id="11" name=""/>
          <p:cNvSpPr txBox="1"/>
          <p:nvPr/>
        </p:nvSpPr>
        <p:spPr>
          <a:xfrm>
            <a:off x="685800" y="32194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falta cualquiera de las tres, la venta sigue donde estaba, por muy buena que haya sido la conversación. Y funciona al revés: una conversación fría, con una propuesta entregada y aceptada por escrito, sí es avanc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ocurre en cada etapa y qué se necesita sabe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2-oa01"/>
              </a:rPr>
              <a:t><![CDATA[Las etapas de una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92]]></a:t>
            </a:r>
          </a:p>
        </p:txBody>
      </p:sp>
      <p:sp>
        <p:nvSpPr>
          <p:cNvPr id="7" name="" descr=""/>
          <p:cNvSpPr/>
          <p:nvPr/>
        </p:nvSpPr>
        <p:spPr>
          <a:xfrm>
            <a:off x="514350" y="1219200"/>
            <a:ext cx="8115300" cy="3905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905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cordialidad no es una etapa, y tampoco es una evidenci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2-oa01"/>
              </a:rPr>
              <a:t><![CDATA[Las etapas de una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9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ocurre en cada etapa y qué se necesita saber · Ejemplo resuelto (caso ficticio): la venta que el dueño creía cerrada y no lo estaba · Paso 1 de 6]]></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2-oa01"/>
              </a:rPr>
              <a:t><![CDATA[Las etapas de una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9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Lo que dice el dueño]]></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ácteos El Encino (nombre ficticio) es una quesería de barrio que surte a restaurantes y dice que el mes pasado «cerró cuatro ventas». Cuando se le pide el detalle, tres de los cuatro clientes son restaurantes con los que ya había hablado: en ninguno hay un pedido, una factura o una nota escrita. Lo que sí hay son conversaciones terminadas con un «me parece bi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2-oa01"/>
              </a:rPr>
              <a:t><![CDATA[Las etapas de una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9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ocurre en cada etapa y qué se necesita saber · Ejemplo resuelto (caso ficticio): la venta que el dueño creía cerrada y no lo estaba · Paso 2 de 6]]></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2-oa01"/>
              </a:rPr>
              <a:t><![CDATA[Las etapas de una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9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Necesidad: sí hubo entrega]]></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el restaurante del barrio (nombre ficticio) hubo una entrega real de la etapa de necesidad: el dueño preguntó qué le dolía y lo escribió con las palabras del cliente, que fue que el proveedor le entrega los martes y a veces no llega. La evidencia también está: el cliente repitió el problema y dijo cuándo lo necesitaba. Entrega, acción del cliente y registro. Esa etapa sí se cruzó.]]></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2-oa01"/>
              </a:rPr>
              <a:t><![CDATA[Las etapas de una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9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ocurre en cada etapa y qué se necesita saber · Ejemplo resuelto (caso ficticio): la venta que el dueño creía cerrada y no lo estaba · Paso 3 de 6]]></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2-oa01"/>
              </a:rPr>
              <a:t><![CDATA[Las etapas de una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9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Oferta: la etapa quedó a medias]]></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ueño mandó una cotización por mensaje con los formatos y el día de reparto, y nunca preguntó si la leyó ni le pidió que confirmara. No hay confirmación en ninguna parte. Hubo entrega, sí; acción del cliente, no; registro, tampoco. Con una de las tres, la etapa no avanza: la venta sigue en oferta, por muy agradable que fuera el trat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2-oa01"/>
              </a:rPr>
              <a:t><![CDATA[Las etapas de una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9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ocurre en cada etapa y qué se necesita saber · Ejemplo resuelto (caso ficticio): la venta que el dueño creía cerrada y no lo estaba · Paso 4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Qué decía la conversación]]></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e parece bien, avísame cuando mandes» es una frase amable que no deja rastro: no dice qué se acepta, no fija fecha y no genera un renglón. Con esa frase sola, la venta seguía en la etapa de oferta. Quien la tomó como cierre estava contando conversaciones como si fueran venta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2-oa01"/>
              </a:rPr>
              <a:t><![CDATA[Las etapas de una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9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ocurre en cada etapa y qué se necesita saber · Ejemplo resuelto (caso ficticio): la venta que el dueño creía cerrada y no lo estaba · Paso 5 de 6]]></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2-oa01"/>
              </a:rPr>
              <a:t><![CDATA[Las etapas de una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9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se puede hacer al día siguiente]]></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ueño llama y hace una sola pregunta con fecha: «¿te lo dejo el lunes a las ocho y te lo mando por escrito con lo que incluye?». Si el cliente responde que sí, ya están las tres cosas: entrega, acción y registro, y la venta pasa a la etapa de decisión. Si responde que todavía no, también es información: la venta sigue en oferta y ahora se sabe con fecha, no con la sensació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2-oa01"/>
              </a:rPr>
              <a:t><![CDATA[Las etapas de una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9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ocurre en cada etapa y qué se necesita saber · Ejemplo resuelto (caso ficticio): la venta que el dueño creía cerrada y no lo estaba · Paso 6 de 6]]></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2-oa01"/>
              </a:rPr>
              <a:t><![CDATA[Las etapas de una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9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o que cambia en el mes]]></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rror de fondo del dueño era el conteo: «ventas cerradas» mezclaba ventas que avanzaron con conversaciones que se sintieron bien. Con la bitácora, el mes se cuenta por etapas: cuántas ventas están en necesidad, cuántas en oferta, cuántas en decisión y cuántas en acuerdo. El número de ventas cerradas sigue ahí, pero ahora se sabe de dónde salió y dónde se quedó atorad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2-oa01"/>
              </a:rPr>
              <a:t><![CDATA[Las etapas de una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9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Qué ocurre en cada etapa y qué se necesita saber]]></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liente te dice «va, me anotas para el lunes» y se despide amable. ¿Qué dice eso de la venta?]]></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la venta ya está en la etapa de acuerdo: quedó un compromiso de entrega.]]></a:t>
            </a:r>
          </a:p>
        </p:txBody>
      </p:sp>
      <p:sp>
        <p:nvSpPr>
          <p:cNvPr id="10" name=""/>
          <p:cNvSpPr txBox="1"/>
          <p:nvPr/>
        </p:nvSpPr>
        <p:spPr>
          <a:xfrm>
            <a:off x="666750" y="300990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la conversación fue buena, pero no hay evidencia de avance: falta saber si hubo entrega, si el cliente hizo algo observable y si quedó escrito con fecha.]]></a:t>
            </a:r>
          </a:p>
        </p:txBody>
      </p:sp>
      <p:sp>
        <p:nvSpPr>
          <p:cNvPr id="11" name=""/>
          <p:cNvSpPr txBox="1"/>
          <p:nvPr/>
        </p:nvSpPr>
        <p:spPr>
          <a:xfrm>
            <a:off x="666750" y="40195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el cliente está en la etapa de decisión, porque ya dijo que sí.]]></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2-oa01"/>
              </a:rPr>
              <a:t><![CDATA[Las etapas de una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92]]></a:t>
            </a:r>
          </a:p>
        </p:txBody>
      </p:sp>
      <p:sp>
        <p:nvSpPr>
          <p:cNvPr id="7" name=""/>
          <p:cNvSpPr txBox="1"/>
          <p:nvPr/>
        </p:nvSpPr>
        <p:spPr>
          <a:xfrm>
            <a:off x="666750" y="1219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la venta está perdida, porque no se firmó ningún contrat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uerta entre dos etapas: tres cosas, no un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2-oa01"/>
              </a:rPr>
              <a:t><![CDATA[Las etapas de una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9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etapa no se cruza con buena voluntad: se cruza con tres hechos. Primero, entregaste lo que corresponde a la etapa en la que estabas. Segundo, el cliente hizo algo observable: pidió, preguntó, corrigió o confirmó. Tercero, quedó escrito, con fech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uerta entre dos etapas: tres cosas, no un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2-oa01"/>
              </a:rPr>
              <a:t><![CDATA[Las etapas de una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9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tres cosas son necesarias, y cada una falla de una manera distinta. Con la primera y la segunda pero sin la tercera, la venta avanzó pero se te olvidó: vas a tener que reconstruirla de memoria, y eso es justo lo que no se hace bien. Con la primera y la tercera pero sin la segunda, el avance lo anotaste tú solo: eso no es avance, es entusiasmo anotado. Con la segunda y la tercera, el cliente sí se movió, pero tú no le entregaste nada: es una venta que avanza sola, y no llega lejo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uerta entre dos etapas: tres cosas, no un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2-oa01"/>
              </a:rPr>
              <a:t><![CDATA[Las etapas de una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9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 movimiento que casi nadie nombra: el retroceso. Si el cliente regresa con una duda que no estaba resuelta —«es que me dijo el socio que quizá…»— la venta no se queda en la etapa de decisión: vuelve a la etapa donde esa duda se había quedado abierta. No es un fracaso de nadie: es que la etapa anterior no estaba cerrada de verdad. Por eso el indicador de una etapa bien cerrada no es que el cliente se calló, sino que no tiene nada pendiente que pregunta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puerta entre dos etapas: tres cosas, no u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2-oa01"/>
              </a:rPr>
              <a:t><![CDATA[Las etapas de una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92]]></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s tres condiciones de la puerta y el retroceso, que no es un fracaso sino una etapa anterior que no estaba cerrada. Ilustración propia de Lumbre Marketing; vigencia revisada 2026-10.]]></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puert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2-oa01"/>
              </a:rPr>
              <a:t><![CDATA[Las etapas de una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9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puerta entre dos etapas: tres cosas, no un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el cliente regresa con una duda que ya habías contestado, la venta no retrocedió: sigue en la misma etapa, nada más que ahora tienes más información.]]></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2-oa01"/>
              </a:rPr>
              <a:t><![CDATA[Las etapas de una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9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puerta entre dos etapas: tres cosas, no un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 un cliente le mandaste la propuesta por escrito, con fecha, y desde entonces no ha contestado nada. ¿En qué estado está la venta?]]></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n la etapa de decisión, con la evidencia completa: entregaste y quedó escrito.]]></a:t>
            </a:r>
          </a:p>
        </p:txBody>
      </p:sp>
      <p:sp>
        <p:nvSpPr>
          <p:cNvPr id="10" name=""/>
          <p:cNvSpPr txBox="1"/>
          <p:nvPr/>
        </p:nvSpPr>
        <p:spPr>
          <a:xfrm>
            <a:off x="666750" y="33432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ntregada pero sin avance: hay entrega y registro, pero falta que el cliente haga algo observabl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2-oa01"/>
              </a:rPr>
              <a:t><![CDATA[Las etapas de una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92]]></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n la etapa de necesidad, porque todavía no hay una necesidad escrita.]]></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errada: una propuesta enviada con fecha ya es un compromiso del client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contra evidencia, y dónde se anot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2-oa01"/>
              </a:rPr>
              <a:t><![CDATA[Las etapas de una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92]]></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dos cosas que se cuentan en un negocio y que se confunden todo el tiempo: lo que hiciste tú y lo que hizo el cliente. Lo primero es actividad: mandaste la cotización, llamaste dos veces, respondiste el mensaje, fuiste a verlo. La actividad es fácil de contar y no dice nada: un vendedor que pasó el día en la calle también llena su hoja. Lo segundo es evidencia: el cliente pidió la propuesta por escrito, pidió una condición concreta, pidió la factura, o corrigió un dato de lo que le mandaste. Eso ya no lo hiciste tú: lo hizo él, y por eso sí demuestra que la venta avanzó.]]></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contra evidencia, y dónde se anot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2-oa01"/>
              </a:rPr>
              <a:t><![CDATA[Las etapas de una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9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ferencia importa por una razón práctica: la actividad te dice que estuviste ocupado, y la evidencia te dice dónde está cada venta. Cuando el dueño pregunta «¿cómo van mis ventas?», la respuesta útil no es «mandé muchas cotizaciones», sino «de las ventas con evidencia de avance, cuántas hay en cada etapa».]]></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además un tercer tipo de dato que no es ninguno de los dos: la impresión. «Ese cliente va a comprar», «esa parece buena», «me dijo que le gustó». La impresión sirve para decidir a quién atiende primero; no sirve para decir en qué etapa está una venta, y por eso no va a la bitácor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contra evidencia, y dónde se anot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2-oa01"/>
              </a:rPr>
              <a:t><![CDATA[Las etapas de una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9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bitácora es donde todo esto se encuentra. Un renglón por cliente: la fecha, la etapa en la que está, qué entregaste, qué hizo el cliente y cuándo vuelve el asunto. No es un sistema de CRM: es una hoja. Y una hoja que sólo tiene lo que sí ocurrió es mejor que un sistema lleno de notas que nadie revis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contra evidencia, y dónde se ano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2-oa01"/>
              </a:rPr>
              <a:t><![CDATA[Las etapas de una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92]]></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o que haces tú y lo que hizo el cliente no se cuentan igual: sólo lo segundo demuestra avance. Ilustración propia de Lumbre Marketing; vigencia revisada 2026-10.]]></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evidenci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contra evidencia, y dónde se ano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2-oa01"/>
              </a:rPr>
              <a:t><![CDATA[Las etapas de una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92]]></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renglón de la bitácora, con los campos de un ejemplo inventado para el ejercicio. Ilustración propia de Lumbre Marketing; vigencia revisada 2026-10.]]></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bitacor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2-oa01"/>
              </a:rPr>
              <a:t><![CDATA[Las etapas de una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9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ctividad contra evidencia, y dónde se anot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cinco movimientos con los que se registra una venta en la bitácora.]]></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bre un renglón con la fecha y el nombre del cliente]]></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nota qué hizo el cliente que demuestra el avance]]></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scribe en qué etapa está la venta hoy]]></a:t>
            </a:r>
          </a:p>
        </p:txBody>
      </p:sp>
      <p:sp>
        <p:nvSpPr>
          <p:cNvPr id="12" name=""/>
          <p:cNvSpPr txBox="1"/>
          <p:nvPr/>
        </p:nvSpPr>
        <p:spPr>
          <a:xfrm>
            <a:off x="628650" y="3400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nota qué entregaste en esa etapa]]></a:t>
            </a:r>
          </a:p>
        </p:txBody>
      </p:sp>
      <p:sp>
        <p:nvSpPr>
          <p:cNvPr id="13" name=""/>
          <p:cNvSpPr txBox="1"/>
          <p:nvPr/>
        </p:nvSpPr>
        <p:spPr>
          <a:xfrm>
            <a:off x="628650" y="37623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scribe la fecha en que vuelve el asunto, aunque todavía no haya respuest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2-oa01"/>
              </a:rPr>
              <a:t><![CDATA[Las etapas de una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9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ctividad contra evidencia, y dónde se anota · Ejemplo resuelto (caso ficticio): cuando una venta se enfría, la bitácora dice dónde se enfrió · Paso 1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El síntom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ller El Tornillo (nombre ficticio) lleva tres semanas con el mismo cliente: un taller de zona que pidió cotización de un juego de refacciones. El dueño dice que «ya le volvió a escribir y no contesta» y lo tiene en el cajón de pendiente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2-oa01"/>
              </a:rPr>
              <a:t><![CDATA[Las etapas de una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9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ctividad contra evidencia, y dónde se anota · Ejemplo resuelto (caso ficticio): cuando una venta se enfría, la bitácora dice dónde se enfrió · Paso 2 de 6]]></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2-oa01"/>
              </a:rPr>
              <a:t><![CDATA[Las etapas de una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9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Lo que dice la bitácora]]></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hoja hay un renglón: fecha del 9 de mayo, cliente taller de zona, etapa oferta, entregable cotización por escrito, evidencia «la pidió por escrito» y siguiente fecha 13 de mayo. Ese 13 de mayo es el dato que faltaba: el cliente pidió la cotización y pidió una fecha. La propuesta se había enviado, pero nadie agendó nada con ell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2-oa01"/>
              </a:rPr>
              <a:t><![CDATA[Las etapas de una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9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ctividad contra evidencia, y dónde se anota · Ejemplo resuelto (caso ficticio): cuando una venta se enfría, la bitácora dice dónde se enfrió · Paso 3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l diagnóstico]]></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liente no se enfrió: el renglón nunca tuvo fecha de seguimiento. La venta no estaba en decisión ni estaba perdida; estaba en oferta, esperando una fecha que nadie puso. Eso no es falta de seguimiento comercial: es falta de un renglón con fech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2-oa01"/>
              </a:rPr>
              <a:t><![CDATA[Las etapas de una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9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ctividad contra evidencia, y dónde se anota · Ejemplo resuelto (caso ficticio): cuando una venta se enfría, la bitácora dice dónde se enfrió · Paso 4 de 6]]></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2-oa01"/>
              </a:rPr>
              <a:t><![CDATA[Las etapas de una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9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Lo que se hace con el dato]]></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escribe el 13 de mayo como la fecha en que vuelve el asunto y se llama ese día. Si el cliente responde, el renglón se actualiza con lo que dijo y con la etapa nueva. Si no responde, la venta sale de la hoja con la etapa en que quedó y la fecha en que dejó de avanzar. Un renglón que se cierra con fecha vale más que una conversación que se recuerd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2-oa01"/>
              </a:rPr>
              <a:t><![CDATA[Las etapas de una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9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ctividad contra evidencia, y dónde se anota · Ejemplo resuelto (caso ficticio): cuando una venta se enfría, la bitácora dice dónde se enfrió · Paso 5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cambió en la semana]]></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ueño revisa los renglones cuya fecha vence esta semana. Los que no tienen fecha son justamente los que se enfrían. Ahora la pregunta del lunes no es «¿a quién llamo?», sino «¿qué renglones vencieron?». La venta no se recuperó por hablar mejor: se recuperó por estar escrit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2-oa01"/>
              </a:rPr>
              <a:t><![CDATA[Las etapas de una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9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ctividad contra evidencia, y dónde se anota · Ejemplo resuelto (caso ficticio): cuando una venta se enfría, la bitácora dice dónde se enfrió · Paso 6 de 6]]></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o que la bitácora no dice]]></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hoja no dice si el cliente es buena persona, ni si va a comprar, ni cuánto vale el negocio. Sólo dice en qué etapa está, qué le entregaste, qué hizo él y cuándo vuelve. Con eso basta para saber a quién atender primero; lo demás se decide hablando con el client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2-oa01"/>
              </a:rPr>
              <a:t><![CDATA[Las etapas de una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9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ctividad contra evidencia, y dónde se anot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lguien de tu equipo escribió estas seis frases en una reunión.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cliente dijo que lo pensaba: eso ya es avance, porque por lo menos me contestó.»]]></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i la etapa no cambió, la conversación no sirve y hay que empezar de cero con otro cliente.»]]></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venta llegó a la etapa de acuerdo porque mandé la cotización por mensaj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2-oa01"/>
              </a:rPr>
              <a:t><![CDATA[Las etapas de una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92]]></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noté fecha, etapa, qué entregué y qué hizo el cliente: esa venta tiene evidencia.»]]></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l cliente regresó con una duda: eso es un retroceso a la etapa donde la duda se había quedado abierta.»]]></a:t>
            </a:r>
          </a:p>
        </p:txBody>
      </p:sp>
      <p:sp>
        <p:nvSpPr>
          <p:cNvPr id="9" name=""/>
          <p:cNvSpPr txBox="1"/>
          <p:nvPr/>
        </p:nvSpPr>
        <p:spPr>
          <a:xfrm>
            <a:off x="628650" y="25717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La etapa de oferta termina cuando entrego la propuesta; lo que el cliente conteste es otra cos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2-oa01"/>
              </a:rPr>
              <a:t><![CDATA[Las etapas de una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9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uatro palabras que se confunden: señal, entrega, evidencia y retroces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situación con la etapa en la que está. Fíjate en si hubo entrega, acción del cliente y registro.]]></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l cliente te dice qué le duele y tú lo escribes con sus palabras y su consecuencia.]]></a:t>
            </a:r>
          </a:p>
        </p:txBody>
      </p:sp>
      <p:sp>
        <p:nvSpPr>
          <p:cNvPr id="11" name=""/>
          <p:cNvSpPr txBox="1"/>
          <p:nvPr/>
        </p:nvSpPr>
        <p:spPr>
          <a:xfrm>
            <a:off x="514350" y="3267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Mandas la propuesta y el cliente pide una condición distinta.]]></a:t>
            </a:r>
          </a:p>
        </p:txBody>
      </p:sp>
      <p:sp>
        <p:nvSpPr>
          <p:cNvPr id="12" name=""/>
          <p:cNvSpPr txBox="1"/>
          <p:nvPr/>
        </p:nvSpPr>
        <p:spPr>
          <a:xfrm>
            <a:off x="514350" y="3619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l cliente pide la cotización por escrito y fija un día para recibirla.]]></a:t>
            </a:r>
          </a:p>
        </p:txBody>
      </p:sp>
      <p:sp>
        <p:nvSpPr>
          <p:cNvPr id="13" name=""/>
          <p:cNvSpPr txBox="1"/>
          <p:nvPr/>
        </p:nvSpPr>
        <p:spPr>
          <a:xfrm>
            <a:off x="514350" y="39719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l pedido existe con su fecha y la factura sale.]]></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2-oa01"/>
              </a:rPr>
              <a:t><![CDATA[Las etapas de una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9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l cliente regresa con una duda que ya habías contestado.]]></a:t>
            </a:r>
          </a:p>
        </p:txBody>
      </p:sp>
      <p:sp>
        <p:nvSpPr>
          <p:cNvPr id="8" name=""/>
          <p:cNvSpPr txBox="1"/>
          <p:nvPr/>
        </p:nvSpPr>
        <p:spPr>
          <a:xfrm>
            <a:off x="514350" y="15716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9" name=""/>
          <p:cNvSpPr txBox="1"/>
          <p:nvPr/>
        </p:nvSpPr>
        <p:spPr>
          <a:xfrm>
            <a:off x="628650" y="1847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ecisión: hay entrega y el cliente actuó comparando]]></a:t>
            </a:r>
          </a:p>
        </p:txBody>
      </p:sp>
      <p:sp>
        <p:nvSpPr>
          <p:cNvPr id="10" name=""/>
          <p:cNvSpPr txBox="1"/>
          <p:nvPr/>
        </p:nvSpPr>
        <p:spPr>
          <a:xfrm>
            <a:off x="628650" y="22002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Oferta: hay entrega y una acción que sólo el cliente hace]]></a:t>
            </a:r>
          </a:p>
        </p:txBody>
      </p:sp>
      <p:sp>
        <p:nvSpPr>
          <p:cNvPr id="11" name=""/>
          <p:cNvSpPr txBox="1"/>
          <p:nvPr/>
        </p:nvSpPr>
        <p:spPr>
          <a:xfrm>
            <a:off x="628650" y="2552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cuerdo: hay entrega, registro y compromiso de las dos partes]]></a:t>
            </a:r>
          </a:p>
        </p:txBody>
      </p:sp>
      <p:sp>
        <p:nvSpPr>
          <p:cNvPr id="12" name=""/>
          <p:cNvSpPr txBox="1"/>
          <p:nvPr/>
        </p:nvSpPr>
        <p:spPr>
          <a:xfrm>
            <a:off x="628650" y="2905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troceso: la venta vuelve a la etapa de la duda abierta]]></a:t>
            </a:r>
          </a:p>
        </p:txBody>
      </p:sp>
      <p:sp>
        <p:nvSpPr>
          <p:cNvPr id="13" name=""/>
          <p:cNvSpPr txBox="1"/>
          <p:nvPr/>
        </p:nvSpPr>
        <p:spPr>
          <a:xfrm>
            <a:off x="628650" y="32575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Necesidad: la necesidad quedó escrita y confirmada por el cliente]]></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2-oa01"/>
              </a:rPr>
              <a:t><![CDATA[Las etapas de una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9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uatro palabras que se confunden: señal, entrega, evidencia y retroces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estas ocho acciones: ¿es actividad o es evidenci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ctividad: la pones tú]]></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videncia: la pone el cliente]]></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Mandar la cotización por mensaje]]></a:t>
            </a:r>
          </a:p>
        </p:txBody>
      </p:sp>
      <p:sp>
        <p:nvSpPr>
          <p:cNvPr id="13" name=""/>
          <p:cNvSpPr txBox="1"/>
          <p:nvPr/>
        </p:nvSpPr>
        <p:spPr>
          <a:xfrm>
            <a:off x="514350" y="3333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l cliente pide la propuesta por escrito]]></a:t>
            </a:r>
          </a:p>
        </p:txBody>
      </p:sp>
      <p:sp>
        <p:nvSpPr>
          <p:cNvPr id="14" name=""/>
          <p:cNvSpPr txBox="1"/>
          <p:nvPr/>
        </p:nvSpPr>
        <p:spPr>
          <a:xfrm>
            <a:off x="514350" y="3695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lamar dos veces para dar seguimiento]]></a:t>
            </a:r>
          </a:p>
        </p:txBody>
      </p:sp>
      <p:sp>
        <p:nvSpPr>
          <p:cNvPr id="15" name=""/>
          <p:cNvSpPr txBox="1"/>
          <p:nvPr/>
        </p:nvSpPr>
        <p:spPr>
          <a:xfrm>
            <a:off x="514350" y="4057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l cliente pide que le mandes la factur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2-oa01"/>
              </a:rPr>
              <a:t><![CDATA[Las etapas de una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9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Ir en persona a ver al cliente]]></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El cliente corrige un dato de la propuesta que le mandaste]]></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Anotar el nombre del cliente en una libreta]]></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El cliente acepta una fecha de entrega]]></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2-oa01"/>
              </a:rPr>
              <a:t><![CDATA[Las etapas de una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9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uatro palabras que se confunden: señal, entrega, evidencia y retroceso]]></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etapa avanza cuando entregaste lo que corresponde, el cliente hizo algo ___ y quedó escrito con ___. Si falta una de las tres, la venta sigue donde estaba: lo que falta no es esfuerzo, es ___.]]></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2-oa01"/>
              </a:rPr>
              <a:t><![CDATA[Las etapas de una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9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uatro palabras que se confunden: señal, entrega, evidencia y retroceso]]></a:t>
            </a:r>
          </a:p>
        </p:txBody>
      </p:sp>
      <p:sp>
        <p:nvSpPr>
          <p:cNvPr id="8" name=""/>
          <p:cNvSpPr txBox="1"/>
          <p:nvPr/>
        </p:nvSpPr>
        <p:spPr>
          <a:xfrm>
            <a:off x="514350" y="1543050"/>
            <a:ext cx="8115300" cy="28003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Abre una hoja con seis columnas: fecha, cliente, etapa, qué entregaste, evidencia y siguiente fecha. Llena un renglón por venta que tengas abierta. Deja en blanco la evidencia de las que no la tengan y no la rellenes de memoria: si no puedes escribir qué hizo el cliente, esa venta no tiene evidencia de avance, y eso es una respuesta válida. Al final cuenta cuántos renglones tienen evidencia y cuántos están esperando una fech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2-oa01"/>
              </a:rPr>
              <a:t><![CDATA[Las etapas de una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92]]></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Este ejercicio es para tu propia hoja: no tienes que mostrarle el resultado a nadie. Si un renglón no cabe en una línea, todavía no sabes en qué etapa está esa venta, y eso también es un hallazgo.]]></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palabras que se confunden: señal, entrega, evidencia y retroceso · Memoria: término y defini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2-oa01"/>
              </a:rPr>
              <a:t><![CDATA[Las etapas de una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92]]></a:t>
            </a:r>
          </a:p>
        </p:txBody>
      </p:sp>
      <p:graphicFrame>
        <p:nvGraphicFramePr>
          <p:cNvPr id="7" name="" descr=""/>
          <p:cNvGraphicFramePr>
            <a:graphicFrameLocks noGrp="1"/>
          </p:cNvGraphicFramePr>
          <p:nvPr/>
        </p:nvGraphicFramePr>
        <p:xfrm>
          <a:off x="514350" y="1257300"/>
          <a:ext cx="8115300" cy="3276600"/>
        </p:xfrm>
        <a:graphic>
          <a:graphicData uri="http://schemas.openxmlformats.org/drawingml/2006/table">
            <a:tbl>
              <a:tblPr firstRow="1" bandRow="1"/>
              <a:tblGrid>
                <a:gridCol w="2895600"/>
                <a:gridCol w="52197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tap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estado en el que está una venta concr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ñ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te dice dónde estás; no demuestra avan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re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dejas y el cliente recibe en esa etap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vid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hecho anotado con fecha que prueba que avanzas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pue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oferta escrita: alcance, plazo y condi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uer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pactado: qué, cuánto, cuándo y quién entre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palabras que se confunden: señal, entrega, evidencia y retroceso · Memoria: término y defini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2-oa01"/>
              </a:rPr>
              <a:t><![CDATA[Las etapas de una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92]]></a:t>
            </a:r>
          </a:p>
        </p:txBody>
      </p:sp>
      <p:graphicFrame>
        <p:nvGraphicFramePr>
          <p:cNvPr id="7" name="" descr=""/>
          <p:cNvGraphicFramePr>
            <a:graphicFrameLocks noGrp="1"/>
          </p:cNvGraphicFramePr>
          <p:nvPr/>
        </p:nvGraphicFramePr>
        <p:xfrm>
          <a:off x="514350" y="1257300"/>
          <a:ext cx="8115300" cy="1828800"/>
        </p:xfrm>
        <a:graphic>
          <a:graphicData uri="http://schemas.openxmlformats.org/drawingml/2006/table">
            <a:tbl>
              <a:tblPr firstRow="1" bandRow="1"/>
              <a:tblGrid>
                <a:gridCol w="2895600"/>
                <a:gridCol w="52197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troce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olver a una etapa anterior por una duda sin resolv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itáco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hoja con cliente, etapa, entrega, evidencia y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2-oa01"/>
              </a:rPr>
              <a:t><![CDATA[Las etapas de una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9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tro palabras que se confunden: señal, entrega, evidencia y retroceso · Memoria: término y definición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marketing.lumbre.lat/object/mkt-ven-r02-oa01"/>
              </a:rPr>
              <a:t><![CDATA[Abrir el juego en el O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2-oa01"/>
              </a:rPr>
              <a:t><![CDATA[Las etapas de una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9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tro palabras que se confunden: señal, entrega, evidencia y retroceso · Tarjetas de repaso rápido · Tarjeta 1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es son las etapas de una venta?]]></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2-oa01"/>
              </a:rPr>
              <a:t><![CDATA[Las etapas de una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9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tro palabras que se confunden: señal, entrega, evidencia y retroceso · Tarjetas de repaso rápido · Tarjeta 1 de 7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tro: necesidad, oferta, decisión y acuerdo. Lo que cambia de una a otra no es la simpatía: es la entrega y la evidencia.]]></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2-oa01"/>
              </a:rPr>
              <a:t><![CDATA[Las etapas de una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9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tro palabras que se confunden: señal, entrega, evidencia y retroceso · Tarjetas de repaso rápido · Tarjeta 2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ferencia hay entre señal y evidencia?]]></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2-oa01"/>
              </a:rPr>
              <a:t><![CDATA[Las etapas de una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9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tro palabras que se confunden: señal, entrega, evidencia y retroceso · Tarjetas de repaso rápido · Tarjeta 2 de 7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señal es lo que el cliente dice y te dice dónde estás. La evidencia es lo que el cliente hizo, anotado con fecha, y demuestra que la venta avanzó.]]></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2-oa01"/>
              </a:rPr>
              <a:t><![CDATA[Las etapas de una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9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tro palabras que se confunden: señal, entrega, evidencia y retroceso · Tarjetas de repaso rápido · Tarjeta 3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tres cosas abren la puerta de una etapa?]]></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2-oa01"/>
              </a:rPr>
              <a:t><![CDATA[Las etapas de una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9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tro palabras que se confunden: señal, entrega, evidencia y retroceso · Tarjetas de repaso rápido · Tarjeta 3 de 7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entregaste lo que corresponde a la etapa, que el cliente hizo algo observable y que quedó escrito con fecha.]]></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2-oa01"/>
              </a:rPr>
              <a:t><![CDATA[Las etapas de una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9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tro palabras que se confunden: señal, entrega, evidencia y retroceso · Tarjetas de repaso rápido · Tarjeta 4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ntregas en la etapa de oferta?]]></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2-oa01"/>
              </a:rPr>
              <a:t><![CDATA[Las etapas de una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9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tro palabras que se confunden: señal, entrega, evidencia y retroceso · Tarjetas de repaso rápido · Tarjeta 4 de 7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propuesta por escrito con lo que incluye, el plazo y las condiciones.]]></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2-oa01"/>
              </a:rPr>
              <a:t><![CDATA[Las etapas de una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9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tro palabras que se confunden: señal, entrega, evidencia y retroceso · Tarjetas de repaso rápido · Tarjeta 5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un retroceso y por qué no es un fracaso?]]></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2-oa01"/>
              </a:rPr>
              <a:t><![CDATA[Las etapas de una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9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tro palabras que se confunden: señal, entrega, evidencia y retroceso · Tarjetas de repaso rápido · Tarjeta 5 de 7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 que la venta vuelve a una etapa anterior porque reapareció una duda sin resolver. Es información sobre dónde está el asunto, no un fallo de nadie.]]></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2-oa01"/>
              </a:rPr>
              <a:t><![CDATA[Las etapas de una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9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tro palabras que se confunden: señal, entrega, evidencia y retroceso · Tarjetas de repaso rápido · Tarjeta 6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anoto en la bitácora?]]></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2-oa01"/>
              </a:rPr>
              <a:t><![CDATA[Las etapas de una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9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tro palabras que se confunden: señal, entrega, evidencia y retroceso · Tarjetas de repaso rápido · Tarjeta 6 de 7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Fecha, cliente, etapa, qué entregaste, qué hizo el cliente y la fecha en que vuelve el asunto.]]></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2-oa01"/>
              </a:rPr>
              <a:t><![CDATA[Las etapas de una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9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tro palabras que se confunden: señal, entrega, evidencia y retroceso · Tarjetas de repaso rápido · Tarjeta 7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go si el cliente no contesta?]]></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2-oa01"/>
              </a:rPr>
              <a:t><![CDATA[Las etapas de una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92]]></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tro palabras que se confunden: señal, entrega, evidencia y retroceso · Tarjetas de repaso rápido · Tarjeta 7 de 7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ribes la fecha en que vuelve el asunto. Un renglón con fecha vale más que una conversación que se recuerda.]]></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2-oa01"/>
              </a:rPr>
              <a:t><![CDATA[Las etapas de una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9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evidencia]]></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tf-avance]]></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puerta]]></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seq-bitacora]]></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det]]></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2-oa01"/>
              </a:rPr>
              <a:t><![CDATA[Las etapas de una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9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match]]></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sort]]></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fill]]></a:t>
            </a:r>
          </a:p>
        </p:txBody>
      </p:sp>
      <p:sp>
        <p:nvSpPr>
          <p:cNvPr id="10" name=""/>
          <p:cNvSpPr txBox="1"/>
          <p:nvPr/>
        </p:nvSpPr>
        <p:spPr>
          <a:xfrm>
            <a:off x="514350" y="22764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nombras las etapas, sabes qué entregas en cada una y reconoces la evidencia de que una venta avanzó. Siguiente paso de la ruta: cómo contar las oportunidades de tu negocio y dónde se escapan.]]></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2-oa01"/>
              </a:rPr>
              <a:t><![CDATA[Las etapas de una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92]]></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puerta de tres condiciones y al segundo ejemplo. Casi siempre el fallo está en confundir una señal con evidencia: el cliente respondió, pero nadie hizo nada que sólo un cliente hace.]]></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2-oa01"/>
              </a:rPr>
              <a:t><![CDATA[Las etapas de una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9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mbra las cuatro etapas de una venta y dices qué se necesita saber en cada un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ces qué entregas para pasar de una etapa a la siguiente, sin inventarte entregables intermedios.]]></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noces la evidencia que demuestra que una venta avanzó, y la distingues de la señal y de la actividad.]]></a:t>
            </a:r>
          </a:p>
        </p:txBody>
      </p:sp>
      <p:sp>
        <p:nvSpPr>
          <p:cNvPr id="13" name=""/>
          <p:cNvSpPr txBox="1"/>
          <p:nvPr/>
        </p:nvSpPr>
        <p:spPr>
          <a:xfrm>
            <a:off x="514350" y="33909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tectas un retroceso y sabes a qué etapa hay que volver.]]></a:t>
            </a:r>
          </a:p>
        </p:txBody>
      </p:sp>
      <p:sp>
        <p:nvSpPr>
          <p:cNvPr id="15" name=""/>
          <p:cNvSpPr txBox="1"/>
          <p:nvPr/>
        </p:nvSpPr>
        <p:spPr>
          <a:xfrm>
            <a:off x="514350" y="37909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6" name=""/>
          <p:cNvSpPr txBox="1"/>
          <p:nvPr/>
        </p:nvSpPr>
        <p:spPr>
          <a:xfrm>
            <a:off x="762000" y="37909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enas un renglón de bitácora con fecha, cliente, etapa, entrega, evidencia y siguiente fecha.]]></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2-oa01"/>
              </a:rPr>
              <a:t><![CDATA[Las etapas de una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9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visas tu hoja y dices cuántos renglones tienen evidencia de avance y cuántos están esperando una fecha.]]></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2-oa01"/>
              </a:rPr>
              <a:t><![CDATA[Las etapas de una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92]]></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sta lección afirma y dónde se puede verificar. Ámbito: México. Vigencia revisada 2026-10.]]></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2-oa01"/>
              </a:rPr>
              <a:t><![CDATA[Las etapas de una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92]]></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3152775"/>
                <a:gridCol w="2247900"/>
                <a:gridCol w="27146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es una cotización y por qué es la oferta escrita de una v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tización (Wikipedia en españ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cepto; no fija precios ni condiciones de ningún nego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es un recibo y por qué es la evidencia de un acuerdo en mostra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ibo (Wikipedia en españ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cepto; aplica a ventas de mostra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es un embudo de ventas y qué se cuenta en cada etap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mbudo de ventas (Wikipedia en españ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cepto; la ruta siguiente lo aplica a tu propio nego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2-oa01"/>
              </a:rPr>
              <a:t><![CDATA[Las etapas de una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92]]></a:t>
            </a:r>
          </a:p>
        </p:txBody>
      </p:sp>
      <p:graphicFrame>
        <p:nvGraphicFramePr>
          <p:cNvPr id="7" name="" descr=""/>
          <p:cNvGraphicFramePr>
            <a:graphicFrameLocks noGrp="1"/>
          </p:cNvGraphicFramePr>
          <p:nvPr/>
        </p:nvGraphicFramePr>
        <p:xfrm>
          <a:off x="514350" y="1257300"/>
          <a:ext cx="8115300" cy="2362200"/>
        </p:xfrm>
        <a:graphic>
          <a:graphicData uri="http://schemas.openxmlformats.org/drawingml/2006/table">
            <a:tbl>
              <a:tblPr firstRow="1" bandRow="1"/>
              <a:tblGrid>
                <a:gridCol w="3152775"/>
                <a:gridCol w="2247900"/>
                <a:gridCol w="27146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es una factura y qué papel juega al cerrar un acuer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ctura (Wikipedia en españ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cepto; el trámite concreto no lo fija esta le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s negocios, nombres y cifras de los ejempl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xisten: son datos inventados del ejerc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dáctico, sin valor comer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2-oa01"/>
              </a:rPr>
              <a:t><![CDATA[Las etapas de una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9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es.wikipedia.org/wiki/Cotizaci%C3%B3n"/>
              </a:rPr>
              <a:t><![CDATA[Cotización: la oferta escrita que abre la etapa de decisión]]></a:t>
            </a:r>
          </a:p>
        </p:txBody>
      </p:sp>
      <p:sp>
        <p:nvSpPr>
          <p:cNvPr id="8" name=""/>
          <p:cNvSpPr txBox="1"/>
          <p:nvPr/>
        </p:nvSpPr>
        <p:spPr>
          <a:xfrm>
            <a:off x="514350" y="159067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Ábrela y compara su estructura con la propuesta que tú le mandas al cliente: ahí se ve qué le falta.]]></a:t>
            </a:r>
          </a:p>
        </p:txBody>
      </p:sp>
      <p:sp>
        <p:nvSpPr>
          <p:cNvPr id="9" name=""/>
          <p:cNvSpPr txBox="1"/>
          <p:nvPr/>
        </p:nvSpPr>
        <p:spPr>
          <a:xfrm>
            <a:off x="514350" y="2219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es.wikipedia.org/wiki/Embudo_de_ventas"/>
              </a:rPr>
              <a:t><![CDATA[Embudo de ventas: donde se cuentan las oportunidades de tu negocio]]></a:t>
            </a:r>
          </a:p>
        </p:txBody>
      </p:sp>
      <p:sp>
        <p:nvSpPr>
          <p:cNvPr id="10" name=""/>
          <p:cNvSpPr txBox="1"/>
          <p:nvPr/>
        </p:nvSpPr>
        <p:spPr>
          <a:xfrm>
            <a:off x="514350" y="259080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s el siguiente paso de la ruta: las mismas etapas, contadas al mismo tiempo.]]></a:t>
            </a:r>
          </a:p>
        </p:txBody>
      </p:sp>
      <p:sp>
        <p:nvSpPr>
          <p:cNvPr id="11" name=""/>
          <p:cNvSpPr txBox="1"/>
          <p:nvPr/>
        </p:nvSpPr>
        <p:spPr>
          <a:xfrm>
            <a:off x="514350" y="29527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guiente paso de la ruta «Las etapas de una venta»: «El embudo de un negocio», la ruta siguiente del curso «El proceso de venta, etapa por etapa».]]></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ven-r02-oa01"/>
              </a:rPr>
              <a:t><![CDATA[Las etapas de una ven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9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queda aquí —las cuatro etapas, lo que entregas en cada una y la evidencia que demuestra el avance— también decide dónde se te escapan las oportunidades; sólo que el embudo no se siente: se cuenta, y cuenta cuántas ventas hay en cada etapa al mismo tiempo. Esta lección te dejó el criterio y el instrumento de medición; la siguiente los lleva al conteo de tu embudo.]]></a:t>
            </a:r>
          </a:p>
        </p:txBody>
      </p:sp>
      <p:sp>
        <p:nvSpPr>
          <p:cNvPr id="8" name=""/>
          <p:cNvSpPr txBox="1"/>
          <p:nvPr/>
        </p:nvSpPr>
        <p:spPr>
          <a:xfrm>
            <a:off x="514350" y="31908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tu tarea sale hoy: abre la hoja que armaste y cuenta cuántos renglones tienes en cada etapa. Ese número es tuyo y no lo vas a comparar con el de nadie: te sirve para compararte contigo mismo la próxima seman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92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2026-10-25T01:27:55Z</dcterms:created>
  <dcterms:modified xsi:type="dcterms:W3CDTF">2026-10-25T01:27:55Z</dcterms:modified>
  <dc:title>Las etapas de una venta</dc:title>
  <dc:description>Presentación editable del OA «Las etapas de una venta». Enlace: https://marketing.lumbre.lat/object/mkt-ven-r02-oa01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