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presProps" Target="presProps.xml"/>
  <Relationship Id="rId113" Type="http://schemas.openxmlformats.org/officeDocument/2006/relationships/viewProps" Target="viewProps.xml"/>
  <Relationship Id="rId11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mbudo de un negocio»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mbudo de un negocio»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mbudo de un negocio»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mbudo de un negocio»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oportunidad, embudo y fuga»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ven-r03-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oportunidad, embudo y fuga»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cuenta y qué no: la unidad de medida» (2 de 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cuenta y qué no: la unidad de medida» (3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cuenta y qué no: la unidad de medida» (4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ven-r03-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os: la que deja su número. La del mostrador ya quedó atendida en el momento, la garantía es servicio a un cliente que ya compró y el catálogo te lo manda alguien que te vende a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oportunidad es una persona que se puso en contacto por tu producto o servicio, a la que no le has cerrado nada y que dejó un dato para volver a escribirle. La de los envíos cumple las tres. La del mostrador se atendió en el momento y no quedó registrada: no es que no valga, es que no hay fila. La garantía es servicio a un cliente que ya compró, y el catálogo viene de alguien que te vende a ti. Cuando el criterio queda escrito antes de contar, el conteo deja de depender de si el día estuvo bueno o m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de oportunidad de la lección: contacto por tu producto o servicio, sin cierre, con un dato para volver a escribir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3-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cifras del embudo y la regla del periodo» (2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cifras del embudo y la regla del periodo» (3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embudo de la Panadería La Esp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El negocio, el periodo y la regla de en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nadería La Espiga (nombre y cifras inventados para el ejercicio) vende pan al público en el mostrador y pan a seis restaurantes y cafeterías. El dueño decide medir el mes de marzo y escribe su regla antes de contar: entra toda persona que llama, escribe o aparece en el mostrador preguntando por el pan y deja teléfono o el nombre del negocio. De una etapa a otra sólo se avanza con evidencia: pedido sugerido entregado, pedido confirmado con fecha, entrega h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embudo de la Panadería La Esp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Las ent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marzo entraron 63 oportunidades: 41 del mostrador y 22 de llamadas y mensajes. El dueño no cuenta las veces que alguien preguntó sólo por el horario, ni los mensajes de un proveedor que manda su catálogo, ni los reclamos de dos clientes que ya compraban. Eso no es ruido por capricho: son filas que no se pueden volver a localizar ni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embudo de la Panadería La Esp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La primera caí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las 63 entradas, 28 llegaron a cotización: el dueño les mandó un pedido sugerido con precio y fecha de entrega. Las 35 que no llegaron son la primera fuga. Al revisar las fichas, 19 personas no contestaron el mensaje, 11 pidieron algo que no era un pedido completo y no volvieron a escribir, y 5 no dejaron forma de contactarlas. Cada grupo se atiende distinto: uno es un tema de seguimiento, otro de pedido sugerido y otro de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embudo de la Panadería La Esp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La segunda caí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las 28 cotizaciones, 11 se convirtieron en pedido con fecha de entrega. Las 17 que no avanzaron: 9 pidieron más tiempo sin dar un día, 5 no contestaron y 3 pidieron un pedido distinto al que se les cotizó. Aquí la fuga ya no es de entrada: es de cierre, y se ve en un solo mes, con nombres y con f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embudo de la Panadería La Esp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La tercera caída y la re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los 11 pedidos, 10 se entregaron y 1 no llegó a tiempo. De los 10 que recibieron su pedido, 4 volvieron a pedir en el mes siguiente y 6 no. El dueño revisa esas seis: cuatro dijeron que ya cambiaron de panadería y dos no contestaron el mensaje de seguimiento. El número de recompra es pequeño, pero es el único que dice algo sobre lo que pasó después de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embudo de la Panadería La Esp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Dónde está la fuga más gra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as cifras a la vista, la fuga más grande no está al final: de 63 oportunidades se quedaron 35 en la primera etapa, 17 en la segunda y 1 en la tercera. El trabajo del mes siguiente no es cerrar más ventas: es entender por qué 19 personas no contestaron un pedido sugerido que ya estaba listo y que les llegó en un solo men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embudo de la Panadería La Esp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o que el dueño cambió y lo que no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ueño cambió una sola cosa: el pedido sugerido ahora se manda con dos opciones de fecha y con una pregunta al final («¿te lo dejamos para el martes o el jueves?»). Al mes siguiente mide lo mismo, con la misma regla, y compara. El ejercicio no dice que esto vaya a funcionar: dice que al mes siguiente hay un número propio con el cual comparar. Si el número no mejora, la conclusión no es que la idea era mala, sino que hay que probar otr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solo par de meses no demuestra nada: puede que en abril el mes haya estado más flojo, que la temporada haya cambiado o que el registro se haya llenado peor. La caída se afirma comparando el mismo periodo contra el mismo periodo anterior, con la misma regla de entrada, y viendo las etapas: si el número bajó pero la etapa donde se cae es otra, el problema no es el mismo. Y si no llevas el registro, no hay comparación que hacer: sólo queda la impresión, que es justo lo que esta lección viene a sustit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l periodo y de la comparación contra el mismo periodo anterior con la misma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3-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se escapan: leer las caídas» (2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se escapan: leer las caídas» (3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ven-r03-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uga se mide en números absolutos: 80 se quedan antes de cotizar y 6 se caen al final. La etapa donde el número de personas detenidas es mayor es la que más trabajo necesita, y en este caso no es la última. La otra lectura, que también importa, es la tasa de avance: de 20 cotizadas cierran 6, y ahí sí se está yendo más gente en proporción. Las dos lecturas se necesitan: el número absoluto dice dónde hay más gente detenida; la tasa dice en qué etapa se te está yendo la 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inco cifras del embudo y la diferencia entre caída en bruto y tasa de av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3-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la primera etapa, porque 30 de las 50 entradas ni siquiera llegan a cotización. Ahí está el número más grande de personas detenidas, y conviene revisar cómo y cuándo se hace la primer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úmero absoluto de personas detenidas es 30 en la primera etapa y 11 en la segunda: en la primera hay más gente que se quedó, así que ahí hay más trabajo por hacer. La tasa de avance dice otra cosa: de 50 entran 20, y de 20 cierran 9, así que en proporción la segunda etapa es la más floja. Con los dos números decides dónde atacar primero. Y las 9 ventas no dicen si el mes fue bueno: sin tu periodo anterior como referencia, ese número es sólo un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inco cifras, la caída en bruto y la tasa de avance entre eta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3-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alabras que se confunden»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e escriben preguntando el precio de un producto y dejan su número → Oportunidad: hubo contacto y hay forma de volver a escribir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e mandas un pedido sugerido con precio y fecha de entrega → Cotización: la oportunidad ya recibió un precio y un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firma el pedido y quedan de acuerdo la entrega → Pedido: la cotización se convirtió en pedid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ibe el pan y no vuelve a comprar en dos meses → Sin recompra: la venta existe, pero el cliente no repit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uelve a preguntar porque no compró la vez pasada → Retroceso: la oportunidad no avanzó y sigue en su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tapas del embudo de la lección y la regla de que sólo se avanza co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3-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Te escriben preguntando por un producto y dejan su teléfono. → Entra al embu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 cliente que ya te compró llama por la garantía de lo que le vendiste. → No entra al embu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parece en el mostrador a preguntar si tienes pan de caja y no deja dato. → No entra al embu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n proveedor te manda su catálogo para que le vendas. → No entra al embu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a persona llama, pregunta por la clave de un producto y da el nombre de su negocio. → Entra al embu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lguien le pregunta a un compañero por un producto que no vendes. → No entra al embu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Te dejan un mensaje pidiendo que le avises cuando llegue el lote. → Entra al embu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dueño ve el local lleno y no sabe de dónde vinieron esas personas. → No entra al embu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gla de entrada de la lección: contacto por tu producto o servicio, con un dato para volver a contact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3-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ato · evidencia · mismo · compar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reglas que sostienen el conteo: un dato para poder volver, una evidencia para poder avanzar y la misma ventana para poder comparar. Nombrarlas permite revisar tu propia hoja renglón por renglón: si a una fila le falta el dato, no entra; si a una etapa le falta la evidencia, no se mueve; y si cambiaste la ventana, el número n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entrada, de avance y de comparación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3-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revisión del embudo cada periodo» (2 de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revisión del embudo cada periodo» (3 de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ven-r03-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r el contacto del día con la fecha y lo que pidió → Clasificar la fila en su etapa con un criterio escrito → Contar las filas al cierre del periodo y escribir las cinco cifras → Comparar con el periodo anterior y leer dónde se perdieron más personas → Elegir un solo cambio para el periodo que viene y aplic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istro va primero: sin la fila del día, cualquier cifra posterior es una estimación. Luego la fila se clasifica con un criterio escrito, porque si el criterio cambia cada semana los conteos no se comparan. Sólo después se cuentan las cinco cifras del periodo cerrado; hasta ese momento no hay nada que leer. Con las cifras a la vista se compara contra el periodo anterior y se elige un solo cambio, que se aplica hasta el siguiente corte. Cambiar cinco cosas a la vez es la forma más común de no aprende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étodo de la lección: anotar, clasificar, contar, leer,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3-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rimera revisión que sale de un pap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nadería La Espiga (nombre y cifras inventados para el ejercicio) llevaba ocho meses contando a mano, en el celular, las llamadas del día. Sabía cuántas llamadas había, pero no en qué etapa se quedaban ni por qué. El dueño decide cambiar una sola cosa: una hoja con cinco columnas que todos los que atienden llenan. No en la libreta de cada uno: en la mism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rimera revisión que sale de un pap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Las cinco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echa: el día del contacto. Oportunidad: el nombre y un solo dato para volver a escribir (un teléfono, un correo o el nombre del negocio). Etapa: la etapa actual, según el criterio escrito. Evidencia: por qué está en esa etapa (el pedido sugerido enviado, el pedido confirmado con fecha, la entrega hecha). Siguiente paso: qué toca y cuándo, escrito con día y hora. Ese último renglón es el que convierte un registro en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rimera revisión que sale de un pap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La primera quincena con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imera quincena dejó 41 filas. Al contar: 41 entradas, 14 cotizaciones, 5 pedidos, 5 entregas y 1 recompra. Y en la columna de evidencia, 9 filas tenían un pedido sugerido sin respuesta, 5 tenían un pedido confirmado con fecha y 1 tenía una entrega sin anotar. Ese último renglón, el de la entrega sin anotar, es la clase de hueco que un conteo esc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rimera revisión que sale de un pap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número grande estaba en la primera etapa: 27 filas se quedaron sin llegar a cotización. La lectura fina estaba en la columna de evidencia: 9 pedidos sugeridos sin respuesta en dos semanas. El dueño no cambió el precio ni el pan: cambió la hora en que contestaba y mandó el pedido sugerido con dos opciones de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rimera revisión que sale de un pap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Lo que con una quincena no se puede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quí está la honestidad del método: con dos semanas no se puede afirmar nada. La primera hoja sirve para encontrar la pregunta correcta, no para demostrar que el cambio funcionó. Para eso hacen falta varios periodos con la misma regla y el periodo anterior como comparación. Un dueño que cambia cinco cosas y una sola quincena no sabe nada; sólo tiene la sensación de que mejo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primera revisión que sale de un pap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El siguiente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mes siguiente se cuentan las mismas cinco cifras con la misma regla y se comparan con el mes anterior. Si el número de cotizaciones subió, la conclusión sigue sin ser automática: también pudo cambiar el mes. Lo que sí puedes decir es que tu pregunta dejó de ser «¿por qué no vendo?» y pasó a ser «¿qué cambió en mi primera respuesta?». Eso ya es un negocio que puede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 40 personas, 6 compraron, así que uno de cada diez compra. Ése es nuestro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personas con oportunidades: una persona que escribe sin dejar dato no se puede volver a localizar ni comparar. La segunda convierte un mes en un número general y además no señala en qué etapa se pierde la gente, que es justo lo que el embudo sirve para ver. La cuarta supone que el embudo sólo se mueve con el precio, cuando una oportunidad avanza o se detiene por el seguimiento, por la evidencia y por el momento. La tercera y la quinta sí se sostienen: son el registro del día y la comparación con la misma ventana y la misma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inco cifras, la regla de entrada de oportunidades y la comparación de periodos con la misma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3-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Levanta el registro de tu propia quincena y escríbelo antes de leer la pista: las cinco cifras (entradas, cotizaciones, pedidos, entregas y recompras), la etapa donde se perdieron más personas y la etapa donde se te va más proporción. Después redacta tu regla de entrada con tus propias palabras y una evidencia para cada etapa. Si todavía no llevas el registro, hazlo con el caso ficticio de la panadería del ejemplo. No pegues nombres, teléfonos ni datos de tus clientes: lo que se entrega son conteos y reglas, no datos de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3).]]></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3 de 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revisión del embudo cada periodo · Memoria: palabra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revisión del embudo cada periodo · Memoria: palabra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la revisión del embudo cada periodo · Memoria: palabra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enta como una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persona que se puso en contacto por tu producto o servicio, a la que todavía no le has cerrado nada y que dejó un dato para volver a escribir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inco cifras de un embu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tradas, cotizaciones, pedidos, entregas y recompras. La quinta es la que dice si lo que hiciste funciona después de que el cliente se f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caída en bruto y tasa de av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aída en bruto dice cuántos se quedaron; la tasa de avance dice, de cada diez de una etapa, cuántos pasaron a la siguiente. Se necesitan las 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periodo tiene que ser siempre el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i cambias la ventana, cualquier diferencia es ruido y no sabrás qué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fu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oportunidad que se quedó en una etapa sin avanzar. No es un cliente que se arrepintió: es una oportunidad que nadie mov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anota el contacto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o que no se anota el día se pierde: la memoria confunde fechas, y lo que no se registra, no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viene cambiar varias cosas al mism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n cada revisión se cambia una sola cosa, para que al siguiente corte se pueda saber qué causó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de esta lección» (2 de 3).]]></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de esta lección» (3 de 3).]]></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3-oa01]]></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3).]]></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1339" r:id="rId1"/>
    <p:sldLayoutId id="2481911340" r:id="rId2"/>
    <p:sldLayoutId id="2481911341" r:id="rId3"/>
    <p:sldLayoutId id="248191134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02bf833b61e4595b1c8a3c4abfc72e9e7082021310b627e1.jpg"/>
  <Relationship Id="rId3" Type="http://schemas.openxmlformats.org/officeDocument/2006/relationships/hyperlink" Target="https://marketing.lumbre.lat/object/mkt-ven-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hyperlink" Target="https://marketing.lumbre.lat/object/mkt-ven-r03-oa01" TargetMode="External"/>
  <Relationship Id="rId4" Type="http://schemas.openxmlformats.org/officeDocument/2006/relationships/hyperlink" Target="https://marketing.lumbre.lat/object/mkt-ven-r03-oa01"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hyperlink" Target="https://marketing.lumbre.lat/object/mkt-ven-r03-oa01" TargetMode="External"/>
  <Relationship Id="rId4" Type="http://schemas.openxmlformats.org/officeDocument/2006/relationships/hyperlink" Target="https://marketing.lumbre.lat/object/mkt-ven-r03-oa01"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hyperlink" Target="https://marketing.lumbre.lat/object/mkt-ven-r03-oa01" TargetMode="External"/>
  <Relationship Id="rId4" Type="http://schemas.openxmlformats.org/officeDocument/2006/relationships/hyperlink" Target="https://marketing.lumbre.lat/object/mkt-ven-r03-oa01"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hyperlink" Target="https://marketing.lumbre.lat/object/mkt-ven-r03-oa01" TargetMode="External"/>
  <Relationship Id="rId4" Type="http://schemas.openxmlformats.org/officeDocument/2006/relationships/hyperlink" Target="https://marketing.lumbre.lat/object/mkt-ven-r03-oa01" TargetMode="External"/>
  <Relationship Id="rId5"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hyperlink" Target="https://marketing.lumbre.lat/object/mkt-ven-r03-oa01" TargetMode="External"/>
  <Relationship Id="rId4"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hyperlink" Target="https://es.wikipedia.org/wiki/Embudo" TargetMode="External"/>
  <Relationship Id="rId4" Type="http://schemas.openxmlformats.org/officeDocument/2006/relationships/hyperlink" Target="https://www.inegi.org.mx/programas/denue/" TargetMode="External"/>
  <Relationship Id="rId5" Type="http://schemas.openxmlformats.org/officeDocument/2006/relationships/hyperlink" Target="https://es.wikipedia.org/wiki/CRM" TargetMode="Externa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3-oa01" TargetMode="External"/>
  <Relationship Id="rId3" Type="http://schemas.openxmlformats.org/officeDocument/2006/relationships/notesSlide" Target="../notesSlides/notesSlide10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mbu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egoc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ven-r03-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de las etapas de tu propio embudo y señala en qué parte se pierde el mayor número de oportunidades: defines qué cuenta como una oportunidad, levantas las cinco cifras del embudo en un registro de una fila por oportunidad y comparas cada periodo contra el anterior para localizar la fug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ruta «El embudo de un negocio» del curso «El proceso de venta, etapa por etapa». Explica qué es una oportunidad y qué no, cuántas cifras necesita un embudo para contarse, cómo se lee dónde se escapan las oportunidades y cómo se revisa el registro cada semana. Incluye glosario, dos casos resueltos con datos ficticios, nueve actividades evaluadas y un cierre con criterios de domin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mbudo de ventas · oportunidades · etapas de venta · medición comercial · registro de ventas · fugas en la venta · PyME · ventas en Méxi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mbudo de un negoci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es dueño de un negocio y cada mes te hace la misma pregunta: «¿por qué no vendo más?». La respuesta que te das es una impresión: «este mes fue flojo», «la gente está floja», «el mes pasado sí estuvo bueno». Ninguna de esas frases se puede comprobar, y ninguna te dice qué hacer el lu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mbudo de un negoci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puede comprobar es una cuenta. Alguien te preguntó algo; alguien te pidió un precio; alguien se llevó su pedido. Si llevas un registro de esas personas y las cuentas por etapa, dejas de opinar y empiezas a ver. Y lo primero que aparece es casi siempre la misma sorpresa: el mayor número de oportunidades no se pierde al final, en la venta que no se cierra. Se pierde en una etapa intermedia, en un lugar donde no estabas miran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mbudo de un negoci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el método para contarlas: qué es una oportunidad, cuántas cifras necesita tu embudo, cómo se lee dónde se escapa la gente y cómo lo revisas cada semana. Lo que no te va a dar es una cifra ajena: no existe un porcentaje de conversión que sea el correcto para tu negocio, y el que le funcione a otro no te sirve a ti. El número que importa es el que sale de tu propio registr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mbudo de un negoci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9]]></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cer tres cosas concretas: decidir qué cuenta como una oportunidad y dejar esa decisión escrita; levantar las cinco cifras de tu propio embudo en un registro de una fila por oportunidad; y señalar, con tu número a la vista, en qué etapa se pierde el mayor número de oportunidades y qué vas a hacer distinto el periodo siguiente.]]></a:t>
            </a:r>
          </a:p>
        </p:txBody>
      </p:sp>
      <p:sp>
        <p:nvSpPr>
          <p:cNvPr id="11" name=""/>
          <p:cNvSpPr txBox="1"/>
          <p:nvPr/>
        </p:nvSpPr>
        <p:spPr>
          <a:xfrm>
            <a:off x="514350" y="35814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sí hace: darte una definición operativa de oportunidad, un registro de cinco cifras y una rutina de revisión con los datos de tu propio negoci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mbudo de un negoci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te da un promedio del sector, una meta de cierre ni un porcentaje de conversión. Un promedio ajeno no es el dato de tu negoci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e pide que abras una herramienta nueva ni que compres nada: la hoja de cálculo que ya usas, o una libreta, alcanzan.]]></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s las cifras, los nombres y las cuentas de los ejemplos son inventados para el ejercicio y están señalados como ficticio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de tu embudo depende de tu mercado, tu oferta y tu equipo. Lo que esta lección da es criterio y registro, no vent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portunidad, embudo y fug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ortunidad» es la palabra que más se usa mal en una PyME, porque a veces significa «alguien me escribió» y otras veces «alguien me compró». Aquí significa una sola cosa: una persona que se puso en contacto contigo por tu producto o servicio y a la que todavía no le has cerrado nada. Si ya cerró, es una venta y se cuenta en otro lugar. Si nunca te habló, es un contacto perdido y también se cuenta en otro lugar. La oportunidad es lo que está en el medio: alguien que dejó una señal de que te necesita y que todavía se puede atend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portunidad, embudo y fug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budo» es la forma de dibujar ese «todavía se puede atender». No es un adorno de presentación: es una forma de ordenar el trabajo para que las etapas no se mezclen. «Fuga» es el nombre de lo que pasa cuando una oportunidad que existía deja de avanzar. No es que se haya perdido: es que se quedó en una etapa sin que nadie la movier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palabras caben en una frase: una oportunidad entra por arriba, avanza por las etapas y, si nadie la mueve, se convierte en una fuga. Contar las tres es lo que separa un negocio que sabe de uno que op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portunidad, embudo y fug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mínimo de la lección. Cada palabra se usa con un solo significado, para que el conteo sea el mismo en el mostrador, en el teléfono y en la ho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9]]></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1657350"/>
                <a:gridCol w="4352925"/>
                <a:gridCol w="2105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que te contactó por tu producto o servicio, a la que todavía no le has cerrado nada y que dejó un dato para volver a escribir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mensaje suelto o una plática de pas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tado en el que está una oportunidad, demostrado por una evidencia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tú sientes que la conversación avanz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9]]></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57350"/>
                <a:gridCol w="4352925"/>
                <a:gridCol w="2105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bu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teo de oportunidades por etapa, de la más ancha a la más ango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iagrama bonito de una pres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oportunidad que se quedó en una etapa sin avan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liente que se arrepintió de comp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oportunidad nueva que entró en el periodo que estás midie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mismo mensaje contado tres ve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9]]></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57350"/>
                <a:gridCol w="4352925"/>
                <a:gridCol w="2105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t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tapa en la que ya le entregaste un precio y un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recio pegado en un mensaje que nadie le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tapa en la que la oportunidad se convirtió en pedido con fecha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te lo aparto» sin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liente que volvió a comprar por su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liente que compró otra vez porque le recorda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9]]></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657350"/>
                <a:gridCol w="4352925"/>
                <a:gridCol w="2105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ída en bru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oportunidades se quedaron atrás, en 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orcentaje de fuga del sec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sa de av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cada diez oportunidades de una etapa, cuántas pasaron a la siguiente. Se calcula con tus núme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orcentaje que te entregó un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entana de tiempo que mides: un mes, una quincena, un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de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portunidad, embudo y fug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orma de leerlo es de arriba hacia abajo y de izquierda a la derecha: en cada etapa entra un número y sale otro, y la diferencia es lo que se quedó. Las cifras del dibujo son de un caso inventado para el ejercicio; las tuyas se llenan con tu registro.]]></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embudo-etapa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portunidad, embudo y fug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9]]></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 frecuente: contar dos veces lo mism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rror más común al medir un embudo es contar a la persona y a la venta como si fueran dos cosas distintas, o contar la venta dos veces: una como cliente y otra como oportunidad. El resultado es un embudo inflado donde la fuga parece más grande de lo que es, y una tasa de avance que no significa na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portunidad, embudo y fug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9]]></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rror al revés también cuesta caro: si sólo cuentas las ventas, tu embudo parece una sola línea y no sabes dónde se te fue la gente antes de llegar. La regla que lo resuelve cabe en una frase: una oportunidad se cuenta una sola vez, en la etapa donde está, y sólo avanza de etapa cuando hay una evidencia de que avanzó. Ni antes, ni después, ni dos ve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uenta y qué no: la unidad de medid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medir hay que decidir qué vas a contar, porque un embudo mal definido mide exactamente lo que le pediste medir, y no lo que querías sab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uenta y qué no: la unidad de medid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uatro opciones y sólo una le sirve a una PyME que vende por su cuenta. La primera es contar personas: cuántas te hablaron. Es un número grande y casi inútil, porque no distingue a quien preguntaba un horario de a quien estaba a punto de comprar. La segunda es contar conversaciones: cuántas hubo. Tiene el mismo problema y además cambia según quién atiende y qué tan conversador es cada quien. La tercera es contar ventas. Es útil para facturar, pero llega tarde: cuando la ves, la fuga ya pasó.]]></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uenta y qué no: la unidad de medid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opción es la que funciona: contar oportunidades, con una regla de entrada y una evidencia de salida por etapa. Entra toda persona que se puso en contacto por tu producto o servicio y a la que puedes volver a localizar porque dejó un dato.]]></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e de la etapa cuando hay evidencia, y la evidencia es distinta en cada una: un pedido sugerido entregado, un pedido confirmado con fecha, una entrega hech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uenta y qué no: la unidad de medid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cuenta: la persona que preguntó algo general y no dejó forma de volver a contactarla, el reclamo de un cliente que ya te compró, el mensaje de un proveedor que te vende a ti, ni la plática de pasillo. Eso no son oportunidades: es ruido, y meterlo en el conteo sólo empaña tu medi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cuenta y qué no: la unidad de medi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de la derecha no es menos importante: lo que no entra también hay que decidirlo, porque un criterio que sólo dice qué sí cuenta deja un hueco por donde se cuela todo lo demá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enta-oportunidad.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se cuenta y qué no: la unidad de medida]]></a:t>
            </a:r>
          </a:p>
        </p:txBody>
      </p:sp>
      <p:sp>
        <p:nvSpPr>
          <p:cNvPr id="8" name=""/>
          <p:cNvSpPr txBox="1"/>
          <p:nvPr/>
        </p:nvSpPr>
        <p:spPr>
          <a:xfrm>
            <a:off x="514350" y="15430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oy te escribieron cuatro personas: una pide el precio de un producto que ya vendes en el mostrador; otra pregunta si haces envíos a otro estado y deja su número; un cliente que ya te compró pide garantía de lo que le vendiste; y un proveedor te manda su catálogo. ¿Cuántas oportunidades cuentas para este periodo?]]></a:t>
            </a:r>
          </a:p>
        </p:txBody>
      </p:sp>
      <p:sp>
        <p:nvSpPr>
          <p:cNvPr id="9" name=""/>
          <p:cNvSpPr txBox="1"/>
          <p:nvPr/>
        </p:nvSpPr>
        <p:spPr>
          <a:xfrm>
            <a:off x="666750" y="36385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atro: toda persona que te escribe es una oportunid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es: todas menos la del proveedor, porque un proveedor no es cliente.]]></a:t>
            </a:r>
          </a:p>
        </p:txBody>
      </p:sp>
      <p:sp>
        <p:nvSpPr>
          <p:cNvPr id="8" name=""/>
          <p:cNvSpPr txBox="1"/>
          <p:nvPr/>
        </p:nvSpPr>
        <p:spPr>
          <a:xfrm>
            <a:off x="666750" y="191452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os: la que deja su número. La del mostrador ya quedó atendida en el momento, la garantía es servicio a un cliente que ya compró y el catálogo te lo manda alguien que te vende a ti.]]></a:t>
            </a:r>
          </a:p>
        </p:txBody>
      </p:sp>
      <p:sp>
        <p:nvSpPr>
          <p:cNvPr id="9" name=""/>
          <p:cNvSpPr txBox="1"/>
          <p:nvPr/>
        </p:nvSpPr>
        <p:spPr>
          <a:xfrm>
            <a:off x="666750" y="2924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sólo la de los envíos, porque es la única que además dejó un dato y no tiene nada que ver con un cliente existen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cifras del embudo y la regla del perio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embudo se mide con cinco cifras, no con veinte. La primera son las entradas: cuántas oportunidades nuevas entraron en el periodo. La segunda, cuántas de esas llegaron a cotización. La tercera, cuántas se convirtieron en pedido. La cuarta, cuántas se entregaron. Y la quinta, cuántas volvieron a comprar por su cuen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cifras del embudo y la regla del perio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quinta es la que separa el embudo de una lista. Un negocio que cuenta hasta la venta sabe cómo le fue este mes. Un negocio que cuenta la recompra sabe si lo que hizo funciona después de que el cliente se fue: si la recompra no aparece, quizá la entrega o el seguimiento están fallando, aunque las ventas del mes se vean bi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cifras del embudo y la regla del perio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dos reglas que hacen comparables tus cifras. La primera es el periodo: mides un mes, o una quincena, o una semana, pero siempre la misma ventana, y comparas contra el mismo periodo anterior. Si cambias la ventana cada vez, cualquier diferencia es ruido. La segunda es más aburrida y más importante: al conteo sólo entra lo que ya pasó. Una oportunidad que «está en camino» no cuenta; cuenta cuando existe el dato que la prueba. Contar antes de que ocurra es como escribir el resultado antes de jug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cifras del embudo y la regla del periodo · Ejemplo resuelto (caso inventado para el ejercicio): el embudo de la Panadería La Espiga · Paso 1 de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negocio, el periodo y la regla de entrad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nadería La Espiga (nombre y cifras inventados para el ejercicio) vende pan al público en el mostrador y pan a seis restaurantes y cafeterías. El dueño decide medir el mes de marzo y escribe su regla antes de contar: entra toda persona que llama, escribe o aparece en el mostrador preguntando por el pan y deja teléfono o el nombre del negocio. De una etapa a otra sólo se avanza con evidencia: pedido sugerido entregado, pedido confirmado con fecha, entrega hech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cifras del embudo y la regla del periodo · Ejemplo resuelto (caso inventado para el ejercicio): el embudo de la Panadería La Espiga · Paso 2 de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s entrada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arzo entraron 63 oportunidades: 41 del mostrador y 22 de llamadas y mensajes. El dueño no cuenta las veces que alguien preguntó sólo por el horario, ni los mensajes de un proveedor que manda su catálogo, ni los reclamos de dos clientes que ya compraban. Eso no es ruido por capricho: son filas que no se pueden volver a localizar ni compar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cifras del embudo y la regla del periodo · Ejemplo resuelto (caso inventado para el ejercicio): el embudo de la Panadería La Espiga · Paso 3 de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primera caíd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as 63 entradas, 28 llegaron a cotización: el dueño les mandó un pedido sugerido con precio y fecha de entrega. Las 35 que no llegaron son la primera fuga. Al revisar las fichas, 19 personas no contestaron el mensaje, 11 pidieron algo que no era un pedido completo y no volvieron a escribir, y 5 no dejaron forma de contactarlas. Cada grupo se atiende distinto: uno es un tema de seguimiento, otro de pedido sugerido y otro de registr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cifras del embudo y la regla del periodo · Ejemplo resuelto (caso inventado para el ejercicio): el embudo de la Panadería La Espiga · Paso 4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segunda caíd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as 28 cotizaciones, 11 se convirtieron en pedido con fecha de entrega. Las 17 que no avanzaron: 9 pidieron más tiempo sin dar un día, 5 no contestaron y 3 pidieron un pedido distinto al que se les cotizó. Aquí la fuga ya no es de entrada: es de cierre, y se ve en un solo mes, con nombres y con fech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cifras del embudo y la regla del periodo · Ejemplo resuelto (caso inventado para el ejercicio): el embudo de la Panadería La Espiga · Paso 5 de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tercera caída y la recompr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os 11 pedidos, 10 se entregaron y 1 no llegó a tiempo. De los 10 que recibieron su pedido, 4 volvieron a pedir en el mes siguiente y 6 no. El dueño revisa esas seis: cuatro dijeron que ya cambiaron de panadería y dos no contestaron el mensaje de seguimiento. El número de recompra es pequeño, pero es el único que dice algo sobre lo que pasó después de la entreg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cifras del embudo y la regla del periodo · Ejemplo resuelto (caso inventado para el ejercicio): el embudo de la Panadería La Espiga · Paso 6 de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Dónde está la fuga más grand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s cifras a la vista, la fuga más grande no está al final: de 63 oportunidades se quedaron 35 en la primera etapa, 17 en la segunda y 1 en la tercera. El trabajo del mes siguiente no es cerrar más ventas: es entender por qué 19 personas no contestaron un pedido sugerido que ya estaba listo y que les llegó en un solo mensaj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cifras del embudo y la regla del periodo · Ejemplo resuelto (caso inventado para el ejercicio): el embudo de la Panadería La Espiga · Paso 7 de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el dueño cambió y lo que no puede afirmar]]></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ueño cambió una sola cosa: el pedido sugerido ahora se manda con dos opciones de fecha y con una pregunta al final («¿te lo dejamos para el martes o el jueves?»). Al mes siguiente mide lo mismo, con la misma regla, y compara. El ejercicio no dice que esto vaya a funcionar: dice que al mes siguiente hay un número propio con el cual comparar. Si el número no mejora, la conclusión no es que la idea era mala, sino que hay que probar otra cos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cinco cifras del embudo y la regla del perio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marzo tu negocio tuvo 40 oportunidades y en abril 25. Como el número bajó, tu embudo se está cayen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se escapan: leer las caíd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el embudo es la mitad del trabajo. La otra mitad es leer las caídas, y ahí hay dos números que se confunden.]]></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o es la caída en bruto: cuántas oportunidades se quedaron atrás. Es un número grande y dice dónde hay más gente detenida. El segundo es la tasa de avance: de cada diez oportunidades de una etapa, cuántas pasaron a la siguiente. Es un número pequeño y dice en qué etapa se te está yendo la gente en propor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se escapan: leer las caíd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juntos cambian la decisión. Si de 63 entradas pasan 28 a cotización, tienes 35 personas detenidas en la puerta: en volumen, el trabajo más grande está en el primer paso. Pero si de esas 28 cotizaciones sólo cierran 7, en proporción se te está yendo la gente justo después de cotizar, aunque el número bruto sea más chico. Un dueño que sólo mira el número bruto arregla la etapa más ruidosa; uno que sólo mira la tasa puede pasar semanas puliendo un tramo donde apenas pasa gen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se escapan: leer las caíd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tura útil es usar los dos: empiezas por donde la caída en bruto te dice que hay más personas detenidas, y revisas con más cuidado la etapa donde la tasa te dice que se te va más proporción. Y una regla más: la fuga no se mide una vez. Una fuga de un mes puede ser el mes más fácil del añ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se escapan: leer las caíd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ifras de la izquierda son las cinco del conteo; las de la derecha son las diferencias entre etapas. La lectura doble —número grande en la primera etapa, proporción grande en la segunda— es la que dice dónde trabajar primero.]]></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uga-mayor.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se escapan: leer las caíd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mes entran 100 oportunidades, 20 llegan a cotización y de esas 20 cierran 6. La fuga más grande está en la última etapa, entre cotizaciones y venta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ónde se escapan: leer las caíd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embudo de tu mes: entran 50 oportunidades, 20 llegan a cotización y 9 cierran venta. ¿Dónde está la fuga más grande y qué haces con ese dat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la etapa final, porque de 20 cotizaciones sólo cierran 9. Hay que mejorar el cierre.]]></a:t>
            </a:r>
          </a:p>
        </p:txBody>
      </p:sp>
      <p:sp>
        <p:nvSpPr>
          <p:cNvPr id="10" name=""/>
          <p:cNvSpPr txBox="1"/>
          <p:nvPr/>
        </p:nvSpPr>
        <p:spPr>
          <a:xfrm>
            <a:off x="666750" y="334327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la primera etapa, porque 30 de las 50 entradas ni siquiera llegan a cotización. Ahí está el número más grande de personas detenidas, y conviene revisar cómo y cuándo se hace la primera respues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las dos etapas por igual, porque en cada una se pierde la mitad.]]></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ninguna: nueve ventas es un mes normal y no hay nada que revis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confund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ortunidad, conversación, cotización y venta no son la misma cosa, y cuando se cuentan como si lo fueran el embudo miente.]]></a:t>
            </a:r>
          </a:p>
        </p:txBody>
      </p:sp>
      <p:sp>
        <p:nvSpPr>
          <p:cNvPr id="8" name=""/>
          <p:cNvSpPr txBox="1"/>
          <p:nvPr/>
        </p:nvSpPr>
        <p:spPr>
          <a:xfrm>
            <a:off x="514350" y="195262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versación es cualquier habla, incluidas las de pasillo: puede no dejar ningún dato y no cuenta. Una oportunidad es una conversación que dejó forma de volver a encontrar a la persona. Una cotización es una oportunidad a la que ya le entregaste un precio y un alcance. Y una venta es una cotización que se convirtió en pedido con fecha. Cada paso tiene una evidencia, y la evidencia es lo que separa una etapa de una opin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confund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segunda confusión más fina y más dañina: creer que las etapas son estados fijos. No lo son. Una oportunidad puede retroceder: alguien pidió cotización, no compró y volvió a preguntar al mes siguiente. La regla es que sólo se avanza con evidencia, y que una oportunidad que retrocede se cuenta donde está, no donde estuvo. Si la dejas en la etapa de donde vino, tu conteo va a mostrar un embudo más sano de lo que es, y vas a revisar la etapa equivocad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aso con la etapa o el estad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e escriben preguntando el precio de un producto y dejan su número]]></a:t>
            </a:r>
          </a:p>
        </p:txBody>
      </p:sp>
      <p:sp>
        <p:nvSpPr>
          <p:cNvPr id="11" name=""/>
          <p:cNvSpPr txBox="1"/>
          <p:nvPr/>
        </p:nvSpPr>
        <p:spPr>
          <a:xfrm>
            <a:off x="514350" y="2933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e mandas un pedido sugerido con precio y fecha de entrega]]></a:t>
            </a:r>
          </a:p>
        </p:txBody>
      </p:sp>
      <p:sp>
        <p:nvSpPr>
          <p:cNvPr id="12"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firma el pedido y quedan de acuerdo la entrega]]></a:t>
            </a:r>
          </a:p>
        </p:txBody>
      </p:sp>
      <p:sp>
        <p:nvSpPr>
          <p:cNvPr id="13" name=""/>
          <p:cNvSpPr txBox="1"/>
          <p:nvPr/>
        </p:nvSpPr>
        <p:spPr>
          <a:xfrm>
            <a:off x="514350" y="3638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cibe el pan y no vuelve a comprar en dos meses]]></a:t>
            </a:r>
          </a:p>
        </p:txBody>
      </p:sp>
      <p:sp>
        <p:nvSpPr>
          <p:cNvPr id="14" name=""/>
          <p:cNvSpPr txBox="1"/>
          <p:nvPr/>
        </p:nvSpPr>
        <p:spPr>
          <a:xfrm>
            <a:off x="514350" y="3990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uelve a preguntar porque no compró la vez pasa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tización: la oportunidad ya recibió un precio y un alcance]]></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do: la cotización se convirtió en pedido con fech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n recompra: la venta existe, pero el cliente no repitió]]></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troceso: la oportunidad no avanzó y sigue en su etap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Oportunidad: hubo contacto y hay forma de volver a escribirl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situaciones: ¿entran al embudo o no entra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ntra al embud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entra al embu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e escriben preguntando por un producto y dejan su teléfono.]]></a:t>
            </a:r>
          </a:p>
        </p:txBody>
      </p:sp>
      <p:sp>
        <p:nvSpPr>
          <p:cNvPr id="13" name=""/>
          <p:cNvSpPr txBox="1"/>
          <p:nvPr/>
        </p:nvSpPr>
        <p:spPr>
          <a:xfrm>
            <a:off x="514350" y="3333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cliente que ya te compró llama por la garantía de lo que le vendist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parece en el mostrador a preguntar si tienes pan de caja y no deja dato.]]></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 proveedor te manda su catálogo para que le vendas.]]></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a persona llama, pregunta por la clave de un producto y da el nombre de su negocio.]]></a:t>
            </a:r>
          </a:p>
        </p:txBody>
      </p:sp>
      <p:sp>
        <p:nvSpPr>
          <p:cNvPr id="10" name=""/>
          <p:cNvSpPr txBox="1"/>
          <p:nvPr/>
        </p:nvSpPr>
        <p:spPr>
          <a:xfrm>
            <a:off x="514350" y="2933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lguien le pregunta a un compañero por un producto que no vendes.]]></a:t>
            </a:r>
          </a:p>
        </p:txBody>
      </p:sp>
      <p:sp>
        <p:nvSpPr>
          <p:cNvPr id="11" name=""/>
          <p:cNvSpPr txBox="1"/>
          <p:nvPr/>
        </p:nvSpPr>
        <p:spPr>
          <a:xfrm>
            <a:off x="514350" y="3295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Te dejan un mensaje pidiendo que le avises cuando llegue el lote.]]></a:t>
            </a:r>
          </a:p>
        </p:txBody>
      </p:sp>
      <p:sp>
        <p:nvSpPr>
          <p:cNvPr id="12"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dueño ve el local lleno y no sabe de dónde vinieron esas personas.]]></a:t>
            </a:r>
          </a:p>
        </p:txBody>
      </p:sp>
      <p:sp>
        <p:nvSpPr>
          <p:cNvPr id="13" name=""/>
          <p:cNvSpPr txBox="1"/>
          <p:nvPr/>
        </p:nvSpPr>
        <p:spPr>
          <a:xfrm>
            <a:off x="514350" y="4324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oportunidad entra al embudo cuando alguien se puso en contacto por tu producto o servicio y dejó un ___ para volver a contactarla. De etapa a etapa sólo se avanza con una ___: un pedido sugerido, un pedido confirmado o una entrega. Comparar tu periodo contra el ___ periodo anterior es lo que hace ___ tus número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del embudo cada perio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dición sirve si la haces siempre igual y si la haces pronto. Por eso el método tiene cinco pasos.]]></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Cada contacto queda en una fila el mismo día, con la fecha y una línea de lo que pidió la persona. No «mañana lo hago»: lo que no se anota el día, no existe.]]></a:t>
            </a:r>
          </a:p>
        </p:txBody>
      </p:sp>
      <p:sp>
        <p:nvSpPr>
          <p:cNvPr id="9" name=""/>
          <p:cNvSpPr txBox="1"/>
          <p:nvPr/>
        </p:nvSpPr>
        <p:spPr>
          <a:xfrm>
            <a:off x="514350" y="3019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 La fila pasa a una etapa con un criterio escrito: si tiene un pedido sugerido entregado, está en cotización; si tiene un pedido confirmado con fecha, está en pedido; si ya se entregó, está en entreg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del embudo cada perio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 Al cierre del periodo sumas las filas por etapa y las escribes en cinco casillas. Cinco números, ni uno más.]]></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 Comparas contra el periodo anterior y miras dos cosas: dónde se perdieron más personas y en qué etapa se te va más proporción.]]></a:t>
            </a:r>
          </a:p>
        </p:txBody>
      </p:sp>
      <p:sp>
        <p:nvSpPr>
          <p:cNvPr id="9" name=""/>
          <p:cNvSpPr txBox="1"/>
          <p:nvPr/>
        </p:nvSpPr>
        <p:spPr>
          <a:xfrm>
            <a:off x="514350" y="3019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rige. Eliges una sola cosa que cambiar y la cambias. Una sola, porque si cambias cinco no sabrás cuál de las cinco a la vez. El resultado no se puede lee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del embudo cada perio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hace que esto no se convierta en burocracia: en la revisión no cambias la manera de vender, sólo decides dónde trabajar el periodo que viene. Y el orden importa: primero se cuentan las cifras del periodo anterior, después se elige el movimiento y al final se aplica. Contar antes de actuar es lo que separa una mejora de una coincidenci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del embudo cada peri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última columna es la que convierte un archivo en trabajo: dice qué va a pasar mañana, con día y hora. Un registro sin siguiente paso es un archivo; con siguiente paso, es una lista de trabaj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ablero-embud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revisión del embudo cada period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pasos de la revisión del embud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lasificar la fila en su etapa con un criterio escrit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tar las filas al cierre del periodo y escribir las cinco cifras]]></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arar con el periodo anterior y leer dónde se perdieron más persona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egir un solo cambio para el periodo que viene y aplicarl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r el contacto del día con la fecha y lo que pidió]]></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Ejemplo resuelto (caso inventado para el ejercicio): la primera revisión que sale de un papel · Paso 1 de 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punto de partid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nadería La Espiga (nombre y cifras inventados para el ejercicio) llevaba ocho meses contando a mano, en el celular, las llamadas del día. Sabía cuántas llamadas había, pero no en qué etapa se quedaban ni por qué. El dueño decide cambiar una sola cosa: una hoja con cinco columnas que todos los que atienden llenan. No en la libreta de cada uno: en la misma hoj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Ejemplo resuelto (caso inventado para el ejercicio): la primera revisión que sale de un papel · Paso 2 de 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s cinco columna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cha: el día del contacto. Oportunidad: el nombre y un solo dato para volver a escribir (un teléfono, un correo o el nombre del negocio). Etapa: la etapa actual, según el criterio escrito. Evidencia: por qué está en esa etapa (el pedido sugerido enviado, el pedido confirmado con fecha, la entrega hecha). Siguiente paso: qué toca y cuándo, escrito con día y hora. Ese último renglón es el que convierte un registro en trabaj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Ejemplo resuelto (caso inventado para el ejercicio): la primera revisión que sale de un papel · Paso 3 de 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primera quincena con la hoj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quincena dejó 41 filas. Al contar: 41 entradas, 14 cotizaciones, 5 pedidos, 5 entregas y 1 recompra. Y en la columna de evidencia, 9 filas tenían un pedido sugerido sin respuesta, 5 tenían un pedido confirmado con fecha y 1 tenía una entrega sin anotar. Ese último renglón, el de la entrega sin anotar, es la clase de hueco que un conteo escond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Ejemplo resuelto (caso inventado para el ejercicio): la primera revisión que sale de un papel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lectur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úmero grande estaba en la primera etapa: 27 filas se quedaron sin llegar a cotización. La lectura fina estaba en la columna de evidencia: 9 pedidos sugeridos sin respuesta en dos semanas. El dueño no cambió el precio ni el pan: cambió la hora en que contestaba y mandó el pedido sugerido con dos opciones de fech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Ejemplo resuelto (caso inventado para el ejercicio): la primera revisión que sale de un papel · Paso 5 de 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con una quincena no se puede concluir]]></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stá la honestidad del método: con dos semanas no se puede afirmar nada. La primera hoja sirve para encontrar la pregunta correcta, no para demostrar que el cambio funcionó. Para eso hacen falta varios periodos con la misma regla y el periodo anterior como comparación. Un dueño que cambia cinco cosas y una sola quincena no sabe nada; sólo tiene la sensación de que mejoró.]]></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Ejemplo resuelto (caso inventado para el ejercicio): la primera revisión que sale de un papel · Paso 6 de 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siguiente period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mes siguiente se cuentan las mismas cinco cifras con la misma regla y se comparan con el mes anterior. Si el número de cotizaciones subió, la conclusión sigue sin ser automática: también pudo cambiar el mes. Lo que sí puedes decir es que tu pregunta dejó de ser «¿por qué no vendo?» y pasó a ser «¿qué cambió en mi primera respuesta?». Eso ya es un negocio que puede repeti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revisión del embudo cada perio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revisión de mes, alguien del equipo escribió estas seis frases en la hoja de nota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traron 40 personas este mes, así que las 40 son oportunidades del embud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 40 personas, 6 compraron, así que uno de cada diez compra. Ése es nuestro númer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o cada contacto el mismo día, con la fecha y un solo dato para volver a escribirl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el precio no cambió, el embudo tampoco se movió: no hay nada que medi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aro la quincena contra la quincena anterior con la misma regla, porque si cambio la ventana no sé qué cambió.»]]></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o que importa es cuántas ventas hizo el equipo; las oportunidades son un detall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revisión del embudo cada period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Levanta el registro de tu propia quincena y escríbelo antes de leer la pista: las cinco cifras (entradas, cotizaciones, pedidos, entregas y recompras), la etapa donde se perdieron más personas y la etapa donde se te va más proporció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9]]></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redacta tu regla de entrada con tus propias palabras y una evidencia para cada etapa. Si todavía no llevas el registro, hazlo con el caso ficticio de la panadería del ejemplo. No pegues nombres, teléfonos ni datos de tus clientes: lo que se entrega son conteos y reglas, no datos de personas.]]></a:t>
            </a:r>
          </a:p>
        </p:txBody>
      </p:sp>
      <p:sp>
        <p:nvSpPr>
          <p:cNvPr id="8" name=""/>
          <p:cNvSpPr txBox="1"/>
          <p:nvPr/>
        </p:nvSpPr>
        <p:spPr>
          <a:xfrm>
            <a:off x="514350" y="30575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mpieza por la etapa donde hay más personas detenidas, no por la última. Y si te falta un dato, escribe «no lo tengo» en lugar de estimar: un número inventado en tu tablero es peor que un hueco, porque después lo comparas como si fuera real.]]></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del embudo cada periodo · Memoria: palabra y defin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9]]></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219325"/>
                <a:gridCol w="5895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 por tu producto o servicio, sin cierre, con un dato para volver a escribir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de una oportunidad, demostrado por una evidencia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bu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o de oportunidades por etapa, de la más ancha a la más ango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ortunidad que se quedó en una etapa sin avan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del embudo cada periodo · Memoria: palabra y defin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9]]></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2219325"/>
                <a:gridCol w="5895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ída en bru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oportunidades se quedaron atrás, en 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sa de av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cada diez de una etapa, cuántas pasaron a l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entana de tiempo que mides siempre ig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ato que demuestra en qué etapa está una 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Memoria: palabra y definición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ven-r03-oa01"/>
              </a:rPr>
              <a:t><![CDATA[Abrir el juego en el O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Tarjetas de repaso rápido · Tarjeta 1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enta como una oportunidad?]]></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Tarjetas de repaso rápido · Tarjeta 1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ersona que se puso en contacto por tu producto o servicio, a la que todavía no le has cerrado nada y que dejó un dato para volver a escribirl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Tarjetas de repaso rápido · Tarjeta 2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inco cifras de un embud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Tarjetas de repaso rápido · Tarjeta 2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tradas, cotizaciones, pedidos, entregas y recompras. La quinta es la que dice si lo que hiciste funciona después de que el cliente se fu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Tarjetas de repaso rápido · Tarjeta 3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caída en bruto y tasa de avanc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Tarjetas de repaso rápido · Tarjeta 3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aída en bruto dice cuántos se quedaron; la tasa de avance dice, de cada diez de una etapa, cuántos pasaron a la siguiente. Se necesitan las do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Tarjetas de repaso rápido · Tarjeta 4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periodo tiene que ser siempre el mism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Tarjetas de repaso rápido · Tarjeta 4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i cambias la ventana, cualquier diferencia es ruido y no sabrás qué cambió.]]></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Tarjetas de repaso rápido · Tarjeta 5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fug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Tarjetas de repaso rápido · Tarjeta 5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oportunidad que se quedó en una etapa sin avanzar. No es un cliente que se arrepintió: es una oportunidad que nadie movió.]]></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Tarjetas de repaso rápido · Tarjeta 6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anota el contacto el mismo dí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Tarjetas de repaso rápido · Tarjeta 6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o que no se anota el día se pierde: la memoria confunde fechas, y lo que no se registra, no exist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Tarjetas de repaso rápido · Tarjeta 7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viene cambiar varias cosas al mismo tiempo?]]></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del embudo cada periodo · Tarjetas de repaso rápido · Tarjeta 7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n cada revisión se cambia una sola cosa, para que al siguiente corte se pueda saber qué causó el cambi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oportunidad]]></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period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fug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fuga]]></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1" name=""/>
          <p:cNvSpPr txBox="1"/>
          <p:nvPr/>
        </p:nvSpPr>
        <p:spPr>
          <a:xfrm>
            <a:off x="514350" y="26289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sabes qué cuenta como una oportunidad, tienes las cinco cifras de tu embudo y puedes decir en qué etapa se pierde más gente. Siguiente paso de la ruta: qué ve el cliente cuando mira el precio y por qué el descuento no es lo único que pes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glosario y al ejemplo de la panadería. Casi siempre el fallo está en el criterio: si no escribes la regla de entrada y la evidencia de cada etapa, el conteo cambia según el día y no hay nada que comparar.]]></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s qué cuenta como oportunidad y lo dejas escrito como una regla, con el dato que exige para entr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vantas las cinco cifras de tu embudo en un registro de una fila por oportunidad, con la fecha del dí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la caída en bruto de la tasa de avance y usas las dos para decidir dónde trabajar.]]></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as la etapa donde se pierde el mayor número de oportunidades con tu número a la vista, sin inventar un promedio ajeno.]]></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s tu embudo con una periodicidad fija, contra el mismo periodo anterior y cambiando una sola cosa por vez.]]></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s que un embudo sólo sirve si se cuenta: lo que no se registra no se puede mejorar con método.]]></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de est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sirve para un negocio que vende por su cuenta: un local, un taller, un servicio que se agenda, una venta que se cotiza y se entrega. Funciona igual en un negocio que vende en línea, con una diferencia: la conversación ocurre por escrito y el registro se llena más rápido.]]></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de est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e tal cual para dos cosas. La primera es la venta a empresas: ahí el ciclo es más largo, hay más intermediarios y las etapas duran meses en lugar de días. El mismo embudo aplica, pero cada oportunidad necesita su fecha de seguimiento y el periodo de comparación tiene que ser más largo. La segunda es el negocio que vende sin dejar registro: un local que cobra y no anota nada no tiene un embudo, tiene memoria. Y la memoria no se puede medir.]]></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de est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advertencia sobre el alcance de esta lección: aquí no hay metas, ni promedios del sector, ni un número de cierre que debas lograr. Lo que hay es un criterio de conteo y un procedimiento de revisión. El número que describes es tuyo, sale de tu registro y se compara contigo mismo; lo que esta lección te da es la forma de obtenerlo y la pregunta correcta para preguntarle.]]></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0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2026-10.]]></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09]]></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3171825"/>
                <a:gridCol w="2457450"/>
                <a:gridCol w="2486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dónde viene la metáfora del embudo y por qué se usa para contar v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Embu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no dice nada de tu negocio ni de tus cif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n México se registran las unidades económicas con su actividad y su ub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EGI: DENUE, Directorio de Unidades Económ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unidades existentes, no de intenciones comerc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09]]></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3171825"/>
                <a:gridCol w="2457450"/>
                <a:gridCol w="2486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guarda un CRM y para qué sirve frente a una hoja de cál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CRM]]></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rramienta; la lección no pide que compres ningu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cifras, los nombres y las cuenta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porcentajes, metas y promedios del sec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cción no los usa: cada número sale de tu propio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negocio tiene los suyos y no son compar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0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Embudo"/>
              </a:rPr>
              <a:t><![CDATA[Wikipedia en español: Embudo, la palabra y el objeto de la metáfora]]></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o y fíjate en el objeto físico: de una boca ancha a una salida angosta. Así se entiende por qué la etapa más ancha es la que más personas puede contener.]]></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inegi.org.mx/programas/denue/"/>
              </a:rPr>
              <a:t><![CDATA[INEGI: DENUE, el directorio de unidades económicas]]></a:t>
            </a:r>
          </a:p>
        </p:txBody>
      </p:sp>
      <p:sp>
        <p:nvSpPr>
          <p:cNvPr id="10" name=""/>
          <p:cNvSpPr txBox="1"/>
          <p:nvPr/>
        </p:nvSpPr>
        <p:spPr>
          <a:xfrm>
            <a:off x="514350" y="25908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ver la diferencia entre contar unidades que existen y contar intenciones: el directorio registra lo que ya está instalado, no lo que alguien quiere comprar.]]></a:t>
            </a:r>
          </a:p>
        </p:txBody>
      </p:sp>
      <p:sp>
        <p:nvSpPr>
          <p:cNvPr id="11" name=""/>
          <p:cNvSpPr txBox="1"/>
          <p:nvPr/>
        </p:nvSpPr>
        <p:spPr>
          <a:xfrm>
            <a:off x="514350" y="3486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es.wikipedia.org/wiki/CRM"/>
              </a:rPr>
              <a:t><![CDATA[Wikipedia en español: CRM, la herramienta que guardaría tu embudo]]></a:t>
            </a:r>
          </a:p>
        </p:txBody>
      </p:sp>
      <p:sp>
        <p:nvSpPr>
          <p:cNvPr id="12" name=""/>
          <p:cNvSpPr txBox="1"/>
          <p:nvPr/>
        </p:nvSpPr>
        <p:spPr>
          <a:xfrm>
            <a:off x="514350" y="38576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mpara lo que dice aquí con tu hoja de cinco columnas: casi todo lo que un CRM guarda es exactamente esto, y con la diferencia de que la hoja la escribes hoy.]]></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El embudo de un negocio»: «El precio que el cliente ve de verdad», la ruta siguiente del curso «El proceso de venta, etapa por etapa». Lo que queda aquí —contar las oportunidades, medir las etapas y ver dónde se escapan— también decide la venta; sólo que ahora del lado del cliente. Esta lección te dejó el criterio y el instrumento de medición; la siguiente los lleva al precio total que el cliente ve cuando compara, que es donde se decide una parte de las fugas que hoy sólo cuenta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3-oa01"/>
              </a:rPr>
              <a:t><![CDATA[El embudo de un nego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tu tarea sale hoy: levanta el registro de tu última quincena o de tu última semana, escribe las cinco cifras y marca la etapa donde se te perdieron más personas. Ese número es tuyo y no lo vas a comparar con el de nadie: te sirve para compararte contigo mismo en el siguiente periodo. Y si al contarlo descubres que casi todas tus oportunidades se quedan en la misma etapa, ya sabes dónde hay que trabajar la próxima semana. Eso es la diferencia entre trabajar y tener la sensación de que nada pa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2026-10-25T02:24:26Z</dcterms:created>
  <dcterms:modified xsi:type="dcterms:W3CDTF">2026-10-25T02:24:26Z</dcterms:modified>
  <dc:title>El embudo de un negocio</dc:title>
  <dc:description>Presentación editable del OA «El embudo de un negocio». Enlace: https://marketing.lumbre.lat/object/mkt-ven-r03-oa01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