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notesSlides/notesSlide80.xml" ContentType="application/vnd.openxmlformats-officedocument.presentationml.notesSlide+xml"/>
  <Override PartName="/ppt/slides/slide81.xml" ContentType="application/vnd.openxmlformats-officedocument.presentationml.slide+xml"/>
  <Override PartName="/ppt/notesSlides/notesSlide81.xml" ContentType="application/vnd.openxmlformats-officedocument.presentationml.notesSlide+xml"/>
  <Override PartName="/ppt/slides/slide82.xml" ContentType="application/vnd.openxmlformats-officedocument.presentationml.slide+xml"/>
  <Override PartName="/ppt/notesSlides/notesSlide82.xml" ContentType="application/vnd.openxmlformats-officedocument.presentationml.notesSlide+xml"/>
  <Override PartName="/ppt/slides/slide83.xml" ContentType="application/vnd.openxmlformats-officedocument.presentationml.slide+xml"/>
  <Override PartName="/ppt/notesSlides/notesSlide83.xml" ContentType="application/vnd.openxmlformats-officedocument.presentationml.notesSlide+xml"/>
  <Override PartName="/ppt/slides/slide84.xml" ContentType="application/vnd.openxmlformats-officedocument.presentationml.slide+xml"/>
  <Override PartName="/ppt/notesSlides/notesSlide84.xml" ContentType="application/vnd.openxmlformats-officedocument.presentationml.notesSlide+xml"/>
  <Override PartName="/ppt/slides/slide85.xml" ContentType="application/vnd.openxmlformats-officedocument.presentationml.slide+xml"/>
  <Override PartName="/ppt/notesSlides/notesSlide85.xml" ContentType="application/vnd.openxmlformats-officedocument.presentationml.notesSlide+xml"/>
  <Override PartName="/ppt/slides/slide86.xml" ContentType="application/vnd.openxmlformats-officedocument.presentationml.slide+xml"/>
  <Override PartName="/ppt/slides/slide87.xml" ContentType="application/vnd.openxmlformats-officedocument.presentationml.slide+xml"/>
  <Override PartName="/ppt/notesSlides/notesSlide87.xml" ContentType="application/vnd.openxmlformats-officedocument.presentationml.notesSlide+xml"/>
  <Override PartName="/ppt/slides/slide88.xml" ContentType="application/vnd.openxmlformats-officedocument.presentationml.slide+xml"/>
  <Override PartName="/ppt/notesSlides/notesSlide88.xml" ContentType="application/vnd.openxmlformats-officedocument.presentationml.notesSlide+xml"/>
  <Override PartName="/ppt/slides/slide89.xml" ContentType="application/vnd.openxmlformats-officedocument.presentationml.slide+xml"/>
  <Override PartName="/ppt/notesSlides/notesSlide89.xml" ContentType="application/vnd.openxmlformats-officedocument.presentationml.notesSlide+xml"/>
  <Override PartName="/ppt/slides/slide90.xml" ContentType="application/vnd.openxmlformats-officedocument.presentationml.slide+xml"/>
  <Override PartName="/ppt/notesSlides/notesSlide90.xml" ContentType="application/vnd.openxmlformats-officedocument.presentationml.notesSlide+xml"/>
  <Override PartName="/ppt/slides/slide91.xml" ContentType="application/vnd.openxmlformats-officedocument.presentationml.slide+xml"/>
  <Override PartName="/ppt/notesSlides/notesSlide91.xml" ContentType="application/vnd.openxmlformats-officedocument.presentationml.notesSlide+xml"/>
  <Override PartName="/ppt/slides/slide92.xml" ContentType="application/vnd.openxmlformats-officedocument.presentationml.slide+xml"/>
  <Override PartName="/ppt/slides/slide93.xml" ContentType="application/vnd.openxmlformats-officedocument.presentationml.slide+xml"/>
  <Override PartName="/ppt/notesSlides/notesSlide93.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 id="345" r:id="rId92"/>
    <p:sldId id="346" r:id="rId93"/>
    <p:sldId id="347" r:id="rId94"/>
    <p:sldId id="348" r:id="rId9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slide" Target="slides/slide82.xml"/>
  <Relationship Id="rId85" Type="http://schemas.openxmlformats.org/officeDocument/2006/relationships/slide" Target="slides/slide83.xml"/>
  <Relationship Id="rId86" Type="http://schemas.openxmlformats.org/officeDocument/2006/relationships/slide" Target="slides/slide84.xml"/>
  <Relationship Id="rId87" Type="http://schemas.openxmlformats.org/officeDocument/2006/relationships/slide" Target="slides/slide85.xml"/>
  <Relationship Id="rId88" Type="http://schemas.openxmlformats.org/officeDocument/2006/relationships/slide" Target="slides/slide86.xml"/>
  <Relationship Id="rId89" Type="http://schemas.openxmlformats.org/officeDocument/2006/relationships/slide" Target="slides/slide87.xml"/>
  <Relationship Id="rId90" Type="http://schemas.openxmlformats.org/officeDocument/2006/relationships/slide" Target="slides/slide88.xml"/>
  <Relationship Id="rId91" Type="http://schemas.openxmlformats.org/officeDocument/2006/relationships/slide" Target="slides/slide89.xml"/>
  <Relationship Id="rId92" Type="http://schemas.openxmlformats.org/officeDocument/2006/relationships/slide" Target="slides/slide90.xml"/>
  <Relationship Id="rId93" Type="http://schemas.openxmlformats.org/officeDocument/2006/relationships/slide" Target="slides/slide91.xml"/>
  <Relationship Id="rId94" Type="http://schemas.openxmlformats.org/officeDocument/2006/relationships/slide" Target="slides/slide92.xml"/>
  <Relationship Id="rId95" Type="http://schemas.openxmlformats.org/officeDocument/2006/relationships/slide" Target="slides/slide93.xml"/>
  <Relationship Id="rId96" Type="http://schemas.openxmlformats.org/officeDocument/2006/relationships/presProps" Target="presProps.xml"/>
  <Relationship Id="rId97" Type="http://schemas.openxmlformats.org/officeDocument/2006/relationships/viewProps" Target="viewProps.xml"/>
  <Relationship Id="rId98"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Marketin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ven-r05-oa01]]></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ven-r05-oa01]]></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icha de cotización y propuesta» (2 de 5).]]></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icha de cotización y propuesta» (3 de 5).]]></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icha de cotización y propuesta» (4 de 5).]]></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icha de cotización y propuesta» (5 de 5).]]></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imero las palabras, porque la ficha se arma con ellas» (2 de 2).]]></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ven-r05-oa01]]></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ven-r05-oa01]]></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ven-r05-oa01]]></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ven-r05-oa01]]></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s cinco reglas para llenarla» (2 de 3).]]></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s cinco reglas para llenarla» (3 de 3).]]></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La necesidad declarada, escrita con las palabras del cl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ficha abre con la necesidad del cliente en sus palabras: si la primera línea ya es un formulario, el cliente concluye que el resto también lo es y deja de leer. El total llega a su debido tiempo, después del alcance y dentro de la cuenta. La forma de pago y la vigencia van en las condiciones, hacia el cierre de la hoj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Instrucción 1 de la herramienta: «abre con la necesidad del cliente en sus palabras», porque una propuesta que no hace referencia a lo que el cliente dijo se siente como formula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ven-r05-oa01]]></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s cinco reglas para llenarla» (2 de 2).]]></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ven-r05-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marketing.lumbre.lat/object/mkt-ven-r05-oa01]]></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ven-r05-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marketing.lumbre.lat/object/mkt-ven-r05-oa01]]></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ejemplo resuelto: la ficha llena, renglón por renglón» (2 de 3).]]></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ejemplo resuelto: la ficha llena, renglón por renglón» (3 de 3).]]></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inventado para el ejercicio): la ficha llena, campo por camp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8: 1. Encabezado: quién, con quién y cuán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liente: Restaurante Tres Olivos (nombre ficticio). Contacto: el chef de cocina. Fecha de emisión: 12/10/2026. Con la fecha puesta, la vigencia se puede calcular y el documento envejece a la vi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ven-r05-oa01]]></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inventado para el ejercicio): la ficha llena, campo por camp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8: 2. La necesidad, en sus palabr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Que el pan de apertura no se eche a perder antes del servicio». Esa frase abre la ficha y no es adorno: es el criterio con el que el cliente va a leer todo lo demás, y la prueba de que esto no es un formula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ven-r05-oa01]]></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inventado para el ejercicio): la ficha llena, campo por camp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8: 3. Incluye: el alcance con unidad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oce piezas de pan grande por entrega, los jueves a las 7:00. Cantidad (12), unidad (piezas), frecuencia (jueves) y hora (7:00). Cuatro datos que se pueden verificar; ninguno es un adjetiv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ven-r05-oa01]]></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inventado para el ejercicio): la ficha llena, campo por camp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8: 4. No incluye: lo que queda fuera, escri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Reparto a domicilio y cortes a medida. Decirlo ahorra el reclamo de mitad de camino; y si mañana el cliente quiere reparto, eso es una fila nueva en la ficha, con su pre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ven-r05-oa01]]></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inventado para el ejercicio): la ficha llena, campo por camp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8: 5. La cuenta del caso fict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recio unitario: 120 pesos por pieza. Doce piezas por doce pesos dan un subtotal de 1,440 pesos por entrega; sin descuento; total: 1,440 pesos; IVA: incluido, declarado antes del cierre. La cuenta se puede recalcular renglón por rengl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ven-r05-oa01]]></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inventado para el ejercicio): la ficha llena, campo por camp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8: 6. Condiciones: entrega, pago y vig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ntrega los jueves. Pago a 15 días contra entrega. Vigencia de la propuesta: 15 días desde el 12/10/2026. Las condiciones dicen cuándo se cobra y hasta cuándo vale el precio que el cliente está leyen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ven-r05-oa01]]></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inventado para el ejercicio): la ficha llena, campo por camp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7 de 8: 7. Supuesto y siguiente p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upuesto: el volumen se mantiene en 12 piezas por semana; si sube o baja, se recalcula. Siguiente paso: entrega de prueba el 16/10 con 6 piezas, responsable: Ana. La fecha convierte la hoja en una conversación con agen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ven-r05-oa01]]></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inventado para el ejercicio): la ficha llena, campo por camp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8 de 8: 8. Cómo se acepta y control de ver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cliente responde ese mismo correo confirmando el día de entrega, dirigido al contacto que firma la hoja. Versión v1: si el precio o el alcance cambian, se manda la v2; la v1 queda como constancia de lo que se ofreci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ven-r05-oa01]]></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ven-r05-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marketing.lumbre.lat/object/mkt-ven-r05-oa01]]></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440 pesos (tolerancia ±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cuenta del documento es cantidad por precio unitario: doce piezas por 120 pesos dan 1,440 pesos de subtotal. Como el ejemplo no lleva descuento, el total también es 1,440; el IVA va incluido, así que el total a pagar es el mismo número. Si en tu caso el IVA se desglosa, al total se le suma la cuota y el total a pagar queda más alto; en el ejemplo está declarado y eso es lo que impo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Fórmula de la herramienta, tomada de los renglones de precios y totales: cantidades y unidades por precios unitarios, subtotal, descuento (si lo hay), IVA incluido o desglosado, total a pag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ven-r05-oa01]]></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Laboratorio interactivo. Enlace: https://marketing.lumbre.lat/object/mkt-ven-r05-oa01]]></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boratorio de la ficha: piezas, precio unitario, entregas y descuento» (2 de 2).]]></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hace la ficha y qué no: alcances y límites» (2 de 3).]]></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hace la ficha y qué no: alcances y límites» (3 de 3).]]></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Verdad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Verdadero. La ficha ordena la venta: deja por escrito el alcance, la cuenta, las condiciones y el cierre. Pero es una propuesta. Cuando el acuerdo crece, la vía correcta es llevarlo a un contrato revisado por un profesional: el descargo es parte del método, no una formal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ímite declarado por la herramienta: «la ficha es una propuesta, no un contrato firmado: no sustituye la revisión legal de un contrato ni las condiciones que exija tu cl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ven-r05-oa01]]></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Ajustar el supuesto, recalcular y emitir una nueva versión de la ficha con fe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ejemplo suponía un volumen de 12 piezas por semana. Si el supuesto se rompe, se reescribe la hoja: se actualiza la fila de supuestos, se recalcula y se manda la versión dos con fecha. Un descuento se puede negociar, pero es una fila nueva con su propia cuenta, no un reflejo automático. Lo que no se hace es dejar la hoja vieja y corregir en secreto sobre la mar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ímite de la herramienta: «supone que los datos del cliente son correctos; si el volumen cambia, el precio unitario acordado puede dejar de serv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ven-r05-oa01]]></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Alcance → Qué se entrega, con cantidades, unidades y fech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resupuesto → El dinero que el cliente tiene o quiere destin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VA desglosado → El impuesto se muestra aparte y se suma al tot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upuesto → Lo que se da por cierto y se recalcula si camb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Vigencia → Hasta cuándo valen el precio y el alcance escri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clusión → Lo que queda fuera del alcance y del pre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Glosario y campo ocho de la ficha: supuestos y exclusiones declaran lo que depende de información del cliente y lo que el precio no cub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ven-r05-oa01]]></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Relacionar» (2 de 2).]]></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Necesidad del cliente, con su frase → Qué se prome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Qué incluye y qué no incluye → Qué se prome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Cantidades, unidades y precios unitarios → Cuánto se cob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Subtotal, descuento (si lo hay) y total → Cuánto se cob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IVA incluido o desglosado y total a pagar → Cuánto se cob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Siguiente paso con fecha y responsable → Cómo se cier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7. Cómo se acepta: a quién se le manda y qué se necesita → Cómo se cier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os once campos se agrupan en tres bloques: el alcance (qué se promete), la cuenta (cuánto se cobra) y el cierre (cómo se cierra y hasta cuándo va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ven-r05-oa01]]></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6 · Clasificar» (2 de 2).]]></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alcance · presupuesto · supuestos · vigencia · fe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Alcance y presupuesto se confunden todo el tiempo: uno describe el trabajo, el otro describe el bolsillo del cliente. La ficha separa las dos hojas, declara supuestos y exclusiones antes del total y cierra con vigencia y con un siguiente paso que tiene fecha y un nomb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Instrucciones y campos de la herramienta: qué incluye y qué no incluye, condiciones con vigencia, supuestos y exclusiones, y siguiente paso con fecha y respons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ven-r05-oa01]]></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cierre: vigencia, siguiente paso y aceptación» (2 de 3).]]></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cierre: vigencia, siguiente paso y aceptación» (3 de 3).]]></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ven-r05-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marketing.lumbre.lat/object/mkt-ven-r05-oa01]]></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Segundo ejemplo resuelto (caso ficticio inventado para el ejercicio): la cotización que volvió so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1. Lo que se mand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Muebles Delta (nombre ficticio) manda por WhatsApp: 8,500 por el mobiliario, gracias». Un número, sin fecha de emisión, sin unidades, sin condiciones. Caso hipotético para practicar, pero la escena es conoc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ven-r05-oa01]]></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Segundo ejemplo resuelto (caso ficticio inventado para el ejercicio): la cotización que volvió so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2. Lo que hizo el cl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idió precio a dos proveedores más. Recibió otras dos cifras y escogió la más baja sin poder comparar lo que cada una incluye, porque ninguna decía qué inclu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ven-r05-oa01]]></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Segundo ejemplo resuelto (caso ficticio inventado para el ejercicio): la cotización que volvió so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3. Por qué se perdi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orque no era el precio: era la invisibilidad del alcance. El cliente no estaba eligiendo caro versus barato: estaba eligiendo cifra versus cifra. Nadie puede comparar lo que no está escri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ven-r05-oa01]]></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Segundo ejemplo resuelto (caso ficticio inventado para el ejercicio): la cotización que volvió so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4. La misma venta con fi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Necesidad del cliente entrecomillada. Incluye: cuatro módulos con medidas y material; entrega a pie de obra, sin elevación a pisos altos (no incluye). No incluye: servicio de retiro del mobiliario viejo. La cuenta va por módulos, con subtotal, descuento si lo hay, IVA incluido y total a pagar, en cifras ficticias: precio unitario por módulo por cantidad da subtotal; menos descuento da total; el IVA declarado da el total a pag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ven-r05-oa01]]></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Segundo ejemplo resuelto (caso ficticio inventado para el ejercicio): la cotización que volvió so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5. Cierre con fe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ago contra entrega. Vigencia de quince días. Siguiente paso: visita de medición el lunes a las 10:00, con responsable con nombre. Aceptación: por correo dirigido a quien fir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ven-r05-oa01]]></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Segundo ejemplo resuelto (caso ficticio inventado para el ejercicio): la cotización que volvió so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6. Lo que se puede discutir aho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Baja el número de módulos y el subtotal se recalcula en la hoja; cambia el plazo de pago y se mueve una sola fila. Si el cliente muestra la ficha a la competencia, la comparación es renglón por renglón: ahí se gana o se aprende, y con eso la próxima ficha sale mej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ven-r05-oa01]]></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Escribir la necesidad del cliente con su frase → Redactar qué incluye y qué no incluye, con cantidades y unidades → Hacer la cuenta: subtotal, descuento si lo hay, IVA declarado y total → Poner vigencia y siguiente paso con fecha y responsable → Dejar por escrito cómo se acepta: a quién se le manda y qué se necesita → Anotar versión del documento y quién lo envía, y envi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orden sigue la lógica del documento: primero se escribe qué se promete, usando la frase del cliente; después se traduce a pesos, con el IVA declarado en la cuenta; luego se cierra con vigencia y siguiente paso, y se deja el camino de aceptación; al final se marca la versión y se envía. Si la versión se anota antes del cierre, nadie sabrá cuál de tus cifras gan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Instrucciones de la herramienta en orden: la necesidad abre; unidades y precios se detallan; IVA, supuestos y exclusiones se declaran antes del total; vigencia y siguiente paso se fijan; la aceptación se escribe; la versión se contro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ven-r05-oa01]]></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8 · Ordenar la secuencia» (2 de 2).]]></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Incluye instalación estándar en planta baj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línea uno es un total sin unidades, sin IVA declarado y sin condiciones: la cotización que vuelve sola. La tres promete un alcance elástico: «todo lo que se te ofrezca» no es un alcance, es una deuda abierta. La cinco pospone la definición del alcance para después de la aceptación: el alcance se escribe antes del precio, no cuando arranque. Las otras tres hacen lo correcto: la dos acota la instalación, la cuatro pone vigencia con fecha base y la seis deja por escrito cómo se acep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Reglas de la herramienta: unidades y precios antes del total; IVA y exclusiones declarados antes del total; vigencia definida; alcance escrito antes de aceptar; aceptación por escrito con camino cla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ven-r05-oa01]]></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9 · Detective de errores» (2 de 2).]]></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Toma un servicio o producto que vendas y llena mentalmente la ficha con el caso ficticio de esta lección: la necesidad en palabras del cliente, tres filas de «incluye» con cantidades y unidades, dos de «no incluye», la cuenta completa con IVA declarado, vigencia, siguiente paso con fecha y responsable, y el camino de aceptación. ¿Cuál campo te fue más difícil de escribir: el que revela lo que no entregas, o el que pone fecha al siguiente p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ven-r05-oa01]]></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0 · Reflexión» (2 de 2).]]></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El cierre: vigencia, siguiente paso y aceptación · Memoria: campo de la ficha y para qué sirv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ven-r05-oa01]]></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El cierre: vigencia, siguiente paso y aceptación · Memoria: campo de la ficha y para qué sirv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ven-r05-oa01]]></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El cierre: vigencia, siguiente paso y aceptación · Memoria: campo de la ficha y para qué sirv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ven-r05-oa01]]></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l es el primer renglón de la ficha después del encabez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a necesidad declarada por el cliente, con su frase textual. Sin ella, todo lo demás se siente como un formula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ven-r05-oa01]]></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conviene escribir el precio unitario en lugar de un solo tot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que un total único no se puede comparar ni discutir: con precios unitarios la cuenta se recalcula cuando cambia el alcanc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ven-r05-oa01]]></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Dónde se declara el I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Antes del total, en su propio renglón: incluido o desglosado. Nunca en una nota al pi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ven-r05-oa01]]></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pasa si el volumen del cliente camb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Que el supuesto se rompió: el precio puede dejar de servir; se recalcula y se emite una nueva versión de la ficha con fe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ven-r05-oa01]]></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hace la vig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ne fecha de vencimiento a la cifra: la propuesta decide contigo, no se queda envejeciendo en el buz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ven-r05-oa01]]></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ndo se convierte en contrato la fi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Nunca por sí sola: es una propuesta; si el acuerdo lo pide, se lleva a un contrato que un profesional revis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ven-r05-oa01]]></a:t>
            </a:r>
          </a:p>
        </p:txBody>
      </p:sp>
    </p:spTree>
  </p:cSld>
</p:notes>
</file>

<file path=ppt/notesSlides/notesSlide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6.]]></a:t>
            </a:r>
          </a:p>
        </p:txBody>
      </p:sp>
    </p:spTree>
  </p:cSld>
</p:notes>
</file>

<file path=ppt/notesSlides/notesSlide8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hace falta para que la propuesta se cier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l siguiente paso con fecha y responsable y el camino de aceptación: a quién se le manda la confirmación y qué se necesi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ven-r05-oa01]]></a:t>
            </a:r>
          </a:p>
        </p:txBody>
      </p:sp>
    </p:spTree>
  </p:cSld>
</p:notes>
</file>

<file path=ppt/notesSlides/notesSlide8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7.]]></a:t>
            </a:r>
          </a:p>
        </p:txBody>
      </p:sp>
    </p:spTree>
  </p:cSld>
</p:notes>
</file>

<file path=ppt/notesSlides/notesSlide8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de l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ven-r05-oa01]]></a:t>
            </a:r>
          </a:p>
        </p:txBody>
      </p:sp>
    </p:spTree>
  </p:cSld>
</p:notes>
</file>

<file path=ppt/notesSlides/notesSlide8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e la lección» (2 de 3).]]></a:t>
            </a:r>
          </a:p>
        </p:txBody>
      </p:sp>
    </p:spTree>
  </p:cSld>
</p:notes>
</file>

<file path=ppt/notesSlides/notesSlide8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e la lección» (3 de 3).]]></a:t>
            </a:r>
          </a:p>
        </p:txBody>
      </p:sp>
    </p:spTree>
  </p:cSld>
</p:notes>
</file>

<file path=ppt/notesSlides/notesSlide8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2 de 2).]]></a:t>
            </a:r>
          </a:p>
        </p:txBody>
      </p:sp>
    </p:spTree>
  </p:cSld>
</p:notes>
</file>

<file path=ppt/notesSlides/notesSlide8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8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ven-r05-oa01]]></a:t>
            </a:r>
          </a:p>
        </p:txBody>
      </p:sp>
    </p:spTree>
  </p:cSld>
</p:notes>
</file>

<file path=ppt/notesSlides/notesSlide9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ven-r05-oa01]]></a:t>
            </a:r>
          </a:p>
        </p:txBody>
      </p:sp>
    </p:spTree>
  </p:cSld>
</p:notes>
</file>

<file path=ppt/notesSlides/notesSlide9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ven-r05-oa01]]></a:t>
            </a:r>
          </a:p>
        </p:txBody>
      </p:sp>
    </p:spTree>
  </p:cSld>
</p:notes>
</file>

<file path=ppt/notesSlides/notesSlide9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vigencia y revisión» (2 de 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25769" r:id="rId1"/>
    <p:sldLayoutId id="2481925770" r:id="rId2"/>
    <p:sldLayoutId id="2481925771" r:id="rId3"/>
    <p:sldLayoutId id="2481925772"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3092bc7902ac8ebec7c734df6f7a8b97edbcd7c0283b00551.jpg"/>
  <Relationship Id="rId3" Type="http://schemas.openxmlformats.org/officeDocument/2006/relationships/hyperlink" Target="https://marketing.lumbre.lat/object/mkt-ven-r05-oa01"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5-oa01"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5-oa01"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5-oa01"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5-oa01"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5-oa01"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5-oa01"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5-oa01"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5-oa01" TargetMode="Externa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5-oa01"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5-oa01"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5-oa01"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5-oa01"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5-oa01"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5-oa01"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5-oa01" TargetMode="Externa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5-oa01"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5-oa01"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5-oa01"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5-oa01" TargetMode="Externa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5-oa01"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5-oa01" TargetMode="External"/>
  <Relationship Id="rId3" Type="http://schemas.openxmlformats.org/officeDocument/2006/relationships/hyperlink" Target="https://marketing.lumbre.lat/object/mkt-ven-r05-oa01" TargetMode="External"/>
  <Relationship Id="rId4" Type="http://schemas.openxmlformats.org/officeDocument/2006/relationships/hyperlink" Target="https://marketing.lumbre.lat/object/mkt-ven-r05-oa01" TargetMode="External"/>
  <Relationship Id="rId5"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5-oa01" TargetMode="External"/>
  <Relationship Id="rId3" Type="http://schemas.openxmlformats.org/officeDocument/2006/relationships/hyperlink" Target="https://marketing.lumbre.lat/object/mkt-ven-r05-oa01" TargetMode="External"/>
  <Relationship Id="rId4" Type="http://schemas.openxmlformats.org/officeDocument/2006/relationships/hyperlink" Target="https://marketing.lumbre.lat/object/mkt-ven-r05-oa01" TargetMode="External"/>
  <Relationship Id="rId5"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5-oa01" TargetMode="Externa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5-oa01"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5-oa01"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5-oa01"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5-oa01"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5-oa01"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5-oa01"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5-oa01"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5-oa01"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5-oa01"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5-oa01"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5-oa01" TargetMode="External"/>
  <Relationship Id="rId3" Type="http://schemas.openxmlformats.org/officeDocument/2006/relationships/hyperlink" Target="https://marketing.lumbre.lat/object/mkt-ven-r05-oa01" TargetMode="External"/>
  <Relationship Id="rId4" Type="http://schemas.openxmlformats.org/officeDocument/2006/relationships/hyperlink" Target="https://marketing.lumbre.lat/object/mkt-ven-r05-oa01" TargetMode="External"/>
  <Relationship Id="rId5"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5-oa01"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5-oa01"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5-oa01"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5-oa01" TargetMode="Externa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5-oa01"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5-oa01"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5-oa01"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5-oa01"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5-oa01"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5-oa01"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5-oa01"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5-oa01"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5-oa01"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5-oa01" TargetMode="Externa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5-oa01"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5-oa01"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5-oa01" TargetMode="External"/>
  <Relationship Id="rId3" Type="http://schemas.openxmlformats.org/officeDocument/2006/relationships/hyperlink" Target="https://marketing.lumbre.lat/object/mkt-ven-r05-oa01" TargetMode="External"/>
  <Relationship Id="rId4" Type="http://schemas.openxmlformats.org/officeDocument/2006/relationships/hyperlink" Target="https://marketing.lumbre.lat/object/mkt-ven-r05-oa01" TargetMode="External"/>
  <Relationship Id="rId5"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5-oa01"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5-oa01"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5-oa01"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5-oa01"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5-oa01"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5-oa01"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5-oa01"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5-oa01"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5-oa01"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5-oa01"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5-oa01"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5-oa01"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5-oa01"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5-oa01"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5-oa01" TargetMode="External"/>
  <Relationship Id="rId3"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5-oa01" TargetMode="External"/>
  <Relationship Id="rId3" Type="http://schemas.openxmlformats.org/officeDocument/2006/relationships/hyperlink" Target="https://marketing.lumbre.lat/object/mkt-ven-r05-oa01" TargetMode="External"/>
  <Relationship Id="rId4"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5-oa01" TargetMode="External"/>
  <Relationship Id="rId3"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5-oa01" TargetMode="External"/>
  <Relationship Id="rId3"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5-oa01" TargetMode="External"/>
  <Relationship Id="rId3"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5-oa01" TargetMode="External"/>
  <Relationship Id="rId3"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5-oa01" TargetMode="External"/>
  <Relationship Id="rId3"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5-oa01" TargetMode="External"/>
  <Relationship Id="rId3"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5-oa01" TargetMode="External"/>
  <Relationship Id="rId3"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5-oa01" TargetMode="External"/>
  <Relationship Id="rId3"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5-oa01" TargetMode="External"/>
  <Relationship Id="rId3"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5-oa01" TargetMode="External"/>
  <Relationship Id="rId3" Type="http://schemas.openxmlformats.org/officeDocument/2006/relationships/notesSlide" Target="../notesSlides/notesSlide78.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5-oa01" TargetMode="External"/>
  <Relationship Id="rId3" Type="http://schemas.openxmlformats.org/officeDocument/2006/relationships/notesSlide" Target="../notesSlides/notesSlide79.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5-oa01" TargetMode="External"/>
  <Relationship Id="rId3" Type="http://schemas.openxmlformats.org/officeDocument/2006/relationships/notesSlide" Target="../notesSlides/notesSlide80.xm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5-oa01" TargetMode="External"/>
  <Relationship Id="rId3" Type="http://schemas.openxmlformats.org/officeDocument/2006/relationships/notesSlide" Target="../notesSlides/notesSlide81.xml"/>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5-oa01" TargetMode="External"/>
  <Relationship Id="rId3" Type="http://schemas.openxmlformats.org/officeDocument/2006/relationships/notesSlide" Target="../notesSlides/notesSlide82.xml"/>
</Relationships>

</file>

<file path=ppt/slides/_rels/slide8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5-oa01" TargetMode="External"/>
  <Relationship Id="rId3" Type="http://schemas.openxmlformats.org/officeDocument/2006/relationships/notesSlide" Target="../notesSlides/notesSlide83.xml"/>
</Relationships>

</file>

<file path=ppt/slides/_rels/slide8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5-oa01" TargetMode="External"/>
  <Relationship Id="rId3" Type="http://schemas.openxmlformats.org/officeDocument/2006/relationships/notesSlide" Target="../notesSlides/notesSlide84.xml"/>
</Relationships>

</file>

<file path=ppt/slides/_rels/slide8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5-oa01" TargetMode="External"/>
  <Relationship Id="rId3" Type="http://schemas.openxmlformats.org/officeDocument/2006/relationships/notesSlide" Target="../notesSlides/notesSlide85.xml"/>
</Relationships>

</file>

<file path=ppt/slides/_rels/slide8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5-oa01" TargetMode="External"/>
</Relationships>

</file>

<file path=ppt/slides/_rels/slide8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5-oa01" TargetMode="External"/>
  <Relationship Id="rId3" Type="http://schemas.openxmlformats.org/officeDocument/2006/relationships/notesSlide" Target="../notesSlides/notesSlide87.xml"/>
</Relationships>

</file>

<file path=ppt/slides/_rels/slide8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5-oa01" TargetMode="External"/>
  <Relationship Id="rId3" Type="http://schemas.openxmlformats.org/officeDocument/2006/relationships/notesSlide" Target="../notesSlides/notesSlide88.xml"/>
</Relationships>

</file>

<file path=ppt/slides/_rels/slide8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5-oa01" TargetMode="External"/>
  <Relationship Id="rId3" Type="http://schemas.openxmlformats.org/officeDocument/2006/relationships/notesSlide" Target="../notesSlides/notesSlide89.xml"/>
</Relationships>

</file>

<file path=ppt/slides/_rels/slide9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5-oa01" TargetMode="External"/>
  <Relationship Id="rId3" Type="http://schemas.openxmlformats.org/officeDocument/2006/relationships/notesSlide" Target="../notesSlides/notesSlide90.xml"/>
</Relationships>

</file>

<file path=ppt/slides/_rels/slide9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5-oa01" TargetMode="External"/>
  <Relationship Id="rId3" Type="http://schemas.openxmlformats.org/officeDocument/2006/relationships/notesSlide" Target="../notesSlides/notesSlide91.xml"/>
</Relationships>

</file>

<file path=ppt/slides/_rels/slide9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5-oa01" TargetMode="External"/>
  <Relationship Id="rId3" Type="http://schemas.openxmlformats.org/officeDocument/2006/relationships/hyperlink" Target="https://www.gob.mx/sat" TargetMode="External"/>
  <Relationship Id="rId4" Type="http://schemas.openxmlformats.org/officeDocument/2006/relationships/hyperlink" Target="https://www.gob.mx/mercados" TargetMode="External"/>
</Relationships>

</file>

<file path=ppt/slides/_rels/slide9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5-oa01" TargetMode="External"/>
  <Relationship Id="rId3" Type="http://schemas.openxmlformats.org/officeDocument/2006/relationships/notesSlide" Target="../notesSlides/notesSlide93.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495800"/>
          <a:chOff x="514350" y="990600"/>
          <a:chExt cx="8534400" cy="44958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Fich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otizació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propuesta]]></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Marketing]]></a:t>
            </a:r>
          </a:p>
        </p:txBody>
      </p:sp>
      <p:sp>
        <p:nvSpPr>
          <p:cNvPr id="4" name=""/>
          <p:cNvSpPr txBox="1"/>
          <p:nvPr/>
        </p:nvSpPr>
        <p:spPr>
          <a:xfrm>
            <a:off x="514350" y="3581400"/>
            <a:ext cx="4476750" cy="914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Redactar una ficha de cotización con alcance, precio, plazo, condiciones y supuestos, lista para enviar al cliente.]]></a:t>
            </a:r>
          </a:p>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marketing.lumbre.lat/object/mkt-ven-r05-oa01"/>
              </a:rPr>
              <a:t><![CDATA[Ver el OA en marketing.lumbre.lat]]></a:t>
            </a:r>
          </a:p>
        </p:txBody>
      </p:sp>
      <p:pic>
        <p:nvPicPr>
          <p:cNvPr id="5" name="" descr="Portada del objeto de aprendizaje"/>
          <p:cNvPicPr>
            <a:picLocks noChangeAspect="1"/>
          </p:cNvPicPr>
          <p:nvPr/>
        </p:nvPicPr>
        <p:blipFill>
          <a:blip r:embed="rId2"/>
          <a:stretch>
            <a:fillRect/>
          </a:stretch>
        </p:blipFill>
        <p:spPr>
          <a:xfrm>
            <a:off x="5429250" y="1247775"/>
            <a:ext cx="3105150" cy="248602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5-oa01"/>
              </a:rPr>
              <a:t><![CDATA[Ficha de cotización y propu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9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dactar una ficha de cotización con alcance, precio, plazo, condiciones y supuestos, lista para enviar al cliente.]]></a:t>
            </a:r>
          </a:p>
        </p:txBody>
      </p:sp>
      <p:sp>
        <p:nvSpPr>
          <p:cNvPr id="9" name=""/>
          <p:cNvSpPr txBox="1"/>
          <p:nvPr/>
        </p:nvSpPr>
        <p:spPr>
          <a:xfrm>
            <a:off x="514350" y="2305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10" name=""/>
          <p:cNvSpPr txBox="1"/>
          <p:nvPr/>
        </p:nvSpPr>
        <p:spPr>
          <a:xfrm>
            <a:off x="514350" y="25908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inta ruta del curso «El proceso de venta, etapa por etapa». La lección ES la herramienta: los once campos de la ficha, la cuenta subtotal-descuento-total-IVA con un ejemplo ficticio resuelto, un laboratorio para mover piezas, precios y entregas, los límites del documento (no es contrato, no calcula el margen) y las cinco reglas para que el cliente pueda comparar y acepta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5-oa01"/>
              </a:rPr>
              <a:t><![CDATA[Ficha de cotización y propu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93]]></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Marketing]]></a:t>
            </a:r>
          </a:p>
        </p:txBody>
      </p:sp>
      <p:sp>
        <p:nvSpPr>
          <p:cNvPr id="8" name=""/>
          <p:cNvSpPr txBox="1"/>
          <p:nvPr/>
        </p:nvSpPr>
        <p:spPr>
          <a:xfrm>
            <a:off x="514350" y="160972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cotización · propuesta · alcance · presupuesto · IVA · vigencia · aceptación · PyM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icha de cotización y propuesta ·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5-oa01"/>
              </a:rPr>
              <a:t><![CDATA[Ficha de cotización y propu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93]]></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prospecto pide precio por chat. Contestas con una cifra suelta y un «me avisas». Pasan los días, no hay respuesta, y la venta se quedó donde empieza a morirse la mayoría de las ventas de PyME: en un número que el cliente no puede comparar, no puede mostrarle a nadie y no sabe si incluye lo que él necesita.]]></a:t>
            </a:r>
          </a:p>
        </p:txBody>
      </p:sp>
      <p:sp>
        <p:nvSpPr>
          <p:cNvPr id="8" name=""/>
          <p:cNvSpPr txBox="1"/>
          <p:nvPr/>
        </p:nvSpPr>
        <p:spPr>
          <a:xfrm>
            <a:off x="514350" y="29432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spués te llega el pedido de otra empresa: el comité de compras pide «por escrito lo que van a cobrar». Ahí no alcanza con la cifra: se necesita un documento que se pueda leer, discutir y aceptar, y con eso decidir. Esa ficha es esta lecció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icha de cotización y propuesta ·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5-oa01"/>
              </a:rPr>
              <a:t><![CDATA[Ficha de cotización y propu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93]]></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es una plantilla bonita: es el esqueleto del documento. Once campos, en un orden que funciona. Cada campo existe porque a alguien le costó dinero omitirlo: el pago que se discutió tarde, el IVA que nadie declaró, el alcance que se recortó sin decirlo, el «avísame» que nadie marcó en el calendario.]]></a:t>
            </a:r>
          </a:p>
        </p:txBody>
      </p:sp>
      <p:sp>
        <p:nvSpPr>
          <p:cNvPr id="8" name=""/>
          <p:cNvSpPr txBox="1"/>
          <p:nvPr/>
        </p:nvSpPr>
        <p:spPr>
          <a:xfrm>
            <a:off x="514350" y="29432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l terminar tendrás la versión usable de la ficha, un ejemplo ya resuelto con todos sus renglones llenos —cifras inventadas, para practicar— y los límites escritos: lo que la ficha resuelve y lo que deliberadamente no resuelv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icha de cotización y propuesta ·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5-oa01"/>
              </a:rPr>
              <a:t><![CDATA[Ficha de cotización y propu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93]]></a:t>
            </a:r>
          </a:p>
        </p:txBody>
      </p:sp>
      <p:sp>
        <p:nvSpPr>
          <p:cNvPr id="7" name="" descr=""/>
          <p:cNvSpPr/>
          <p:nvPr/>
        </p:nvSpPr>
        <p:spPr>
          <a:xfrm>
            <a:off x="514350" y="1219200"/>
            <a:ext cx="8115300" cy="267652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67652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l terminar esta lección serás capaz de]]></a:t>
            </a:r>
          </a:p>
        </p:txBody>
      </p:sp>
      <p:sp>
        <p:nvSpPr>
          <p:cNvPr id="10" name=""/>
          <p:cNvSpPr txBox="1"/>
          <p:nvPr/>
        </p:nvSpPr>
        <p:spPr>
          <a:xfrm>
            <a:off x="685800" y="1619250"/>
            <a:ext cx="7772400" cy="22383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lenar los once campos de una ficha de cotización y propuesta; escribir el alcance con cantidades y unidades, separándolo del presupuesto del cliente; hacer la cuenta del documento (subtotal, descuento, IVA, total a pagar) con la vigencia declarada; fijar el siguiente paso con fecha y responsable y la forma de aceptación; y decir qué límites tiene la ficha y por qué no sustituye a un contrato.]]></a:t>
            </a:r>
          </a:p>
        </p:txBody>
      </p:sp>
      <p:sp>
        <p:nvSpPr>
          <p:cNvPr id="11" name=""/>
          <p:cNvSpPr txBox="1"/>
          <p:nvPr/>
        </p:nvSpPr>
        <p:spPr>
          <a:xfrm>
            <a:off x="514350" y="389572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89572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embrar de memoria los once campos de la ficha y decir qué pregunta del cliente tapa cada uno.]]></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icha de cotización y propuesta ·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5-oa01"/>
              </a:rPr>
              <a:t><![CDATA[Ficha de cotización y propu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93]]></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cribir un alcance con cantidades y unidades, y decir qué incluye y qué no incluye.]]></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parar alcance de presupuesto: qué se entrega es una hoja; cuánto alcanza es otra.]]></a:t>
            </a:r>
          </a:p>
        </p:txBody>
      </p:sp>
      <p:sp>
        <p:nvSpPr>
          <p:cNvPr id="11" name=""/>
          <p:cNvSpPr txBox="1"/>
          <p:nvPr/>
        </p:nvSpPr>
        <p:spPr>
          <a:xfrm>
            <a:off x="514350" y="26670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6670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oner la cuenta del documento: cantidad por precio unitario da subtotal; menos descuento da total; el IVA se declara y queda el total a pagar.]]></a:t>
            </a:r>
          </a:p>
        </p:txBody>
      </p:sp>
      <p:sp>
        <p:nvSpPr>
          <p:cNvPr id="13" name=""/>
          <p:cNvSpPr txBox="1"/>
          <p:nvPr/>
        </p:nvSpPr>
        <p:spPr>
          <a:xfrm>
            <a:off x="514350" y="37242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4" name=""/>
          <p:cNvSpPr txBox="1"/>
          <p:nvPr/>
        </p:nvSpPr>
        <p:spPr>
          <a:xfrm>
            <a:off x="762000" y="37242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ijar vigencia, siguiente paso con fecha y responsable, y la forma de aceptació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icha de cotización y propuesta ·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5-oa01"/>
              </a:rPr>
              <a:t><![CDATA[Ficha de cotización y propu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93]]></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conocer los límites: la ficha no es contrato, no calcula tu costo ni tu margen y se cae si cambian los dato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porque la ficha se arma con ella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5-oa01"/>
              </a:rPr>
              <a:t><![CDATA[Ficha de cotización y propu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93]]></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tro palabras circulan sueltas cuando se habla de ventas, y en la ficha cada una tiene un lugar distinto.]]></a:t>
            </a:r>
          </a:p>
        </p:txBody>
      </p:sp>
      <p:sp>
        <p:nvSpPr>
          <p:cNvPr id="8" name=""/>
          <p:cNvSpPr txBox="1"/>
          <p:nvPr/>
        </p:nvSpPr>
        <p:spPr>
          <a:xfrm>
            <a:off x="514350" y="1952625"/>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lcance es qué se entrega: cantidades, unidades, fechas y límites, dicho en concreto. Presupuesto es cuánto dinero tiene o quiere destinar el cliente a eso: es de él, no lo inventas tú, y no es el alcance. Cotización es el documento donde el alcance se traduce a pesos: precios unitarios, subtotal, impuestos y total. Propuesta es la cotización con contexto: la necesidad del cliente en sus palabras, por qué esta solución la atiende y cuál es el siguiente paso.]]></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porque la ficha se arma con ella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5-oa01"/>
              </a:rPr>
              <a:t><![CDATA[Ficha de cotización y propu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93]]></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regla de oro de la herramienta abre con la necesidad declarada por el cliente, con su frase textual si la tienes. Una propuesta que no cita lo que el cliente dijo se siente como formulario genérico, y el cliente la trata como formulario: la archiva. La frase de él también es tu defensa posterior: si alguien pregunta por qué se cotizó eso, la respuesta está escrita arriba, con sus palabra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porque la ficha se arma con ella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5-oa01"/>
              </a:rPr>
              <a:t><![CDATA[Ficha de cotización y propu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93]]></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once campos de la ficha, qué se anota en cada uno y la discusión que evitan. Los nombres de los campos vienen de la herramienta tal cual: así se llenan, en este orde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5-oa01"/>
              </a:rPr>
              <a:t><![CDATA[Ficha de cotización y propu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93]]></a:t>
            </a:r>
          </a:p>
        </p:txBody>
      </p:sp>
      <p:graphicFrame>
        <p:nvGraphicFramePr>
          <p:cNvPr id="7" name="" descr=""/>
          <p:cNvGraphicFramePr>
            <a:graphicFrameLocks noGrp="1"/>
          </p:cNvGraphicFramePr>
          <p:nvPr/>
        </p:nvGraphicFramePr>
        <p:xfrm>
          <a:off x="514350" y="1257300"/>
          <a:ext cx="8115300" cy="3057525"/>
        </p:xfrm>
        <a:graphic>
          <a:graphicData uri="http://schemas.openxmlformats.org/drawingml/2006/table">
            <a:tbl>
              <a:tblPr firstRow="1" bandRow="1"/>
              <a:tblGrid>
                <a:gridCol w="2324100"/>
                <a:gridCol w="3143250"/>
                <a:gridCol w="26479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mp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ano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a discusión que evi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liente, contacto y fech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 quién va, con quién se valida y cuándo se emitió]]></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e nadie sepa si la hoja es vieja o vig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ecesidad declarada (con su fras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necesidad en palabras del cliente, textual si pued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e se lea como formulario y nadie la compar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incluye y qué no incluy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ntregables con cantidades y unidades; lo que queda fuera, escri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yo creí que también entraba» a mitad del trabaj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5-oa01"/>
              </a:rPr>
              <a:t><![CDATA[Ficha de cotización y propu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93]]></a:t>
            </a:r>
          </a:p>
        </p:txBody>
      </p:sp>
      <p:graphicFrame>
        <p:nvGraphicFramePr>
          <p:cNvPr id="7" name="" descr=""/>
          <p:cNvGraphicFramePr>
            <a:graphicFrameLocks noGrp="1"/>
          </p:cNvGraphicFramePr>
          <p:nvPr/>
        </p:nvGraphicFramePr>
        <p:xfrm>
          <a:off x="514350" y="1257300"/>
          <a:ext cx="8115300" cy="3324225"/>
        </p:xfrm>
        <a:graphic>
          <a:graphicData uri="http://schemas.openxmlformats.org/drawingml/2006/table">
            <a:tbl>
              <a:tblPr firstRow="1" bandRow="1"/>
              <a:tblGrid>
                <a:gridCol w="2324100"/>
                <a:gridCol w="3143250"/>
                <a:gridCol w="26479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mp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ano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a discusión que evi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ntidades, unidades y precios unitari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uánto se entrega, en qué unidad y a cuánto por unidad, en pes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e el total no se pueda revisar ni discuti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ubtotal, descuento (si lo hay) y tot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cuenta renglón por renglón, en pes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e el descuento aparezca sólo en la convers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VA incluido o desglosado y total a pag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ómo trata el impuesto el precio y cuál es el total fin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ntra o no entra? La pelea del IVA al pag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5-oa01"/>
              </a:rPr>
              <a:t><![CDATA[Ficha de cotización y propu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93]]></a:t>
            </a:r>
          </a:p>
        </p:txBody>
      </p:sp>
      <p:graphicFrame>
        <p:nvGraphicFramePr>
          <p:cNvPr id="7" name="" descr=""/>
          <p:cNvGraphicFramePr>
            <a:graphicFrameLocks noGrp="1"/>
          </p:cNvGraphicFramePr>
          <p:nvPr/>
        </p:nvGraphicFramePr>
        <p:xfrm>
          <a:off x="514350" y="1257300"/>
          <a:ext cx="8115300" cy="3057525"/>
        </p:xfrm>
        <a:graphic>
          <a:graphicData uri="http://schemas.openxmlformats.org/drawingml/2006/table">
            <a:tbl>
              <a:tblPr firstRow="1" bandRow="1"/>
              <a:tblGrid>
                <a:gridCol w="2324100"/>
                <a:gridCol w="3143250"/>
                <a:gridCol w="26479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mp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ano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a discusión que evi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diciones: entrega, plazo de pago y vige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uándo se entrega, cuándo se paga y hasta cuándo vale la cif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e el plazo de pago se discuta cuando ya se entregó]]></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upuestos y exclusion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se da por cierto y qué depende de información del cli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rabagar gratis cuando se rompe lo que dabas por hech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guiente paso con fecha y responsab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pasa después, cuándo y de quién depend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limbo de «quedo al pendi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5-oa01"/>
              </a:rPr>
              <a:t><![CDATA[Ficha de cotización y propu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93]]></a:t>
            </a:r>
          </a:p>
        </p:txBody>
      </p:sp>
      <p:graphicFrame>
        <p:nvGraphicFramePr>
          <p:cNvPr id="7" name="" descr=""/>
          <p:cNvGraphicFramePr>
            <a:graphicFrameLocks noGrp="1"/>
          </p:cNvGraphicFramePr>
          <p:nvPr/>
        </p:nvGraphicFramePr>
        <p:xfrm>
          <a:off x="514350" y="1257300"/>
          <a:ext cx="8115300" cy="2095500"/>
        </p:xfrm>
        <a:graphic>
          <a:graphicData uri="http://schemas.openxmlformats.org/drawingml/2006/table">
            <a:tbl>
              <a:tblPr firstRow="1" bandRow="1"/>
              <a:tblGrid>
                <a:gridCol w="2324100"/>
                <a:gridCol w="3143250"/>
                <a:gridCol w="26479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mp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ano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a discusión que evi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ómo se acep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 quién se le manda el sí y con qué se confirm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e la propuesta se archive sin respues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ersión del documento y quién lo enví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ersión (por ejemplo, v1) y nombre de quien la man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e aparezca una versión paralela sin contro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s cinco reglas para llenarl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5-oa01"/>
              </a:rPr>
              <a:t><![CDATA[Ficha de cotización y propu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93]]></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imera: abre con la necesidad del cliente en sus palabras. Una propuesta que no hace referencia a lo que él dijo se siente como formulario, y lo que parece formulario no se compara: se archiva.]]></a:t>
            </a:r>
          </a:p>
        </p:txBody>
      </p:sp>
      <p:sp>
        <p:nvSpPr>
          <p:cNvPr id="8" name=""/>
          <p:cNvSpPr txBox="1"/>
          <p:nvPr/>
        </p:nvSpPr>
        <p:spPr>
          <a:xfrm>
            <a:off x="514350" y="22860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gunda: detalla cantidades, unidades y precios unitarios. Una hoja con un solo total no se puede comparar con otra oferta ni discutir dentro de tu propia casa: si el cliente quiere menos piezas, quitas piezas y el documento se recalcula solo; si sólo dijiste el total, cada conversación es una pele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s cinco reglas para llenarl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5-oa01"/>
              </a:rPr>
              <a:t><![CDATA[Ficha de cotización y propu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93]]></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ercera: declara el IVA, los supuestos y las exclusiones antes del total, no en una nota al pie. El impuesto se escribe en una de dos: incluido en el precio, o desglosado y sumado. Las dos son honestas si se dicen; la nota al pie no las dice, y lo que no se declara se discute después, siempre en el lado incómodo.]]></a:t>
            </a:r>
          </a:p>
        </p:txBody>
      </p:sp>
      <p:sp>
        <p:nvSpPr>
          <p:cNvPr id="8" name=""/>
          <p:cNvSpPr txBox="1"/>
          <p:nvPr/>
        </p:nvSpPr>
        <p:spPr>
          <a:xfrm>
            <a:off x="514350" y="29432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rta: pon vigencia a la propuesta y un siguiente paso con fecha y responsable. Sin vigencia, tus precios envejecen ajenos a tus insumos. Sin siguiente paso, la venta entra en un limbo donde el único calendario es el del client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s cinco reglas para llenarl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5-oa01"/>
              </a:rPr>
              <a:t><![CDATA[Ficha de cotización y propu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93]]></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inta: deja por escrito cómo se acepta: a quién se le manda la confirmación y qué se necesita para que sea válida. Sin esa línea, la propuesta no se cierra: se archiva, que es otra manera de perderla en silencio.]]></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5-oa01"/>
              </a:rPr>
              <a:t><![CDATA[Ficha de cotización y propu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9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as cinco reglas para llenarla]]></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uál es la primera fila que decide si el cliente leerá tu ficha hasta el final?]]></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l total en pesos, porque el cliente quiere ver rápido el núm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a necesidad declarada, escrita con las palabras del cliente]]></a:t>
            </a:r>
          </a:p>
        </p:txBody>
      </p:sp>
      <p:sp>
        <p:nvSpPr>
          <p:cNvPr id="11" name=""/>
          <p:cNvSpPr txBox="1"/>
          <p:nvPr/>
        </p:nvSpPr>
        <p:spPr>
          <a:xfrm>
            <a:off x="666750" y="3076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a forma de pago, porque es la que más se discute después]]></a:t>
            </a:r>
          </a:p>
        </p:txBody>
      </p:sp>
      <p:sp>
        <p:nvSpPr>
          <p:cNvPr id="12" name=""/>
          <p:cNvSpPr txBox="1"/>
          <p:nvPr/>
        </p:nvSpPr>
        <p:spPr>
          <a:xfrm>
            <a:off x="666750" y="3457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a lista de precios, para que compare todas tus opcione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s cinco reglas para llenar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5-oa01"/>
              </a:rPr>
              <a:t><![CDATA[Ficha de cotización y propu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93]]></a:t>
            </a:r>
          </a:p>
        </p:txBody>
      </p:sp>
      <p:sp>
        <p:nvSpPr>
          <p:cNvPr id="7" name="" descr=""/>
          <p:cNvSpPr/>
          <p:nvPr/>
        </p:nvSpPr>
        <p:spPr>
          <a:xfrm>
            <a:off x="514350" y="1219200"/>
            <a:ext cx="8115300" cy="33051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33051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lcance y presupuesto no son la misma cosa]]></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alcance dice qué entregas: cantidades, unidades, fechas y exclusiones. El presupuesto dice cuánto dinero hay: una cifra que trae el cliente, no la inventas tú. Se confunden todo el tiempo, y la confusión se cobra: el cliente dice su presupuesto y alguien, para entrarle, empieza a recortar el alcance en silencio.]]></a:t>
            </a:r>
          </a:p>
        </p:txBody>
      </p:sp>
      <p:sp>
        <p:nvSpPr>
          <p:cNvPr id="11" name=""/>
          <p:cNvSpPr txBox="1"/>
          <p:nvPr/>
        </p:nvSpPr>
        <p:spPr>
          <a:xfrm>
            <a:off x="685800" y="3190875"/>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o que se entrega ya no es lo que se prometió, pero el precio se quedó abajo sin explicación. La ficha corta el lío separando las dos hojas: qué incluye y qué no incluye se escribe con unidades, y el precio se deriva del alcance, no del techo de gasto.]]></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s cinco reglas para llenar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5-oa01"/>
              </a:rPr>
              <a:t><![CDATA[Ficha de cotización y propu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93]]></a:t>
            </a:r>
          </a:p>
        </p:txBody>
      </p:sp>
      <p:sp>
        <p:nvSpPr>
          <p:cNvPr id="7" name="" descr=""/>
          <p:cNvSpPr/>
          <p:nvPr/>
        </p:nvSpPr>
        <p:spPr>
          <a:xfrm>
            <a:off x="514350" y="1219200"/>
            <a:ext cx="8115300" cy="10191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10191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el presupuesto no alcanza, se dice con claridad y se elige entre menos alcance, otras condiciones de pago o no cotizar; lo que no se hace es recortar sin decirlo.]]></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s cinco reglas para llenarl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5-oa01"/>
              </a:rPr>
              <a:t><![CDATA[Ficha de cotización y propu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93]]></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3144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Once campos, tres bloques. El primero describe la promesa, el segundo la traduce a pesos y el tercero le da salida: vigencia, cierre y control de versiones. Un campo vacío es una puerta abierta por donde la cotización se pierde.]]></a:t>
            </a:r>
          </a:p>
        </p:txBody>
      </p:sp>
      <p:sp>
        <p:nvSpPr>
          <p:cNvPr id="9" name=""/>
          <p:cNvSpPr txBox="1"/>
          <p:nvPr/>
        </p:nvSpPr>
        <p:spPr>
          <a:xfrm>
            <a:off x="514350" y="338137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once-campos.svg no se pudo convertir a un formato editable compatible.]]></a:t>
            </a:r>
          </a:p>
        </p:txBody>
      </p:sp>
      <p:sp>
        <p:nvSpPr>
          <p:cNvPr id="10" name="" descr=""/>
          <p:cNvSpPr/>
          <p:nvPr/>
        </p:nvSpPr>
        <p:spPr>
          <a:xfrm>
            <a:off x="514350" y="409575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421957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s cinco reglas para llenarl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5-oa01"/>
              </a:rPr>
              <a:t><![CDATA[Ficha de cotización y propu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93]]></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3144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columna izquierda se escribe primero y se deriva de lo que el trabajo necesita. La derecha llega del cliente y se contesta con condiciones: forma de pago, plazos, fases. El error es dejar que la derecha recorte a la izquierda en silencio.]]></a:t>
            </a:r>
          </a:p>
        </p:txBody>
      </p:sp>
      <p:sp>
        <p:nvSpPr>
          <p:cNvPr id="9" name=""/>
          <p:cNvSpPr txBox="1"/>
          <p:nvPr/>
        </p:nvSpPr>
        <p:spPr>
          <a:xfrm>
            <a:off x="514350" y="338137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lcance-vs-presupuesto.svg no se pudo convertir a un formato editable compatible.]]></a:t>
            </a:r>
          </a:p>
        </p:txBody>
      </p:sp>
      <p:sp>
        <p:nvSpPr>
          <p:cNvPr id="10" name="" descr=""/>
          <p:cNvSpPr/>
          <p:nvPr/>
        </p:nvSpPr>
        <p:spPr>
          <a:xfrm>
            <a:off x="514350" y="409575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421957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ejemplo resuelto: la ficha llena, renglón por rengl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5-oa01"/>
              </a:rPr>
              <a:t><![CDATA[Ficha de cotización y propu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93]]></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odo el ejemplo que sigue es ficticio: «Restaurante Tres Olivos» es un nombre inventado, como el proveedor y las cifras, y se usa solo para practicar. Es un caso de venta chica y bien recortable: una panadería que cotiza entregas semanales a un restaurante.]]></a:t>
            </a:r>
          </a:p>
        </p:txBody>
      </p:sp>
      <p:sp>
        <p:nvSpPr>
          <p:cNvPr id="8" name=""/>
          <p:cNvSpPr txBox="1"/>
          <p:nvPr/>
        </p:nvSpPr>
        <p:spPr>
          <a:xfrm>
            <a:off x="514350" y="260985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ficha queda así: cliente Restaurante Tres Olivos (nombre ficticio), contacto el chef de cocina, fecha 12/10/2026. Necesidad declarada, con las palabras del cliente: «que el pan de apertura no se eche a perder antes del servicio». Incluye: doce piezas de pan grande por entrega, los jueves a las 7:00. No incluye: reparto a domicilio ni cortes a medid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ejemplo resuelto: la ficha llena, renglón por rengl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5-oa01"/>
              </a:rPr>
              <a:t><![CDATA[Ficha de cotización y propu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93]]></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ara practicar con datos ficticios: el precio unitario es 120 pesos por pieza, así que la cuenta da un subtotal de 1,440 pesos por entrega, sin descuento y con el total en 1,440 pesos; el IVA va incluido y declarado antes del cierre. Condiciones: entrega los jueves; pago a 15 días contra entrega; propuesta vigente 15 días desde el 12/10/2026. Supuesto: el volumen se mantiene en 12 piezas por seman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ejemplo resuelto: la ficha llena, renglón por rengl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5-oa01"/>
              </a:rPr>
              <a:t><![CDATA[Ficha de cotización y propu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93]]></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guiente paso: entrega de prueba el 16/10 con 6 piezas; responsable: Ana. Aceptación: el cliente responde ese correo confirmando el día de entrega. Versión: v1, enviada por quien firma la hoja.]]></a:t>
            </a:r>
          </a:p>
        </p:txBody>
      </p:sp>
      <p:sp>
        <p:nvSpPr>
          <p:cNvPr id="8" name=""/>
          <p:cNvSpPr txBox="1"/>
          <p:nvPr/>
        </p:nvSpPr>
        <p:spPr>
          <a:xfrm>
            <a:off x="514350" y="26098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íjate en lo que no está: no hay un párrafo de «somos líderes en pan», no hay un descuento que apareció en la llamada, no hay un «quedo al pendiente» en lugar de fecha. Y hay un 16/10 en el calendario de alguie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5-oa01"/>
              </a:rPr>
              <a:t><![CDATA[Ficha de cotización y propu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93]]></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ejemplo resuelto: la ficha llena, renglón por renglón · Ejemplo resuelto (caso ficticio inventado para el ejercicio): la ficha llena, campo por campo · Paso 1 de 8]]></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 Encabezado: quién, con quién y cuándo]]></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liente: Restaurante Tres Olivos (nombre ficticio). Contacto: el chef de cocina. Fecha de emisión: 12/10/2026. Con la fecha puesta, la vigencia se puede calcular y el documento envejece a la vist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5-oa01"/>
              </a:rPr>
              <a:t><![CDATA[Ficha de cotización y propu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93]]></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ejemplo resuelto: la ficha llena, renglón por renglón · Ejemplo resuelto (caso ficticio inventado para el ejercicio): la ficha llena, campo por campo · Paso 2 de 8]]></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La necesidad, en sus palabras]]></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e el pan de apertura no se eche a perder antes del servicio». Esa frase abre la ficha y no es adorno: es el criterio con el que el cliente va a leer todo lo demás, y la prueba de que esto no es un formulario.]]></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5-oa01"/>
              </a:rPr>
              <a:t><![CDATA[Ficha de cotización y propu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93]]></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ejemplo resuelto: la ficha llena, renglón por renglón · Ejemplo resuelto (caso ficticio inventado para el ejercicio): la ficha llena, campo por campo · Paso 3 de 8]]></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Incluye: el alcance con unidades]]></a:t>
            </a:r>
          </a:p>
        </p:txBody>
      </p:sp>
      <p:sp>
        <p:nvSpPr>
          <p:cNvPr id="9" name=""/>
          <p:cNvSpPr txBox="1"/>
          <p:nvPr/>
        </p:nvSpPr>
        <p:spPr>
          <a:xfrm>
            <a:off x="514350" y="27908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oce piezas de pan grande por entrega, los jueves a las 7:00. Cantidad (12), unidad (piezas), frecuencia (jueves) y hora (7:00). Cuatro datos que se pueden verificar; ninguno es un adjetivo.]]></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5-oa01"/>
              </a:rPr>
              <a:t><![CDATA[Ficha de cotización y propu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93]]></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ejemplo resuelto: la ficha llena, renglón por renglón · Ejemplo resuelto (caso ficticio inventado para el ejercicio): la ficha llena, campo por campo · Paso 4 de 8]]></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No incluye: lo que queda fuera, escrito]]></a:t>
            </a:r>
          </a:p>
        </p:txBody>
      </p:sp>
      <p:sp>
        <p:nvSpPr>
          <p:cNvPr id="9" name=""/>
          <p:cNvSpPr txBox="1"/>
          <p:nvPr/>
        </p:nvSpPr>
        <p:spPr>
          <a:xfrm>
            <a:off x="514350" y="27908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parto a domicilio y cortes a medida. Decirlo ahorra el reclamo de mitad de camino; y si mañana el cliente quiere reparto, eso es una fila nueva en la ficha, con su precio.]]></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5-oa01"/>
              </a:rPr>
              <a:t><![CDATA[Ficha de cotización y propu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93]]></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ejemplo resuelto: la ficha llena, renglón por renglón · Ejemplo resuelto (caso ficticio inventado para el ejercicio): la ficha llena, campo por campo · Paso 5 de 8]]></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a cuenta del caso ficticio]]></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ecio unitario: 120 pesos por pieza. Doce piezas por doce pesos dan un subtotal de 1,440 pesos por entrega; sin descuento; total: 1,440 pesos; IVA: incluido, declarado antes del cierre. La cuenta se puede recalcular renglón por renglón.]]></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5-oa01"/>
              </a:rPr>
              <a:t><![CDATA[Ficha de cotización y propu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93]]></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ejemplo resuelto: la ficha llena, renglón por renglón · Ejemplo resuelto (caso ficticio inventado para el ejercicio): la ficha llena, campo por campo · Paso 6 de 8]]></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Condiciones: entrega, pago y vigencia]]></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trega los jueves. Pago a 15 días contra entrega. Vigencia de la propuesta: 15 días desde el 12/10/2026. Las condiciones dicen cuándo se cobra y hasta cuándo vale el precio que el cliente está leyendo.]]></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5-oa01"/>
              </a:rPr>
              <a:t><![CDATA[Ficha de cotización y propu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93]]></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ejemplo resuelto: la ficha llena, renglón por renglón · Ejemplo resuelto (caso ficticio inventado para el ejercicio): la ficha llena, campo por campo · Paso 7 de 8]]></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7. Supuesto y siguiente paso]]></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upuesto: el volumen se mantiene en 12 piezas por semana; si sube o baja, se recalcula. Siguiente paso: entrega de prueba el 16/10 con 6 piezas, responsable: Ana. La fecha convierte la hoja en una conversación con agenda.]]></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5-oa01"/>
              </a:rPr>
              <a:t><![CDATA[Ficha de cotización y propu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93]]></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ejemplo resuelto: la ficha llena, renglón por renglón · Ejemplo resuelto (caso ficticio inventado para el ejercicio): la ficha llena, campo por campo · Paso 8 de 8]]></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8. Cómo se acepta y control de versión]]></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liente responde ese mismo correo confirmando el día de entrega, dirigido al contacto que firma la hoja. Versión v1: si el precio o el alcance cambian, se manda la v2; la v1 queda como constancia de lo que se ofreció.]]></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ejemplo resuelto: la ficha llena, renglón por rengl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5-oa01"/>
              </a:rPr>
              <a:t><![CDATA[Ficha de cotización y propu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93]]></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3144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cuenta completa, con los números inventados del caso ficticio: doce piezas a 120 pesos, subtotal 1,440 y total a pagar 1,440 con IVA incluido. A la derecha, las condiciones y la vigencia: la cifra vale hasta una fecha.]]></a:t>
            </a:r>
          </a:p>
        </p:txBody>
      </p:sp>
      <p:sp>
        <p:nvSpPr>
          <p:cNvPr id="9" name=""/>
          <p:cNvSpPr txBox="1"/>
          <p:nvPr/>
        </p:nvSpPr>
        <p:spPr>
          <a:xfrm>
            <a:off x="514350" y="338137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cuenta-del-total.svg no se pudo convertir a un formato editable compatible.]]></a:t>
            </a:r>
          </a:p>
        </p:txBody>
      </p:sp>
      <p:sp>
        <p:nvSpPr>
          <p:cNvPr id="10" name="" descr=""/>
          <p:cNvSpPr/>
          <p:nvPr/>
        </p:nvSpPr>
        <p:spPr>
          <a:xfrm>
            <a:off x="514350" y="409575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421957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Respuesta numéric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5-oa01"/>
              </a:rPr>
              <a:t><![CDATA[Ficha de cotización y propu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9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ejemplo resuelto: la ficha llena, renglón por renglón]]></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aso ficticio para practicar: el pan grande sale a 120 pesos por pieza y son 12 piezas por entrega, sin descuento. ¿Cuál es el subtotal por entrega, en pesos?]]></a:t>
            </a:r>
          </a:p>
        </p:txBody>
      </p:sp>
      <p:sp>
        <p:nvSpPr>
          <p:cNvPr id="9" name=""/>
          <p:cNvSpPr txBox="1"/>
          <p:nvPr/>
        </p:nvSpPr>
        <p:spPr>
          <a:xfrm>
            <a:off x="628650" y="2647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Respuesta numérica (pesos): ________________]]></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boratorio de la ficha: piezas, precio unitario, entregas y descuent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5-oa01"/>
              </a:rPr>
              <a:t><![CDATA[Ficha de cotización y propu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93]]></a:t>
            </a:r>
          </a:p>
        </p:txBody>
      </p:sp>
      <p:sp>
        <p:nvSpPr>
          <p:cNvPr id="7" name=""/>
          <p:cNvSpPr txBox="1"/>
          <p:nvPr/>
        </p:nvSpPr>
        <p:spPr>
          <a:xfrm>
            <a:off x="514350" y="1219200"/>
            <a:ext cx="81153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Mueve las cuatro barras: piezas por entrega, precio unitario, número de entregas del periodo y descuento, si lo hay. La tabla te devuelve la cuenta de la ficha en cuatro renglones: subtotal por entrega, descuento en pesos, total por entrega y total del periodo. Todo son cifras simuladas de un caso ficticio: sirve para entrenar la fórmula.]]></a:t>
            </a:r>
          </a:p>
        </p:txBody>
      </p:sp>
      <p:sp>
        <p:nvSpPr>
          <p:cNvPr id="8" name=""/>
          <p:cNvSpPr txBox="1"/>
          <p:nvPr/>
        </p:nvSpPr>
        <p:spPr>
          <a:xfrm>
            <a:off x="514350" y="2867025"/>
            <a:ext cx="8115300" cy="8382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Laboratorio con cuatro controles —piezas por entrega, precio unitario en pesos, número de entregas y descuento— y una tabla que calcula el subtotal por entrega, el descuento en pesos, el total por entrega y el total del periodo.]]></a:t>
            </a:r>
          </a:p>
        </p:txBody>
      </p:sp>
      <p:sp>
        <p:nvSpPr>
          <p:cNvPr id="9" name=""/>
          <p:cNvSpPr txBox="1"/>
          <p:nvPr/>
        </p:nvSpPr>
        <p:spPr>
          <a:xfrm>
            <a:off x="514350" y="37433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Variables del laboratorio]]></a:t>
            </a:r>
          </a:p>
        </p:txBody>
      </p:sp>
      <p:sp>
        <p:nvSpPr>
          <p:cNvPr id="10" name=""/>
          <p:cNvSpPr txBox="1"/>
          <p:nvPr/>
        </p:nvSpPr>
        <p:spPr>
          <a:xfrm>
            <a:off x="628650" y="40290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Piezas por entrega: 1 a 30]]></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boratorio de la ficha: piezas, precio unitario, entregas y descuent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5-oa01"/>
              </a:rPr>
              <a:t><![CDATA[Ficha de cotización y propu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93]]></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Precio unitario: 10 a 400]]></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Entregas del periodo: 1 a 12]]></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scuento (si lo hay): 0 a 30]]></a:t>
            </a:r>
          </a:p>
        </p:txBody>
      </p:sp>
      <p:sp>
        <p:nvSpPr>
          <p:cNvPr id="10" name=""/>
          <p:cNvSpPr txBox="1"/>
          <p:nvPr/>
        </p:nvSpPr>
        <p:spPr>
          <a:xfrm>
            <a:off x="514350" y="227647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La interacción se realiza en el OA; esta diapositiva conserva la explicación y los parámetros.]]></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hace la ficha y qué no: alcances y límites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5-oa01"/>
              </a:rPr>
              <a:t><![CDATA[Ficha de cotización y propu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93]]></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ándo se usa: cuando mandas precio a un prospecto o a un cliente nuevo en ventas de ticket medio o alto, y cuando el comité de compra te pide por escrito lo que vas a cobrar. Ahí la ficha hace todo el trabajo que un mensaje de chat no puede hacer: se puede comparar con otra oferta, mostrar a un tercero y responder con un sí.]]></a:t>
            </a:r>
          </a:p>
        </p:txBody>
      </p:sp>
      <p:sp>
        <p:nvSpPr>
          <p:cNvPr id="8" name=""/>
          <p:cNvSpPr txBox="1"/>
          <p:nvPr/>
        </p:nvSpPr>
        <p:spPr>
          <a:xfrm>
            <a:off x="514350" y="326707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ahora los límites, dichos sin rodeos, porque una herramienta que no sabe dónde termina es la que mete en problemas. Primera: la ficha es una propuesta, no un contrato firmado.]]></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hace la ficha y qué no: alcances y límites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5-oa01"/>
              </a:rPr>
              <a:t><![CDATA[Ficha de cotización y propu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93]]></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Ordena la venta y deja constancia, pero no sustituye la revisión de un contrato ni las condiciones formales que tu cliente o tu operación exijan según el monto o el plazo: si el acuerdo empieza a pesar, la vía correcta es revisarlo con un profesional, y esto que lees aquí no sustituye la asesoría legal de un profesional. Segunda: no calcula tu costo ni tu margen; eso es tarea de la calculadora, y la ficha parte del precio que tú ya decidiste.]]></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hace la ficha y qué no: alcances y límites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5-oa01"/>
              </a:rPr>
              <a:t><![CDATA[Ficha de cotización y propu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93]]></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ercera: no incluye el crédito que te otorgan ni sus condiciones. Cuarta: supone que los datos del cliente son correctos —el volumen, la frecuencia, la dirección— y si esos cambian, el precio unitario acordado puede dejar de servir: por eso se escribe el supuesto, y por eso existe la versión dos.]]></a:t>
            </a:r>
          </a:p>
        </p:txBody>
      </p:sp>
      <p:sp>
        <p:nvSpPr>
          <p:cNvPr id="8" name=""/>
          <p:cNvSpPr txBox="1"/>
          <p:nvPr/>
        </p:nvSpPr>
        <p:spPr>
          <a:xfrm>
            <a:off x="514350" y="29432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negocio vende barato y en mostrador, con una fila de precio a ojo, la ficha puede ser un gasto de tiempo; su casa está donde hay algo que comparar y algo que decidir.]]></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5-oa01"/>
              </a:rPr>
              <a:t><![CDATA[Ficha de cotización y propu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9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Qué hace la ficha y qué no: alcances y límites]]></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a ficha bien llenada no sustituye la revisión legal de un contrato ni las condiciones que el cliente o la operación exijan. ¿Verdadero o falso?]]></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3028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5-oa01"/>
              </a:rPr>
              <a:t><![CDATA[Ficha de cotización y propu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9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Qué hace la ficha y qué no: alcances y límite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l cliente contesta que ahora necesitará 30 piezas por semana, no 12. Según el límite declarado de la herramienta, ¿qué procede?]]></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Confirmar el mismo precio porque el acuerdo ya está hecho]]></a:t>
            </a:r>
          </a:p>
        </p:txBody>
      </p:sp>
      <p:sp>
        <p:nvSpPr>
          <p:cNvPr id="10" name=""/>
          <p:cNvSpPr txBox="1"/>
          <p:nvPr/>
        </p:nvSpPr>
        <p:spPr>
          <a:xfrm>
            <a:off x="666750" y="26955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Aplicar un descuento automático del treinta por ciento para compensar]]></a:t>
            </a:r>
          </a:p>
        </p:txBody>
      </p:sp>
      <p:sp>
        <p:nvSpPr>
          <p:cNvPr id="11" name=""/>
          <p:cNvSpPr txBox="1"/>
          <p:nvPr/>
        </p:nvSpPr>
        <p:spPr>
          <a:xfrm>
            <a:off x="666750" y="33909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Ajustar el supuesto, recalcular y emitir una nueva versión de la ficha con fecha]]></a:t>
            </a:r>
          </a:p>
        </p:txBody>
      </p:sp>
      <p:sp>
        <p:nvSpPr>
          <p:cNvPr id="12" name=""/>
          <p:cNvSpPr txBox="1"/>
          <p:nvPr/>
        </p:nvSpPr>
        <p:spPr>
          <a:xfrm>
            <a:off x="666750" y="40862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Ignorar el cambio y cobrar más adelante con una factura aparte]]></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5-oa01"/>
              </a:rPr>
              <a:t><![CDATA[Ficha de cotización y propu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9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Vocabulario que se confunde: repásalo antes de enviar]]></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término de la ficha con la frase que le correspond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Alcance]]></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Presupuesto]]></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IVA desglosado]]></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Supuesto]]></a:t>
            </a:r>
          </a:p>
        </p:txBody>
      </p:sp>
      <p:sp>
        <p:nvSpPr>
          <p:cNvPr id="14" name=""/>
          <p:cNvSpPr txBox="1"/>
          <p:nvPr/>
        </p:nvSpPr>
        <p:spPr>
          <a:xfrm>
            <a:off x="514350" y="3676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Vigencia]]></a:t>
            </a:r>
          </a:p>
        </p:txBody>
      </p:sp>
      <p:sp>
        <p:nvSpPr>
          <p:cNvPr id="15" name=""/>
          <p:cNvSpPr txBox="1"/>
          <p:nvPr/>
        </p:nvSpPr>
        <p:spPr>
          <a:xfrm>
            <a:off x="514350" y="40290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Exclusión]]></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5-oa01"/>
              </a:rPr>
              <a:t><![CDATA[Ficha de cotización y propu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9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8" name=""/>
          <p:cNvSpPr txBox="1"/>
          <p:nvPr/>
        </p:nvSpPr>
        <p:spPr>
          <a:xfrm>
            <a:off x="628650" y="14954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l dinero que el cliente tiene o quiere destinar]]></a:t>
            </a:r>
          </a:p>
        </p:txBody>
      </p:sp>
      <p:sp>
        <p:nvSpPr>
          <p:cNvPr id="9" name=""/>
          <p:cNvSpPr txBox="1"/>
          <p:nvPr/>
        </p:nvSpPr>
        <p:spPr>
          <a:xfrm>
            <a:off x="628650" y="18478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l impuesto se muestra aparte y se suma al total]]></a:t>
            </a:r>
          </a:p>
        </p:txBody>
      </p:sp>
      <p:sp>
        <p:nvSpPr>
          <p:cNvPr id="10" name=""/>
          <p:cNvSpPr txBox="1"/>
          <p:nvPr/>
        </p:nvSpPr>
        <p:spPr>
          <a:xfrm>
            <a:off x="628650" y="22002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o que se da por cierto y se recalcula si cambia]]></a:t>
            </a:r>
          </a:p>
        </p:txBody>
      </p:sp>
      <p:sp>
        <p:nvSpPr>
          <p:cNvPr id="11" name=""/>
          <p:cNvSpPr txBox="1"/>
          <p:nvPr/>
        </p:nvSpPr>
        <p:spPr>
          <a:xfrm>
            <a:off x="628650" y="25527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Hasta cuándo valen el precio y el alcance escritos]]></a:t>
            </a:r>
          </a:p>
        </p:txBody>
      </p:sp>
      <p:sp>
        <p:nvSpPr>
          <p:cNvPr id="12" name=""/>
          <p:cNvSpPr txBox="1"/>
          <p:nvPr/>
        </p:nvSpPr>
        <p:spPr>
          <a:xfrm>
            <a:off x="628650" y="29051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Lo que queda fuera del alcance y del precio]]></a:t>
            </a:r>
          </a:p>
        </p:txBody>
      </p:sp>
      <p:sp>
        <p:nvSpPr>
          <p:cNvPr id="13" name=""/>
          <p:cNvSpPr txBox="1"/>
          <p:nvPr/>
        </p:nvSpPr>
        <p:spPr>
          <a:xfrm>
            <a:off x="628650" y="32575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 Qué se entrega, con cantidades, unidades y fechas]]></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5-oa01"/>
              </a:rPr>
              <a:t><![CDATA[Ficha de cotización y propu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9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Vocabulario que se confunde: repásalo antes de enviar]]></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estas siete filas de la ficha en su bloque: qué se promete, cuánto se cobra, cómo se cierra.]]></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6003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Qué se promete]]></a:t>
            </a:r>
          </a:p>
        </p:txBody>
      </p:sp>
      <p:sp>
        <p:nvSpPr>
          <p:cNvPr id="11" name=""/>
          <p:cNvSpPr txBox="1"/>
          <p:nvPr/>
        </p:nvSpPr>
        <p:spPr>
          <a:xfrm>
            <a:off x="628650" y="2952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uánto se cobra]]></a:t>
            </a:r>
          </a:p>
        </p:txBody>
      </p:sp>
      <p:sp>
        <p:nvSpPr>
          <p:cNvPr id="12" name=""/>
          <p:cNvSpPr txBox="1"/>
          <p:nvPr/>
        </p:nvSpPr>
        <p:spPr>
          <a:xfrm>
            <a:off x="628650" y="3305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ómo se cierra]]></a:t>
            </a:r>
          </a:p>
        </p:txBody>
      </p:sp>
      <p:sp>
        <p:nvSpPr>
          <p:cNvPr id="13" name=""/>
          <p:cNvSpPr txBox="1"/>
          <p:nvPr/>
        </p:nvSpPr>
        <p:spPr>
          <a:xfrm>
            <a:off x="514350" y="36576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Necesidad del cliente, con su frase]]></a:t>
            </a:r>
          </a:p>
        </p:txBody>
      </p:sp>
      <p:sp>
        <p:nvSpPr>
          <p:cNvPr id="14" name=""/>
          <p:cNvSpPr txBox="1"/>
          <p:nvPr/>
        </p:nvSpPr>
        <p:spPr>
          <a:xfrm>
            <a:off x="514350" y="40195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Qué incluye y qué no incluye]]></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5-oa01"/>
              </a:rPr>
              <a:t><![CDATA[Ficha de cotización y propu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93]]></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Cantidades, unidades y precios unitarios]]></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Subtotal, descuento (si lo hay) y total]]></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IVA incluido o desglosado y total a pagar]]></a:t>
            </a:r>
          </a:p>
        </p:txBody>
      </p:sp>
      <p:sp>
        <p:nvSpPr>
          <p:cNvPr id="10" name=""/>
          <p:cNvSpPr txBox="1"/>
          <p:nvPr/>
        </p:nvSpPr>
        <p:spPr>
          <a:xfrm>
            <a:off x="514350" y="2305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Siguiente paso con fecha y responsable]]></a:t>
            </a:r>
          </a:p>
        </p:txBody>
      </p:sp>
      <p:sp>
        <p:nvSpPr>
          <p:cNvPr id="11" name=""/>
          <p:cNvSpPr txBox="1"/>
          <p:nvPr/>
        </p:nvSpPr>
        <p:spPr>
          <a:xfrm>
            <a:off x="514350" y="26670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7. Cómo se acepta: a quién se le manda y qué se necesita]]></a:t>
            </a:r>
          </a:p>
        </p:txBody>
      </p:sp>
      <p:sp>
        <p:nvSpPr>
          <p:cNvPr id="12" name=""/>
          <p:cNvSpPr txBox="1"/>
          <p:nvPr/>
        </p:nvSpPr>
        <p:spPr>
          <a:xfrm>
            <a:off x="514350" y="30289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5-oa01"/>
              </a:rPr>
              <a:t><![CDATA[Ficha de cotización y propu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9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Vocabulario que se confunde: repásalo antes de enviar]]></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___ dice qué se entrega; el ___ es el dinero que el cliente tiene: no son la misma cosa. La ficha declara el ___ y las exclusiones antes del total, fija una ___ y termina con un siguiente paso con ___ y responsable.]]></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cierre: vigencia, siguiente paso y aceptac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5-oa01"/>
              </a:rPr>
              <a:t><![CDATA[Ficha de cotización y propu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93]]></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dos frases que suenan a venta y son archivo: «te lo envio por la tarde» y «quedo al pendiente». Las dos se sienten como movimiento y son ausencia de fecha, ausencia de responsable, ausencia de condición. La ficha existe para que ninguna de esas dos frases aparezca en tu proceso.]]></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cierre: vigencia, siguiente paso y aceptac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5-oa01"/>
              </a:rPr>
              <a:t><![CDATA[Ficha de cotización y propu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93]]></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vigencia es la línea que evita la propuesta zombi, esa que reaparece en marzo con los insumos de diciembre. Un plazo razonable y dicho en la hoja —por ejemplo, quince días desde la fecha de emisión, como en el caso ficticio— obliga al cliente a decidir con tus números presentes y te obliga a ti a cuidar que tus números estén presentes cuando él pregunte.]]></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cierre: vigencia, siguiente paso y aceptac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5-oa01"/>
              </a:rPr>
              <a:t><![CDATA[Ficha de cotización y propu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93]]></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siguiente paso se escribe con fecha, responsable y un hecho concreto: «entrega de prueba el 16/10 con 6 piezas; responsable: Ana». No es un deseo: es un renglón que alguien puede fallar, y por eso funciona. Y la aceptación tiene un camino de una línea: a quién se le manda el sí, y con qué se confirma. Sin esa línea, la propuesta no se cierra: se archiva en silencio.]]></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cierre: vigencia, siguiente paso y acepta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5-oa01"/>
              </a:rPr>
              <a:t><![CDATA[Ficha de cotización y propu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93]]></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ficha vive en un ciclo con reloj: se envía, se compara, se acepta por escrito y desemboca en un paso con fecha. Si la vigencia vence, la hoja vuelve a la v1: se recalcula y se reemite, no se deja vagando.]]></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ciclo-de-la-propuesta.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5-oa01"/>
              </a:rPr>
              <a:t><![CDATA[Ficha de cotización y propu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93]]></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cierre: vigencia, siguiente paso y aceptación · Segundo ejemplo resuelto (caso ficticio inventado para el ejercicio): la cotización que volvió sola · Paso 1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 Lo que se mandó]]></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uebles Delta (nombre ficticio) manda por WhatsApp: 8,500 por el mobiliario, gracias». Un número, sin fecha de emisión, sin unidades, sin condiciones. Caso hipotético para practicar, pero la escena es conocida.]]></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5-oa01"/>
              </a:rPr>
              <a:t><![CDATA[Ficha de cotización y propu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93]]></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cierre: vigencia, siguiente paso y aceptación · Segundo ejemplo resuelto (caso ficticio inventado para el ejercicio): la cotización que volvió sola · Paso 2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Lo que hizo el cliente]]></a:t>
            </a:r>
          </a:p>
        </p:txBody>
      </p:sp>
      <p:sp>
        <p:nvSpPr>
          <p:cNvPr id="9" name=""/>
          <p:cNvSpPr txBox="1"/>
          <p:nvPr/>
        </p:nvSpPr>
        <p:spPr>
          <a:xfrm>
            <a:off x="514350" y="27908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idió precio a dos proveedores más. Recibió otras dos cifras y escogió la más baja sin poder comparar lo que cada una incluye, porque ninguna decía qué incluía.]]></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5-oa01"/>
              </a:rPr>
              <a:t><![CDATA[Ficha de cotización y propu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93]]></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cierre: vigencia, siguiente paso y aceptación · Segundo ejemplo resuelto (caso ficticio inventado para el ejercicio): la cotización que volvió sola · Paso 3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Por qué se perdió]]></a:t>
            </a:r>
          </a:p>
        </p:txBody>
      </p:sp>
      <p:sp>
        <p:nvSpPr>
          <p:cNvPr id="9" name=""/>
          <p:cNvSpPr txBox="1"/>
          <p:nvPr/>
        </p:nvSpPr>
        <p:spPr>
          <a:xfrm>
            <a:off x="514350" y="27908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orque no era el precio: era la invisibilidad del alcance. El cliente no estaba eligiendo caro versus barato: estaba eligiendo cifra versus cifra. Nadie puede comparar lo que no está escrito.]]></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5-oa01"/>
              </a:rPr>
              <a:t><![CDATA[Ficha de cotización y propu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93]]></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cierre: vigencia, siguiente paso y aceptación · Segundo ejemplo resuelto (caso ficticio inventado para el ejercicio): la cotización que volvió sola · Paso 4 de 6]]></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5-oa01"/>
              </a:rPr>
              <a:t><![CDATA[Ficha de cotización y propu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93]]></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La misma venta con ficha]]></a:t>
            </a:r>
          </a:p>
        </p:txBody>
      </p:sp>
      <p:sp>
        <p:nvSpPr>
          <p:cNvPr id="8" name=""/>
          <p:cNvSpPr txBox="1"/>
          <p:nvPr/>
        </p:nvSpPr>
        <p:spPr>
          <a:xfrm>
            <a:off x="514350" y="16383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ecesidad del cliente entrecomillada. Incluye: cuatro módulos con medidas y material; entrega a pie de obra, sin elevación a pisos altos (no incluye). No incluye: servicio de retiro del mobiliario viejo. La cuenta va por módulos, con subtotal, descuento si lo hay, IVA incluido y total a pagar, en cifras ficticias: precio unitario por módulo por cantidad da subtotal; menos descuento da total; el IVA declarado da el total a pagar.]]></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5-oa01"/>
              </a:rPr>
              <a:t><![CDATA[Ficha de cotización y propu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93]]></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cierre: vigencia, siguiente paso y aceptación · Segundo ejemplo resuelto (caso ficticio inventado para el ejercicio): la cotización que volvió sola · Paso 5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Cierre con fecha]]></a:t>
            </a:r>
          </a:p>
        </p:txBody>
      </p:sp>
      <p:sp>
        <p:nvSpPr>
          <p:cNvPr id="9" name=""/>
          <p:cNvSpPr txBox="1"/>
          <p:nvPr/>
        </p:nvSpPr>
        <p:spPr>
          <a:xfrm>
            <a:off x="514350" y="27908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ago contra entrega. Vigencia de quince días. Siguiente paso: visita de medición el lunes a las 10:00, con responsable con nombre. Aceptación: por correo dirigido a quien firma.]]></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5-oa01"/>
              </a:rPr>
              <a:t><![CDATA[Ficha de cotización y propu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93]]></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cierre: vigencia, siguiente paso y aceptación · Segundo ejemplo resuelto (caso ficticio inventado para el ejercicio): la cotización que volvió sola · Paso 6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Lo que se puede discutir ahora]]></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Baja el número de módulos y el subtotal se recalcula en la hoja; cambia el plazo de pago y se mueve una sola fila. Si el cliente muestra la ficha a la competencia, la comparación es renglón por renglón: ahí se gana o se aprende, y con eso la próxima ficha sale mejor.]]></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Ordenar la secuenci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5-oa01"/>
              </a:rPr>
              <a:t><![CDATA[Ficha de cotización y propu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9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cierre: vigencia, siguiente paso y aceptación]]></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stás llenando la ficha antes de enviarla. Ordena los seis movimientos.]]></a:t>
            </a:r>
          </a:p>
        </p:txBody>
      </p:sp>
      <p:sp>
        <p:nvSpPr>
          <p:cNvPr id="9" name=""/>
          <p:cNvSpPr txBox="1"/>
          <p:nvPr/>
        </p:nvSpPr>
        <p:spPr>
          <a:xfrm>
            <a:off x="628650" y="23241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scribir la necesidad del cliente con su frase]]></a:t>
            </a:r>
          </a:p>
        </p:txBody>
      </p:sp>
      <p:sp>
        <p:nvSpPr>
          <p:cNvPr id="10" name=""/>
          <p:cNvSpPr txBox="1"/>
          <p:nvPr/>
        </p:nvSpPr>
        <p:spPr>
          <a:xfrm>
            <a:off x="628650" y="26765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Poner vigencia y siguiente paso con fecha y responsable]]></a:t>
            </a:r>
          </a:p>
        </p:txBody>
      </p:sp>
      <p:sp>
        <p:nvSpPr>
          <p:cNvPr id="11" name=""/>
          <p:cNvSpPr txBox="1"/>
          <p:nvPr/>
        </p:nvSpPr>
        <p:spPr>
          <a:xfrm>
            <a:off x="628650" y="3038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Redactar qué incluye y qué no incluye, con cantidades y unidades]]></a:t>
            </a:r>
          </a:p>
        </p:txBody>
      </p:sp>
      <p:sp>
        <p:nvSpPr>
          <p:cNvPr id="12" name=""/>
          <p:cNvSpPr txBox="1"/>
          <p:nvPr/>
        </p:nvSpPr>
        <p:spPr>
          <a:xfrm>
            <a:off x="628650" y="34004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Anotar versión del documento y quién lo envía, y enviar]]></a:t>
            </a:r>
          </a:p>
        </p:txBody>
      </p:sp>
      <p:sp>
        <p:nvSpPr>
          <p:cNvPr id="13" name=""/>
          <p:cNvSpPr txBox="1"/>
          <p:nvPr/>
        </p:nvSpPr>
        <p:spPr>
          <a:xfrm>
            <a:off x="628650" y="37623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Hacer la cuenta: subtotal, descuento si lo hay, IVA declarado y total]]></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Ordenar la secuenci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5-oa01"/>
              </a:rPr>
              <a:t><![CDATA[Ficha de cotización y propu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93]]></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 Dejar por escrito cómo se acepta: a quién se le manda y qué se necesita]]></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5-oa01"/>
              </a:rPr>
              <a:t><![CDATA[Ficha de cotización y propu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9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cierre: vigencia, siguiente paso y aceptación]]></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aso ficticio de práctica: estas son seis líneas de una cotización rápida. Marca las que rompen las reglas de la ficha.]]></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Total 8,500 pesos, avisan cuando quede terminado» (cifra ficticia del ejercicio).]]></a:t>
            </a:r>
          </a:p>
        </p:txBody>
      </p:sp>
      <p:sp>
        <p:nvSpPr>
          <p:cNvPr id="10" name=""/>
          <p:cNvSpPr txBox="1"/>
          <p:nvPr/>
        </p:nvSpPr>
        <p:spPr>
          <a:xfrm>
            <a:off x="628650" y="29908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Incluye instalación estándar en planta baja»]]></a:t>
            </a:r>
          </a:p>
        </p:txBody>
      </p:sp>
      <p:sp>
        <p:nvSpPr>
          <p:cNvPr id="11" name=""/>
          <p:cNvSpPr txBox="1"/>
          <p:nvPr/>
        </p:nvSpPr>
        <p:spPr>
          <a:xfrm>
            <a:off x="628650" y="3352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l precio incluye todo lo que se te ofrezca»]]></a:t>
            </a:r>
          </a:p>
        </p:txBody>
      </p:sp>
      <p:sp>
        <p:nvSpPr>
          <p:cNvPr id="12" name=""/>
          <p:cNvSpPr txBox="1"/>
          <p:nvPr/>
        </p:nvSpPr>
        <p:spPr>
          <a:xfrm>
            <a:off x="628650" y="3714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Vigencia de la propuesta: 15 días desde hoy»]]></a:t>
            </a:r>
          </a:p>
        </p:txBody>
      </p:sp>
      <p:sp>
        <p:nvSpPr>
          <p:cNvPr id="13" name=""/>
          <p:cNvSpPr txBox="1"/>
          <p:nvPr/>
        </p:nvSpPr>
        <p:spPr>
          <a:xfrm>
            <a:off x="628650" y="40767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Alcance sujeto a lo que definas cuando arranquemos»]]></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5-oa01"/>
              </a:rPr>
              <a:t><![CDATA[Ficha de cotización y propu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93]]></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 «Para aceptar, responde este correo confirmando el lunes de entrega»]]></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0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5-oa01"/>
              </a:rPr>
              <a:t><![CDATA[Ficha de cotización y propu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9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cierre: vigencia, siguiente paso y aceptación]]></a:t>
            </a:r>
          </a:p>
        </p:txBody>
      </p:sp>
      <p:sp>
        <p:nvSpPr>
          <p:cNvPr id="8" name=""/>
          <p:cNvSpPr txBox="1"/>
          <p:nvPr/>
        </p:nvSpPr>
        <p:spPr>
          <a:xfrm>
            <a:off x="514350" y="1543050"/>
            <a:ext cx="8115300" cy="28003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Toma un servicio o producto que vendas y llena mentalmente la ficha con el caso ficticio de esta lección: la necesidad en palabras del cliente, tres filas de «incluye» con cantidades y unidades, dos de «no incluye», la cuenta completa con IVA declarado, vigencia, siguiente paso con fecha y responsable, y el camino de aceptación. ¿Cuál campo te fue más difícil de escribir: el que revela lo que no entregas, o el que pone fecha al siguiente paso?]]></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0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5-oa01"/>
              </a:rPr>
              <a:t><![CDATA[Ficha de cotización y propu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93]]></a:t>
            </a:r>
          </a:p>
        </p:txBody>
      </p:sp>
      <p:sp>
        <p:nvSpPr>
          <p:cNvPr id="7" name=""/>
          <p:cNvSpPr txBox="1"/>
          <p:nvPr/>
        </p:nvSpPr>
        <p:spPr>
          <a:xfrm>
            <a:off x="514350" y="1219200"/>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El campo difícil te está diciendo dónde se te caen las ventas. Si no puedes escribir el «no incluye», probablemente alguien lo está imaginando por ti. Si no puedes poner fecha al siguiente paso, tu cierre depende del calendario del cliente.]]></a:t>
            </a:r>
          </a:p>
        </p:txBody>
      </p:sp>
      <p:sp>
        <p:nvSpPr>
          <p:cNvPr id="8" name=""/>
          <p:cNvSpPr txBox="1"/>
          <p:nvPr/>
        </p:nvSpPr>
        <p:spPr>
          <a:xfrm>
            <a:off x="514350" y="25527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cierre: vigencia, siguiente paso y aceptación · Memoria: campo de la ficha y para qué sirv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5-oa01"/>
              </a:rPr>
              <a:t><![CDATA[Ficha de cotización y propu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93]]></a:t>
            </a:r>
          </a:p>
        </p:txBody>
      </p:sp>
      <p:graphicFrame>
        <p:nvGraphicFramePr>
          <p:cNvPr id="7" name="" descr=""/>
          <p:cNvGraphicFramePr>
            <a:graphicFrameLocks noGrp="1"/>
          </p:cNvGraphicFramePr>
          <p:nvPr/>
        </p:nvGraphicFramePr>
        <p:xfrm>
          <a:off x="514350" y="1257300"/>
          <a:ext cx="8115300" cy="3009900"/>
        </p:xfrm>
        <a:graphic>
          <a:graphicData uri="http://schemas.openxmlformats.org/drawingml/2006/table">
            <a:tbl>
              <a:tblPr firstRow="1" bandRow="1"/>
              <a:tblGrid>
                <a:gridCol w="3076575"/>
                <a:gridCol w="50387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ecesidad declar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frase del cliente abre la hoj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incluy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ntidades y unidades del trabaj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no incluy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frontera escrita desde ant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cio unitar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total se puede discutir renglón a rengl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VA declar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ncluido o desglosado, antes del tot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ige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asta cuándo valen cifra y alcanc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cierre: vigencia, siguiente paso y aceptación · Memoria: campo de la ficha y para qué sirv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5-oa01"/>
              </a:rPr>
              <a:t><![CDATA[Ficha de cotización y propu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93]]></a:t>
            </a:r>
          </a:p>
        </p:txBody>
      </p:sp>
      <p:graphicFrame>
        <p:nvGraphicFramePr>
          <p:cNvPr id="7" name="" descr=""/>
          <p:cNvGraphicFramePr>
            <a:graphicFrameLocks noGrp="1"/>
          </p:cNvGraphicFramePr>
          <p:nvPr/>
        </p:nvGraphicFramePr>
        <p:xfrm>
          <a:off x="514350" y="1257300"/>
          <a:ext cx="8115300" cy="1295400"/>
        </p:xfrm>
        <a:graphic>
          <a:graphicData uri="http://schemas.openxmlformats.org/drawingml/2006/table">
            <a:tbl>
              <a:tblPr firstRow="1" bandRow="1"/>
              <a:tblGrid>
                <a:gridCol w="3076575"/>
                <a:gridCol w="50387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upuest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se da por cierto y se recalcula si camb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guiente pa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echa, hecho concreto y responsab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5-oa01"/>
              </a:rPr>
              <a:t><![CDATA[Ficha de cotización y propu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9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cierre: vigencia, siguiente paso y aceptación · Memoria: campo de la ficha y para qué sirve · Cómo practicar]]></a:t>
            </a:r>
          </a:p>
        </p:txBody>
      </p:sp>
      <p:sp>
        <p:nvSpPr>
          <p:cNvPr id="8" name=""/>
          <p:cNvSpPr txBox="1"/>
          <p:nvPr/>
        </p:nvSpPr>
        <p:spPr>
          <a:xfrm>
            <a:off x="514350" y="20193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9" name=""/>
          <p:cNvSpPr txBox="1"/>
          <p:nvPr/>
        </p:nvSpPr>
        <p:spPr>
          <a:xfrm>
            <a:off x="514350" y="2724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marketing.lumbre.lat/object/mkt-ven-r05-oa01"/>
              </a:rPr>
              <a:t><![CDATA[Abrir el juego en el OA]]></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5-oa01"/>
              </a:rPr>
              <a:t><![CDATA[Ficha de cotización y propu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9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cierre: vigencia, siguiente paso y aceptación · Tarjetas de repaso rápido · Tarjeta 1 de 7]]></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800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l es el primer renglón de la ficha después del encabezado?]]></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5-oa01"/>
              </a:rPr>
              <a:t><![CDATA[Ficha de cotización y propu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9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cierre: vigencia, siguiente paso y aceptación · Tarjetas de repaso rápido · Tarjeta 1 de 7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necesidad declarada por el cliente, con su frase textual. Sin ella, todo lo demás se siente como un formulario.]]></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5-oa01"/>
              </a:rPr>
              <a:t><![CDATA[Ficha de cotización y propu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9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cierre: vigencia, siguiente paso y aceptación · Tarjetas de repaso rápido · Tarjeta 2 de 7]]></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800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conviene escribir el precio unitario en lugar de un solo total?]]></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5-oa01"/>
              </a:rPr>
              <a:t><![CDATA[Ficha de cotización y propu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2 / 9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cierre: vigencia, siguiente paso y aceptación · Tarjetas de repaso rápido · Tarjeta 2 de 7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que un total único no se puede comparar ni discutir: con precios unitarios la cuenta se recalcula cuando cambia el alcance.]]></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5-oa01"/>
              </a:rPr>
              <a:t><![CDATA[Ficha de cotización y propu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3 / 9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cierre: vigencia, siguiente paso y aceptación · Tarjetas de repaso rápido · Tarjeta 3 de 7]]></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Dónde se declara el IVA?]]></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5-oa01"/>
              </a:rPr>
              <a:t><![CDATA[Ficha de cotización y propu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4 / 9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cierre: vigencia, siguiente paso y aceptación · Tarjetas de repaso rápido · Tarjeta 3 de 7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Antes del total, en su propio renglón: incluido o desglosado. Nunca en una nota al pie.]]></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5-oa01"/>
              </a:rPr>
              <a:t><![CDATA[Ficha de cotización y propu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5 / 9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cierre: vigencia, siguiente paso y aceptación · Tarjetas de repaso rápido · Tarjeta 4 de 7]]></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pasa si el volumen del cliente cambia?]]></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5-oa01"/>
              </a:rPr>
              <a:t><![CDATA[Ficha de cotización y propu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6 / 9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cierre: vigencia, siguiente paso y aceptación · Tarjetas de repaso rápido · Tarjeta 4 de 7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Que el supuesto se rompió: el precio puede dejar de servir; se recalcula y se emite una nueva versión de la ficha con fecha.]]></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5-oa01"/>
              </a:rPr>
              <a:t><![CDATA[Ficha de cotización y propu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7 / 9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cierre: vigencia, siguiente paso y aceptación · Tarjetas de repaso rápido · Tarjeta 5 de 7]]></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hace la vigencia?]]></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5-oa01"/>
              </a:rPr>
              <a:t><![CDATA[Ficha de cotización y propu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8 / 9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cierre: vigencia, siguiente paso y aceptación · Tarjetas de repaso rápido · Tarjeta 5 de 7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ne fecha de vencimiento a la cifra: la propuesta decide contigo, no se queda envejeciendo en el buzón.]]></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5-oa01"/>
              </a:rPr>
              <a:t><![CDATA[Ficha de cotización y propu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9 / 9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cierre: vigencia, siguiente paso y aceptación · Tarjetas de repaso rápido · Tarjeta 6 de 7]]></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ndo se convierte en contrato la ficha?]]></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5-oa01"/>
              </a:rPr>
              <a:t><![CDATA[Ficha de cotización y propu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0 / 9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cierre: vigencia, siguiente paso y aceptación · Tarjetas de repaso rápido · Tarjeta 6 de 7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Nunca por sí sola: es una propuesta; si el acuerdo lo pide, se lleva a un contrato que un profesional revise.]]></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5-oa01"/>
              </a:rPr>
              <a:t><![CDATA[Ficha de cotización y propu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1 / 9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cierre: vigencia, siguiente paso y aceptación · Tarjetas de repaso rápido · Tarjeta 7 de 7]]></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hace falta para que la propuesta se cierre?]]></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5-oa01"/>
              </a:rPr>
              <a:t><![CDATA[Ficha de cotización y propu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2 / 9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cierre: vigencia, siguiente paso y aceptación · Tarjetas de repaso rápido · Tarjeta 7 de 7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siguiente paso con fecha y responsable y el camino de aceptación: a quién se le manda la confirmación y qué se necesita.]]></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5-oa01"/>
              </a:rPr>
              <a:t><![CDATA[Ficha de cotización y propu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3 / 9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act-mcq-campos]]></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spuesta numérica · act-num-total]]></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act-tf-contrato]]></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act-mcq-volumen]]></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act-match]]></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5-oa01"/>
              </a:rPr>
              <a:t><![CDATA[Ficha de cotización y propu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4 / 93]]></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act-sort]]></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act-fill]]></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rdenar la secuencia · act-seq]]></a:t>
            </a:r>
          </a:p>
        </p:txBody>
      </p:sp>
      <p:sp>
        <p:nvSpPr>
          <p:cNvPr id="10" name=""/>
          <p:cNvSpPr txBox="1"/>
          <p:nvPr/>
        </p:nvSpPr>
        <p:spPr>
          <a:xfrm>
            <a:off x="628650" y="2276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act-det]]></a:t>
            </a:r>
          </a:p>
        </p:txBody>
      </p:sp>
      <p:sp>
        <p:nvSpPr>
          <p:cNvPr id="11" name=""/>
          <p:cNvSpPr txBox="1"/>
          <p:nvPr/>
        </p:nvSpPr>
        <p:spPr>
          <a:xfrm>
            <a:off x="514350" y="2628900"/>
            <a:ext cx="81153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Listo: sabes llenar los once campos, haces la cuenta del total y pones los límites donde tocan —la ficha no es contrato, no calcula el margen y se recalcula si cambian los datos. Siguiente paso: «Secuencia de seguimiento», donde la ficha enviada se encuentra con el cliente que no responde.]]></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5-oa01"/>
              </a:rPr>
              <a:t><![CDATA[Ficha de cotización y propu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5 / 93]]></a:t>
            </a:r>
          </a:p>
        </p:txBody>
      </p:sp>
      <p:sp>
        <p:nvSpPr>
          <p:cNvPr id="7" name=""/>
          <p:cNvSpPr txBox="1"/>
          <p:nvPr/>
        </p:nvSpPr>
        <p:spPr>
          <a:xfrm>
            <a:off x="514350" y="12192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l ejemplo resuelto de Tres Olivos y al segundo ejemplo, la cotización que volvió sola. Casi todo el fallo está en lo mismo: escribir el precio antes de escribir el alcance.]]></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5-oa01"/>
              </a:rPr>
              <a:t><![CDATA[Ficha de cotización y propu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6 / 93]]></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umbras los once campos de la ficha sin ver la hoja y dices qué pregunta del cliente tapa cada uno.]]></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bres la propuesta con la necesidad en palabras del cliente y la mantienes separada del precio y del presupuesto.]]></a:t>
            </a:r>
          </a:p>
        </p:txBody>
      </p:sp>
      <p:sp>
        <p:nvSpPr>
          <p:cNvPr id="11" name=""/>
          <p:cNvSpPr txBox="1"/>
          <p:nvPr/>
        </p:nvSpPr>
        <p:spPr>
          <a:xfrm>
            <a:off x="514350" y="26670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26670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ces la cuenta sin calculadora: cantidad por precio unitario da subtotal; menos descuento da total; el IVA se declara y queda el total a pagar.]]></a:t>
            </a:r>
          </a:p>
        </p:txBody>
      </p:sp>
      <p:sp>
        <p:nvSpPr>
          <p:cNvPr id="13" name=""/>
          <p:cNvSpPr txBox="1"/>
          <p:nvPr/>
        </p:nvSpPr>
        <p:spPr>
          <a:xfrm>
            <a:off x="514350" y="37242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37242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claras supuestos y exclusiones antes del total, y sabes que si cambia un supuesto se recalcula la hoja.]]></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5-oa01"/>
              </a:rPr>
              <a:t><![CDATA[Ficha de cotización y propu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7 / 93]]></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ijas vigencia y siguiente paso con fecha y responsable; y dejas escrito cómo se acepta: a quién, con qué.]]></a:t>
            </a:r>
          </a:p>
        </p:txBody>
      </p:sp>
      <p:sp>
        <p:nvSpPr>
          <p:cNvPr id="9" name=""/>
          <p:cNvSpPr txBox="1"/>
          <p:nvPr/>
        </p:nvSpPr>
        <p:spPr>
          <a:xfrm>
            <a:off x="514350" y="19431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6.]]></a:t>
            </a:r>
          </a:p>
        </p:txBody>
      </p:sp>
      <p:sp>
        <p:nvSpPr>
          <p:cNvPr id="10" name=""/>
          <p:cNvSpPr txBox="1"/>
          <p:nvPr/>
        </p:nvSpPr>
        <p:spPr>
          <a:xfrm>
            <a:off x="762000" y="19431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ces qué límites tiene la ficha —no es contrato, no calcula costo ni margen, no incluye crédito— y cuándo la llevas a un profesional.]]></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vigencia y revis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5-oa01"/>
              </a:rPr>
              <a:t><![CDATA[Ficha de cotización y propu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8 / 93]]></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afirma esta lección y dónde se verifica. Ámbito: Estados Unidos Mexicanos, PyME. Vigencia editorial revisada 2026-10. Ninguna cifra de la lección es un dato real: los nombres, fechas y importes pertenecen al caso ficticio de práctica.]]></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5-oa01"/>
              </a:rPr>
              <a:t><![CDATA[Ficha de cotización y propu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9 / 93]]></a:t>
            </a:r>
          </a:p>
        </p:txBody>
      </p:sp>
      <p:graphicFrame>
        <p:nvGraphicFramePr>
          <p:cNvPr id="7" name="" descr=""/>
          <p:cNvGraphicFramePr>
            <a:graphicFrameLocks noGrp="1"/>
          </p:cNvGraphicFramePr>
          <p:nvPr/>
        </p:nvGraphicFramePr>
        <p:xfrm>
          <a:off x="514350" y="1257300"/>
          <a:ext cx="8115300" cy="2190750"/>
        </p:xfrm>
        <a:graphic>
          <a:graphicData uri="http://schemas.openxmlformats.org/drawingml/2006/table">
            <a:tbl>
              <a:tblPr firstRow="1" bandRow="1"/>
              <a:tblGrid>
                <a:gridCol w="2457450"/>
                <a:gridCol w="2647950"/>
                <a:gridCol w="3009900"/>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o que la lección afirm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ónde verificarl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lcance y vigenci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4954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cuenta de la ficha: subtotal menos descuento, IVA declarado y total a pag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s renglones de precios y totales de la herramienta; el ejemplo ficticio lo resuelv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étodo propio de la ficha; las cifras del ejemplo son ficticias; vigencia revisada 2026-1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5-oa01"/>
              </a:rPr>
              <a:t><![CDATA[Ficha de cotización y propu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0 / 93]]></a:t>
            </a:r>
          </a:p>
        </p:txBody>
      </p:sp>
      <p:graphicFrame>
        <p:nvGraphicFramePr>
          <p:cNvPr id="7" name="" descr=""/>
          <p:cNvGraphicFramePr>
            <a:graphicFrameLocks noGrp="1"/>
          </p:cNvGraphicFramePr>
          <p:nvPr/>
        </p:nvGraphicFramePr>
        <p:xfrm>
          <a:off x="514350" y="1257300"/>
          <a:ext cx="8115300" cy="3152775"/>
        </p:xfrm>
        <a:graphic>
          <a:graphicData uri="http://schemas.openxmlformats.org/drawingml/2006/table">
            <a:tbl>
              <a:tblPr firstRow="1" bandRow="1"/>
              <a:tblGrid>
                <a:gridCol w="2457450"/>
                <a:gridCol w="2647950"/>
                <a:gridCol w="3009900"/>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o que la lección afirm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ónde verificarl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lcance y vigenci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IVA se declara incluido o desglosado antes del tot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SAT, donde se consulta el tratamiento del impuesto que aplica a tu oper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lección no fija tasas ni reglas fiscales: enseña a declararlo y a verificarlo; revisada 2026-1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ficha no sustituye un contra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límite declarado de la herramienta y, en su caso, la revisión de un profesion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lección no da asesoría legal; enseña la vía correcta; revisada 2026-1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5-oa01"/>
              </a:rPr>
              <a:t><![CDATA[Ficha de cotización y propu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1 / 93]]></a:t>
            </a:r>
          </a:p>
        </p:txBody>
      </p:sp>
      <p:graphicFrame>
        <p:nvGraphicFramePr>
          <p:cNvPr id="7" name="" descr=""/>
          <p:cNvGraphicFramePr>
            <a:graphicFrameLocks noGrp="1"/>
          </p:cNvGraphicFramePr>
          <p:nvPr/>
        </p:nvGraphicFramePr>
        <p:xfrm>
          <a:off x="514350" y="1257300"/>
          <a:ext cx="8115300" cy="3152775"/>
        </p:xfrm>
        <a:graphic>
          <a:graphicData uri="http://schemas.openxmlformats.org/drawingml/2006/table">
            <a:tbl>
              <a:tblPr firstRow="1" bandRow="1"/>
              <a:tblGrid>
                <a:gridCol w="2457450"/>
                <a:gridCol w="2647950"/>
                <a:gridCol w="3009900"/>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o que la lección afirm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ónde verificarl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lcance y vigenci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presupuesto base cero parte de cero, como la columna de alcanc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conexión con la literatura de presupuesto citada abaj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nalogía formativa, no método contable; revisada 2026-1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staurante Tres Olivos», Muebles Delta, Ana, precios, días y fech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existen: son datos inventados del ejerci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icticios, sin valor de refere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vigencia y revis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5-oa01"/>
              </a:rPr>
              <a:t><![CDATA[Ficha de cotización y propu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2 / 93]]></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www.gob.mx/sat"/>
              </a:rPr>
              <a:t><![CDATA[El SAT: donde consultar el tratamiento del IVA que aplica a tu operación]]></a:t>
            </a:r>
          </a:p>
        </p:txBody>
      </p:sp>
      <p:sp>
        <p:nvSpPr>
          <p:cNvPr id="8" name=""/>
          <p:cNvSpPr txBox="1"/>
          <p:nvPr/>
        </p:nvSpPr>
        <p:spPr>
          <a:xfrm>
            <a:off x="514350" y="1905000"/>
            <a:ext cx="8115300" cy="8382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Antes de escribir «IVA incluido» o de desglosarlo, verifica el tratamiento del impuesto en la fuente oficial con tu tipo de operación y su versión vigente. Esta lección enseña a declararlo, no a calcular obligaciones fiscales.]]></a:t>
            </a:r>
          </a:p>
        </p:txBody>
      </p:sp>
      <p:sp>
        <p:nvSpPr>
          <p:cNvPr id="9" name=""/>
          <p:cNvSpPr txBox="1"/>
          <p:nvPr/>
        </p:nvSpPr>
        <p:spPr>
          <a:xfrm>
            <a:off x="514350" y="28003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4" tooltip="https://www.gob.mx/mercados"/>
              </a:rPr>
              <a:t><![CDATA[Compras públicas: cuando el comité pide la cotización por escrito]]></a:t>
            </a:r>
          </a:p>
        </p:txBody>
      </p:sp>
      <p:sp>
        <p:nvSpPr>
          <p:cNvPr id="10" name=""/>
          <p:cNvSpPr txBox="1"/>
          <p:nvPr/>
        </p:nvSpPr>
        <p:spPr>
          <a:xfrm>
            <a:off x="514350" y="3171825"/>
            <a:ext cx="8115300" cy="8382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Los procesos públicos exigen el documento técnico con todas las especificaciones: vale como espejo del comité privado que también te va a pedir lo que vas a cobrar.]]></a:t>
            </a: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vigencia y revis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5-oa01"/>
              </a:rPr>
              <a:t><![CDATA[Ficha de cotización y propu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3 / 93]]></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guiente paso de la ruta «Cotización y propuesta»: «Secuencia de seguimiento», la ruta siguiente del curso «El proceso de venta, etapa por etapa». Lo que esta lección deja —una ficha que el cliente puede leer, comparar y aceptar— también decide la siguiente: sólo que ahí el problema cambia de forma, porque la ficha ya se fue y el cliente no responde, y entonces toca decidir momentos, canal, mensaje y el criterio para saber en qué paso se deja de insistir. Esta lección te dejó el criterio y el instrumento de medición de la propuesta; la siguiente los lleva al seguimiento de la propuesta.]]></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93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2026-10-25T06:24:56Z</dcterms:created>
  <dcterms:modified xsi:type="dcterms:W3CDTF">2026-10-25T06:24:56Z</dcterms:modified>
  <dc:title>Ficha de cotización y propuesta</dc:title>
  <dc:description>Presentación editable del OA «Ficha de cotización y propuesta». Enlace: https://marketing.lumbre.lat/object/mkt-ven-r05-oa01</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