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pde-e2-05-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pde-e2-05-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cantador» no es lo mismo que «comprado»»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cantador» no es lo mismo que «comprado»»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cantador» no es lo mismo que «comprado»»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52 MXN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rgen por pieza = precio − costo variable = 30 − 18 = **12**. Con 46 piezas: 46 × 12 = **552** de margen de contribución (o ingresos 46 × 30 = 1,380 menos costos 46 × 18 = 828 → 552). Pero el número que decide no es solo el margen: es la **tasa de conversión**. 46 de 120 = **38%**, por encima del umbral del 30% de la hipótesis. Aquí la evidencia dice que **sí** hay necesidad real: se puede continuar, ahora sí con el gasto grande. Y nota que esta vez el dinero **llegó antes** (preventa), no después, como en el primer intento fal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rgen de contribución es (precio − costo variable) × unidades; (30 − 18) × 46 = 552, y la conversión de 46 sobre 120 es 38%, sobre el umbral del 30% de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pde-e2-05-m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venta con pago real antes de producir → Valida (evidencia de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cuesta a amigos sobre si les «gusta» la idea → No valida (opinión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lotito en 3 tiendas midiendo cuánto se vende y devuelve → Valida (evidencia de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guntar «¿comprarías esto?» mirando a los ojos → No valida (opinión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r qué compraron la semana pasada y por qué → Valida (evidencia de compor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ventas, pilotos con ventas reales y preguntas sobre compra pasada son evidencia de comportamiento; encuestas de gusto a amigos y «¿comprarías?» son opiniones que no predicen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pde-e2-05-m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hipótesis se refutó tal como estaba: antes de rendirse o gastar, hay que averiguar si el problema era el precio, el producto o el cliente equivocado, y refor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sultado que **refuta** la hipótesis no es un fracaso: es información comprada barato. Antes de abandonar (opción 1) o de gastar en forzar el número (opción 3 y 4), hay que **diagnosticar**: ¿11 es bajo por el precio de 30, por el producto, o porque contactaste al segmento equivocado? Validar sirve para **aprender y ajustar la hipótesis**, no para dar razón a tu corazonada. Bajar el precio a 15 «para que funcione» solo maquilla 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ndo el experimento refuta la hipótesis, lo correcto es diagnosticar la causa (precio, producto o segmento) y reformular, no abandonar de golpe ni forz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pde-e2-05-m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Interés declarado **gratis** («me interesa», «qué bueno») no es evidencia de compra: la gente es amable, imagina un futuro ideal y no paga por esa opinión. Validar exige una **renuncia real**: dinero, tiempo o un compromiso con fecha. Por eso la preventa y el piloto venden **de verdad**, y por eso preguntar por compras **pasadas** vale más que preguntar por intenciones **futuras**. Sin costo, cualquier «sí» e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interés declarado en una encuesta no es evidencia de compra; validar requiere un compromiso real de dinero o conducta, o datos de compra p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pde-e2-05-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idea de producto o servicio que estés considerando (o el pan integral de Tres Ríos). Escribe una **hipótesis medible** con cinco elementos: para qué cliente, qué necesidad, a qué precio, en qué plazo y con qué umbral la declararías validada. Luego diseña el experimento **más barato** que la ponga a prueba sin producir en serio: una preventa, un piloto en pocas tiendas, una lista de espera con pago mínimo. Define hoy qué número te hará continuar, qué número te hará reformular y cuál te hará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pde-e2-05-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pde-e2-05-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validar antes de fabr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pde-e2-05-m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validar antes de fabrica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25" r:id="rId1"/>
    <p:sldLayoutId id="2481904926" r:id="rId2"/>
    <p:sldLayoutId id="2481904927" r:id="rId3"/>
    <p:sldLayoutId id="24819049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c3df863507e726679eb454d5956c4fe6b981198ae350bb01.jpg"/>
  <Relationship Id="rId3" Type="http://schemas.openxmlformats.org/officeDocument/2006/relationships/hyperlink" Target="https://marketing.lumbre.lat/object/pde-e2-05-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pde-e2-05-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er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ali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bricar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pde-e2-05-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intuición de producto en una hipótesis medible, entrevistar sin inducir la respuesta y diseñar un experimento barato que valide o refute la necesidad con evid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quiere lanzar un pan integral y su instinto le dice que a la gente le encantará. Pero encantar no es comprar. Este objeto enseña a comprobar una necesidad antes de gastar: convertir la idea en una hipótesis medible, preguntar por comportamiento pasado en vez de opiniones sobre el futuro, y montar experimentos baratos —una preventa, un piloto— que digan continuar, cambiar o abandonar. La pregunta clave no es «¿te gusta?», es «¿quién la pagaría, cuánto y cómo lo compruebo con poco diner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alidacion · hipotesis · experimento-comercial · entrevista-cliente · preventa · evid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cantador» no es lo mismo que «compr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insiste: hay que hacer ]]></a:t>
            </a:r>
            <a:r>
              <a:rPr lang="en-US" b="1" strike="noStrike" sz="2100" spc="0" u="none" cap="none">
                <a:solidFill>
                  <a:srgbClr val="1B2438">
                    <a:alpha val="100000"/>
                  </a:srgbClr>
                </a:solidFill>
                <a:latin typeface="Calibri"/>
              </a:rPr>
              <a:t><![CDATA[pan integral]]></a:t>
            </a:r>
            <a:r>
              <a:rPr lang="en-US" strike="noStrike" sz="2100" spc="0" u="none" cap="none">
                <a:solidFill>
                  <a:srgbClr val="1B2438">
                    <a:alpha val="100000"/>
                  </a:srgbClr>
                </a:solidFill>
                <a:latin typeface="Calibri"/>
              </a:rPr>
              <a:t><![CDATA[. Lucía consulta a diez clientas habituales y las nueve le dicen «¡qué buena idea, me encanta!». Con esa confianza, ella compra 40 kilos de harina integral y una bolsa de empaque especial. Dos semanas después, buena parte del pan integral queda sin vender y el dinero ya se gast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cantador» no es lo mismo que «compr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alió mal? Nada en la idea; todo en la ]]></a:t>
            </a:r>
            <a:r>
              <a:rPr lang="en-US" b="1" strike="noStrike" sz="2100" spc="0" u="none" cap="none">
                <a:solidFill>
                  <a:srgbClr val="1B2438">
                    <a:alpha val="100000"/>
                  </a:srgbClr>
                </a:solidFill>
                <a:latin typeface="Calibri"/>
              </a:rPr>
              <a:t><![CDATA[validación]]></a:t>
            </a:r>
            <a:r>
              <a:rPr lang="en-US" strike="noStrike" sz="2100" spc="0" u="none" cap="none">
                <a:solidFill>
                  <a:srgbClr val="1B2438">
                    <a:alpha val="100000"/>
                  </a:srgbClr>
                </a:solidFill>
                <a:latin typeface="Calibri"/>
              </a:rPr>
              <a:t><![CDATA[. «Me encanta» es una ]]></a:t>
            </a:r>
            <a:r>
              <a:rPr lang="en-US" b="1" strike="noStrike" sz="2100" spc="0" u="none" cap="none">
                <a:solidFill>
                  <a:srgbClr val="1B2438">
                    <a:alpha val="100000"/>
                  </a:srgbClr>
                </a:solidFill>
                <a:latin typeface="Calibri"/>
              </a:rPr>
              <a:t><![CDATA[opinión futura y gratis]]></a:t>
            </a:r>
            <a:r>
              <a:rPr lang="en-US" strike="noStrike" sz="2100" spc="0" u="none" cap="none">
                <a:solidFill>
                  <a:srgbClr val="1B2438">
                    <a:alpha val="100000"/>
                  </a:srgbClr>
                </a:solidFill>
                <a:latin typeface="Calibri"/>
              </a:rPr>
              <a:t><![CDATA[: nadie paga por decir que algo le gusta. Cuando le preguntas a alguien si le gustaría algo, casi siempre dice que sí para ser amable. Una necesidad real se comprueba con ]]></a:t>
            </a:r>
            <a:r>
              <a:rPr lang="en-US" b="1" strike="noStrike" sz="2100" spc="0" u="none" cap="none">
                <a:solidFill>
                  <a:srgbClr val="1B2438">
                    <a:alpha val="100000"/>
                  </a:srgbClr>
                </a:solidFill>
                <a:latin typeface="Calibri"/>
              </a:rPr>
              <a:t><![CDATA[comportamiento]]></a:t>
            </a:r>
            <a:r>
              <a:rPr lang="en-US" strike="noStrike" sz="2100" spc="0" u="none" cap="none">
                <a:solidFill>
                  <a:srgbClr val="1B2438">
                    <a:alpha val="100000"/>
                  </a:srgbClr>
                </a:solidFill>
                <a:latin typeface="Calibri"/>
              </a:rPr>
              <a:t><![CDATA[, no con elogios: con lo que la gente ]]></a:t>
            </a:r>
            <a:r>
              <a:rPr lang="en-US" b="1"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en el pasado y con lo que está ]]></a:t>
            </a:r>
            <a:r>
              <a:rPr lang="en-US" b="1" strike="noStrike" sz="2100" spc="0" u="none" cap="none">
                <a:solidFill>
                  <a:srgbClr val="1B2438">
                    <a:alpha val="100000"/>
                  </a:srgbClr>
                </a:solidFill>
                <a:latin typeface="Calibri"/>
              </a:rPr>
              <a:t><![CDATA[dispuesta a pagar hoy]]></a:t>
            </a:r>
            <a:r>
              <a:rPr lang="en-US" strike="noStrike" sz="2100" spc="0" u="none" cap="none">
                <a:solidFill>
                  <a:srgbClr val="1B2438">
                    <a:alpha val="100000"/>
                  </a:srgbClr>
                </a:solidFill>
                <a:latin typeface="Calibri"/>
              </a:rPr>
              <a:t><![CDATA[ en un experimento pequeñ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cantador» no es lo mismo que «compr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rampa de la pregunta inducid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 gustaría un pan integral?» ]]></a:t>
            </a:r>
            <a:r>
              <a:rPr lang="en-US" b="1" strike="noStrike" sz="2000" spc="0" u="none" cap="none">
                <a:solidFill>
                  <a:srgbClr val="1B2438">
                    <a:alpha val="100000"/>
                  </a:srgbClr>
                </a:solidFill>
                <a:latin typeface="Calibri"/>
              </a:rPr>
              <a:t><![CDATA[induce]]></a:t>
            </a:r>
            <a:r>
              <a:rPr lang="en-US" strike="noStrike" sz="2000" spc="0" u="none" cap="none">
                <a:solidFill>
                  <a:srgbClr val="1B2438">
                    <a:alpha val="100000"/>
                  </a:srgbClr>
                </a:solidFill>
                <a:latin typeface="Calibri"/>
              </a:rPr>
              <a:t><![CDATA[ la respuesta: ya le pusiste el nombre y el marco, y la gente asiente. Vale más preguntar por el ]]></a:t>
            </a:r>
            <a:r>
              <a:rPr lang="en-US" b="1" strike="noStrike" sz="2000" spc="0" u="none" cap="none">
                <a:solidFill>
                  <a:srgbClr val="1B2438">
                    <a:alpha val="100000"/>
                  </a:srgbClr>
                </a:solidFill>
                <a:latin typeface="Calibri"/>
              </a:rPr>
              <a:t><![CDATA[pasado]]></a:t>
            </a:r>
            <a:r>
              <a:rPr lang="en-US" strike="noStrike" sz="2000" spc="0" u="none" cap="none">
                <a:solidFill>
                  <a:srgbClr val="1B2438">
                    <a:alpha val="100000"/>
                  </a:srgbClr>
                </a:solidFill>
                <a:latin typeface="Calibri"/>
              </a:rPr>
              <a:t><![CDATA[: «la última vez que compraste pan para tu familia, ¿qué elegiste y por qué?», «¿has buscado alguna vez un pan integral y no lo encontraste?». Las respuestas a preguntas sobre hechos pasados predicen comportamiento futuro; las respuestas a «¿compraría…?» casi no valen n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cantador» no es lo mismo que «compr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gastar, Lucía debió convertir su corazonada en una ]]></a:t>
            </a:r>
            <a:r>
              <a:rPr lang="en-US" b="1" strike="noStrike" sz="2100" spc="0" u="none" cap="none">
                <a:solidFill>
                  <a:srgbClr val="1B2438">
                    <a:alpha val="100000"/>
                  </a:srgbClr>
                </a:solidFill>
                <a:latin typeface="Calibri"/>
              </a:rPr>
              <a:t><![CDATA[hipótesis medible]]></a:t>
            </a:r>
            <a:r>
              <a:rPr lang="en-US" strike="noStrike" sz="2100" spc="0" u="none" cap="none">
                <a:solidFill>
                  <a:srgbClr val="1B2438">
                    <a:alpha val="100000"/>
                  </a:srgbClr>
                </a:solidFill>
                <a:latin typeface="Calibri"/>
              </a:rPr>
              <a:t><![CDATA[: algo que pueda quedar ]]></a:t>
            </a:r>
            <a:r>
              <a:rPr lang="en-US" b="1" strike="noStrike" sz="2100" spc="0" u="none" cap="none">
                <a:solidFill>
                  <a:srgbClr val="1B2438">
                    <a:alpha val="100000"/>
                  </a:srgbClr>
                </a:solidFill>
                <a:latin typeface="Calibri"/>
              </a:rPr>
              <a:t><![CDATA[verdadero o falso]]></a:t>
            </a:r>
            <a:r>
              <a:rPr lang="en-US" strike="noStrike" sz="2100" spc="0" u="none" cap="none">
                <a:solidFill>
                  <a:srgbClr val="1B2438">
                    <a:alpha val="100000"/>
                  </a:srgbClr>
                </a:solidFill>
                <a:latin typeface="Calibri"/>
              </a:rPr>
              <a:t><![CDATA[ con un número. No «a la gente le gusta lo saludable», sino: «]]></a:t>
            </a:r>
            <a:r>
              <a:rPr lang="en-US" b="1" strike="noStrike" sz="2100" spc="0" u="none" cap="none">
                <a:solidFill>
                  <a:srgbClr val="1B2438">
                    <a:alpha val="100000"/>
                  </a:srgbClr>
                </a:solidFill>
                <a:latin typeface="Calibri"/>
              </a:rPr>
              <a:t><![CDATA[al menos el 30%]]></a:t>
            </a:r>
            <a:r>
              <a:rPr lang="en-US" strike="noStrike" sz="2100" spc="0" u="none" cap="none">
                <a:solidFill>
                  <a:srgbClr val="1B2438">
                    <a:alpha val="100000"/>
                  </a:srgbClr>
                </a:solidFill>
                <a:latin typeface="Calibri"/>
              </a:rPr>
              <a:t><![CDATA[ de mis clientes habituales pagarán ]]></a:t>
            </a:r>
            <a:r>
              <a:rPr lang="en-US" b="1" strike="noStrike" sz="2100" spc="0" u="none" cap="none">
                <a:solidFill>
                  <a:srgbClr val="1B2438">
                    <a:alpha val="100000"/>
                  </a:srgbClr>
                </a:solidFill>
                <a:latin typeface="Calibri"/>
              </a:rPr>
              <a:t><![CDATA[30 pesos]]></a:t>
            </a:r>
            <a:r>
              <a:rPr lang="en-US" strike="noStrike" sz="2100" spc="0" u="none" cap="none">
                <a:solidFill>
                  <a:srgbClr val="1B2438">
                    <a:alpha val="100000"/>
                  </a:srgbClr>
                </a:solidFill>
                <a:latin typeface="Calibri"/>
              </a:rPr>
              <a:t><![CDATA[ por una pieza de pan integral, en una preventa de una semana». Esa hipótesis tiene cliente, acción, precio y umbral. Se puede probar barat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más simple y honesto es la ]]></a:t>
            </a:r>
            <a:r>
              <a:rPr lang="en-US" b="1" strike="noStrike" sz="2100" spc="0" u="none" cap="none">
                <a:solidFill>
                  <a:srgbClr val="1B2438">
                    <a:alpha val="100000"/>
                  </a:srgbClr>
                </a:solidFill>
                <a:latin typeface="Calibri"/>
              </a:rPr>
              <a:t><![CDATA[preven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recer]]></a:t>
            </a:r>
            <a:r>
              <a:rPr lang="en-US" strike="noStrike" sz="2100" spc="0" u="none" cap="none">
                <a:solidFill>
                  <a:srgbClr val="1B2438">
                    <a:alpha val="100000"/>
                  </a:srgbClr>
                </a:solidFill>
                <a:latin typeface="Calibri"/>
              </a:rPr>
              <a:t><![CDATA[ el producto antes de hornearlo en serio, con un precio real y un pago real. Si la gente ]]></a:t>
            </a:r>
            <a:r>
              <a:rPr lang="en-US" b="1" strike="noStrike" sz="2100" spc="0" u="none" cap="none">
                <a:solidFill>
                  <a:srgbClr val="1B2438">
                    <a:alpha val="100000"/>
                  </a:srgbClr>
                </a:solidFill>
                <a:latin typeface="Calibri"/>
              </a:rPr>
              <a:t><![CDATA[suelta su dinero]]></a:t>
            </a:r>
            <a:r>
              <a:rPr lang="en-US" strike="noStrike" sz="2100" spc="0" u="none" cap="none">
                <a:solidFill>
                  <a:srgbClr val="1B2438">
                    <a:alpha val="100000"/>
                  </a:srgbClr>
                </a:solidFill>
                <a:latin typeface="Calibri"/>
              </a:rPr>
              <a:t><![CDATA[, la necesidad es real. Si solo dice «qué bonito», todavía 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cantador» no es lo mismo que «comprad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Ríos hace una preventa de su pan integral a 30 pesos por pieza. De 120 clientes habituales contactados, 46 pagan por su pedido. El costo variable de cada pieza es de 18 pesos. Calcula el margen de contribución TOTAL de la preventa (ingresos menos costo variable). Escribe solo el número, en MXN.]]></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XN): ________________]]></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cantador» no es lo mismo que «compr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ividad: ¿valida la necesidad con evidencia o solo produce confianz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ida (evidencia de comportamien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valida (opinión bara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venta con pago real antes de produci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cuesta a amigos sobre si les «gusta» la ide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lotito en 3 tiendas midiendo cuánto se vende y devuel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r «¿comprarías esto?» mirando a los oj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r qué compraron la semana pasada y por qué]]></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cantador» no es lo mismo que «compr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120 clientes contactados, solo 11 pagan en la preventa (9%), muy por debajo del umbral del 30%. ¿Cuál es la lectura MÁS correc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rar la idea para siempre: el pan integral no funciona]]></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ipótesis se refutó tal como estaba: antes de rendirse o gastar, hay que averiguar si el problema era el precio, el producto o el cliente equivocado, y reformular]]></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sistir con más publicidad hasta llegar al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r el precio a 15 pesos y llamarlo éxi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cantador» no es lo mismo que «compr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mayoría dice que sí le interesa mi producto en una encuesta, ya tengo la necesidad valid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cantador» no es lo mismo que «compr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reguntes si te comprarían: haz una preventa y mira quién compra. El dinero dice la verdad que la cortesía esconde.]]></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Programa de Direc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cantador» no es lo mismo que «comprad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d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du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v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ider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gr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í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ipótesi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edi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eme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ces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z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mbr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lar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lidada.]]></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ue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e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erimen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á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bar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n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ue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duc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v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lo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c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d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p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ín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inu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formu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á]]></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andonar.]]></a:t>
            </a:r>
          </a:p>
        </p:txBody>
      </p:sp>
      <p:sp>
        <p:nvSpPr>
          <p:cNvPr id="8" name=""/>
          <p:cNvSpPr txBox="1"/>
          <p:nvPr/>
        </p:nvSpPr>
        <p:spPr>
          <a:xfrm>
            <a:off x="514350" y="16764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experimento» es preguntarle a gente conocida si le gusta, no es un experimento: es buscar aprobación. Un experimento de verdad expone la idea a alguien que podría pagar.]]></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tuición se vuelve hipótesis medible: cliente, necesidad, precio, plazo y umbr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 gusta» gratis no es evidencia; el pago real y el comportamiento pasado sí lo so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or compras pasadas predice mejor que preguntar «¿comprarí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enta y el piloto son los experimentos baratos que exponen la idea al din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sultado que refuta la hipótesis es información, no fracaso: obliga a diagnosticar y reformul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de antemano el número que hace continuar, cambiar o abandon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expreso mi idea como una hipótesis que pueda quedar verdadera o fal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videncia de comportamiento (no de opinión) conseguiría para validar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experimento más barato que pone a prueba lo que más me pone en riesgo?]]></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cio, cliente y umbral estoy probando realment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ultado es malo, ¿fallo de producto, de precio o de segm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intuición de producto en una hipótesis medible con umbr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experimento barato (preventa o piloto) que valide o refute con dinero re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r sobre comportamiento pasado sin inducir la respues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ontinuar, reformular o abandonar según la evidencia, no según el entusias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validar antes de fabr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confundes un «me encanta» con una compra: formulas hipótesis medibles, montas experimentos baratos y decides con evidencia. Esto conecta con la estrategia del Curso 6 y, en Emprendimiento (Curso 8), con el expediente de validación comple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validar antes de fabr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diferencia entre opinión y comportamiento. El error común es validar preguntando «¿comprarías?» o encuestando amigos; eso solo mide cortesía, no necesi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pde-e2-05-m01-oa01"/>
              </a:rPr>
              <a:t><![CDATA[¿De verdad la quieren? Validar una necesidad antes de fabric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 del programa (Etapa 2):]]></a:t>
            </a:r>
            <a:r>
              <a:rPr lang="en-US" strike="noStrike" sz="2100" spc="0" u="none" cap="none">
                <a:solidFill>
                  <a:srgbClr val="1B2438">
                    <a:alpha val="100000"/>
                  </a:srgbClr>
                </a:solidFill>
                <a:latin typeface="Calibri"/>
              </a:rPr>
              <a:t><![CDATA[ ya sabes comprobar que una necesidad existe antes de invertir. En el Curso 6 darás un paso arriba y mirarás el ]]></a:t>
            </a:r>
            <a:r>
              <a:rPr lang="en-US" b="1" strike="noStrike" sz="2100" spc="0" u="none" cap="none">
                <a:solidFill>
                  <a:srgbClr val="1B2438">
                    <a:alpha val="100000"/>
                  </a:srgbClr>
                </a:solidFill>
                <a:latin typeface="Calibri"/>
              </a:rPr>
              <a:t><![CDATA[tablero completo]]></a:t>
            </a:r>
            <a:r>
              <a:rPr lang="en-US" strike="noStrike" sz="2100" spc="0" u="none" cap="none">
                <a:solidFill>
                  <a:srgbClr val="1B2438">
                    <a:alpha val="100000"/>
                  </a:srgbClr>
                </a:solidFill>
                <a:latin typeface="Calibri"/>
              </a:rPr>
              <a:t><![CDATA[: cómo analizar tu industria y competencia, elegir entre competir por costo, por diferenciación o por enfoque, y ]]></a:t>
            </a:r>
            <a:r>
              <a:rPr lang="en-US" b="1" strike="noStrike" sz="2100" spc="0" u="none" cap="none">
                <a:solidFill>
                  <a:srgbClr val="1B2438">
                    <a:alpha val="100000"/>
                  </a:srgbClr>
                </a:solidFill>
                <a:latin typeface="Calibri"/>
              </a:rPr>
              <a:t><![CDATA[asumir renuncias]]></a:t>
            </a:r>
            <a:r>
              <a:rPr lang="en-US" strike="noStrike" sz="2100" spc="0" u="none" cap="none">
                <a:solidFill>
                  <a:srgbClr val="1B2438">
                    <a:alpha val="100000"/>
                  </a:srgbClr>
                </a:solidFill>
                <a:latin typeface="Calibri"/>
              </a:rPr>
              <a:t><![CDATA[ (porque toda estrategia es decir que no a algo). En el Curso 8, ya como curso propio del programa, convertirás todo esto en un ]]></a:t>
            </a:r>
            <a:r>
              <a:rPr lang="en-US" b="1" strike="noStrike" sz="2100" spc="0" u="none" cap="none">
                <a:solidFill>
                  <a:srgbClr val="1B2438">
                    <a:alpha val="100000"/>
                  </a:srgbClr>
                </a:solidFill>
                <a:latin typeface="Calibri"/>
              </a:rPr>
              <a:t><![CDATA[expediente de validación]]></a:t>
            </a:r>
            <a:r>
              <a:rPr lang="en-US" strike="noStrike" sz="2100" spc="0" u="none" cap="none">
                <a:solidFill>
                  <a:srgbClr val="1B2438">
                    <a:alpha val="100000"/>
                  </a:srgbClr>
                </a:solidFill>
                <a:latin typeface="Calibri"/>
              </a:rPr>
              <a:t><![CDATA[ con decisión de continuar, pivotar o abandon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2026-10-25T00:37:32Z</dcterms:created>
  <dcterms:modified xsi:type="dcterms:W3CDTF">2026-10-25T00:37:32Z</dcterms:modified>
  <dc:title>¿De verdad la quieren? Validar una necesidad antes de fabricarla</dc:title>
  <dc:description>Presentación editable del OA «¿De verdad la quieren? Validar una necesidad antes de fabricarla». Enlace: https://marketing.lumbre.lat/object/pde-e2-05-m01-oa01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